
<file path=[Content_Types].xml><?xml version="1.0" encoding="utf-8"?>
<Types xmlns="http://schemas.openxmlformats.org/package/2006/content-types">
  <Default Extension="jpeg" ContentType="image/jpeg"/>
  <Default Extension="JPG" ContentType="image/.jpg"/>
  <Default Extension="png" ContentType="image/png"/>
  <Default Extension="wdp" ContentType="image/vnd.ms-photo"/>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5"/>
  </p:notesMasterIdLst>
  <p:sldIdLst>
    <p:sldId id="341" r:id="rId3"/>
    <p:sldId id="261" r:id="rId4"/>
    <p:sldId id="339" r:id="rId5"/>
    <p:sldId id="266" r:id="rId6"/>
    <p:sldId id="327" r:id="rId7"/>
    <p:sldId id="277" r:id="rId8"/>
    <p:sldId id="278" r:id="rId9"/>
    <p:sldId id="315" r:id="rId10"/>
    <p:sldId id="276" r:id="rId11"/>
    <p:sldId id="281" r:id="rId12"/>
    <p:sldId id="343" r:id="rId13"/>
    <p:sldId id="279" r:id="rId14"/>
    <p:sldId id="351" r:id="rId15"/>
    <p:sldId id="328" r:id="rId16"/>
    <p:sldId id="329" r:id="rId17"/>
    <p:sldId id="330" r:id="rId18"/>
    <p:sldId id="331" r:id="rId19"/>
    <p:sldId id="319" r:id="rId20"/>
    <p:sldId id="332" r:id="rId21"/>
    <p:sldId id="333" r:id="rId22"/>
    <p:sldId id="340" r:id="rId23"/>
    <p:sldId id="345" r:id="rId24"/>
    <p:sldId id="346" r:id="rId25"/>
    <p:sldId id="347" r:id="rId26"/>
    <p:sldId id="348" r:id="rId27"/>
    <p:sldId id="321" r:id="rId28"/>
    <p:sldId id="314" r:id="rId29"/>
    <p:sldId id="320" r:id="rId30"/>
    <p:sldId id="337" r:id="rId31"/>
    <p:sldId id="325" r:id="rId32"/>
    <p:sldId id="349" r:id="rId33"/>
    <p:sldId id="350" r:id="rId34"/>
  </p:sldIdLst>
  <p:sldSz cx="10691495" cy="151193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1661943495@qq.com" initials="1" lastIdx="50"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8A8075"/>
    <a:srgbClr val="638AEB"/>
    <a:srgbClr val="E8B785"/>
    <a:srgbClr val="82AA66"/>
    <a:srgbClr val="FFFFFF"/>
    <a:srgbClr val="D35431"/>
    <a:srgbClr val="DF8167"/>
    <a:srgbClr val="FE7686"/>
    <a:srgbClr val="FD2941"/>
    <a:srgbClr val="0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920" autoAdjust="0"/>
    <p:restoredTop sz="94618" autoAdjust="0"/>
  </p:normalViewPr>
  <p:slideViewPr>
    <p:cSldViewPr snapToGrid="0">
      <p:cViewPr>
        <p:scale>
          <a:sx n="33" d="100"/>
          <a:sy n="33" d="100"/>
        </p:scale>
        <p:origin x="2947" y="403"/>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75" d="100"/>
        <a:sy n="75"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9" Type="http://schemas.openxmlformats.org/officeDocument/2006/relationships/commentAuthors" Target="commentAuthors.xml"/><Relationship Id="rId38" Type="http://schemas.openxmlformats.org/officeDocument/2006/relationships/tableStyles" Target="tableStyles.xml"/><Relationship Id="rId37" Type="http://schemas.openxmlformats.org/officeDocument/2006/relationships/viewProps" Target="viewProps.xml"/><Relationship Id="rId36" Type="http://schemas.openxmlformats.org/officeDocument/2006/relationships/presProps" Target="presProps.xml"/><Relationship Id="rId35" Type="http://schemas.openxmlformats.org/officeDocument/2006/relationships/notesMaster" Target="notesMasters/notesMaster1.xml"/><Relationship Id="rId34" Type="http://schemas.openxmlformats.org/officeDocument/2006/relationships/slide" Target="slides/slide32.xml"/><Relationship Id="rId33" Type="http://schemas.openxmlformats.org/officeDocument/2006/relationships/slide" Target="slides/slide31.xml"/><Relationship Id="rId32" Type="http://schemas.openxmlformats.org/officeDocument/2006/relationships/slide" Target="slides/slide30.xml"/><Relationship Id="rId31" Type="http://schemas.openxmlformats.org/officeDocument/2006/relationships/slide" Target="slides/slide29.xml"/><Relationship Id="rId30" Type="http://schemas.openxmlformats.org/officeDocument/2006/relationships/slide" Target="slides/slide28.xml"/><Relationship Id="rId3" Type="http://schemas.openxmlformats.org/officeDocument/2006/relationships/slide" Target="slides/slide1.xml"/><Relationship Id="rId29" Type="http://schemas.openxmlformats.org/officeDocument/2006/relationships/slide" Target="slides/slide27.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D002CEE1-1E6A-48DA-8877-7BF47CF04E4C}" type="doc">
      <dgm:prSet loTypeId="urn:microsoft.com/office/officeart/2005/8/layout/list1#1" loCatId="list" qsTypeId="urn:microsoft.com/office/officeart/2005/8/quickstyle/simple1#3" qsCatId="simple" csTypeId="urn:microsoft.com/office/officeart/2005/8/colors/colorful5" csCatId="colorful" phldr="1"/>
      <dgm:spPr/>
      <dgm:t>
        <a:bodyPr/>
        <a:lstStyle/>
        <a:p>
          <a:endParaRPr lang="zh-CN" altLang="en-US"/>
        </a:p>
      </dgm:t>
    </dgm:pt>
    <dgm:pt modelId="{35F3F6CD-AB9D-438C-A67B-D7386820A4B0}">
      <dgm:prSet phldrT="[文本]" phldr="0" custT="1"/>
      <dgm:spPr/>
      <dgm:t>
        <a:bodyPr vert="horz" wrap="square"/>
        <a:lstStyle/>
        <a:p>
          <a:pPr>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湿地保护修复项目</a:t>
          </a:r>
        </a:p>
      </dgm:t>
    </dgm:pt>
    <dgm:pt modelId="{13F35DCC-8ED9-432C-BE38-D38D8AEF826A}" cxnId="{36E7836A-55F7-479F-93B5-4C6AE1F7122D}" type="parTrans">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25CA1D3F-0F93-4829-9F34-C29AFA68024D}" cxnId="{36E7836A-55F7-479F-93B5-4C6AE1F7122D}" type="sibTrans">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AF72599E-3966-4321-9233-3F78B302662A}">
      <dgm:prSet phldrT="[文本]" phldr="0" custT="1"/>
      <dgm:spPr/>
      <dgm:t>
        <a:bodyPr vert="horz" wrap="square"/>
        <a:lstStyle/>
        <a:p>
          <a:pPr>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水土流失防治项目</a:t>
          </a:r>
        </a:p>
      </dgm:t>
    </dgm:pt>
    <dgm:pt modelId="{4B013AEE-745B-449B-90B9-E66E20608827}" cxnId="{E07B79B6-8FB9-4EAC-9231-0BE95CE531A4}" type="parTrans">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62A80902-9295-43B0-B6FC-230BEF6FD19B}" cxnId="{E07B79B6-8FB9-4EAC-9231-0BE95CE531A4}" type="sibTrans">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2AABFC28-60C3-4BD4-A7D0-A50D413CEAD2}">
      <dgm:prSet phldrT="[文本]" phldr="0" custT="1"/>
      <dgm:spPr/>
      <dgm:t>
        <a:bodyPr vert="horz" wrap="square"/>
        <a:lstStyle/>
        <a:p>
          <a:pPr>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森林综合治理项目</a:t>
          </a:r>
        </a:p>
      </dgm:t>
    </dgm:pt>
    <dgm:pt modelId="{9AAECD19-C149-401B-A50A-89E21FF190D2}" cxnId="{20E41DE5-1B4B-41B9-8D3E-7A7F18BD3EED}" type="parTrans">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AB120AE7-FC74-4208-8721-317DBFCC9BEB}" cxnId="{20E41DE5-1B4B-41B9-8D3E-7A7F18BD3EED}" type="sibTrans">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3834961D-35EE-4D67-9F21-5888B9DE3758}">
      <dgm:prSet phldr="0" custT="1"/>
      <dgm:spPr/>
      <dgm:t>
        <a:bodyPr vert="horz" wrap="square"/>
        <a:lstStyle/>
        <a:p>
          <a:pPr>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山水林田湖草生态项目</a:t>
          </a:r>
        </a:p>
      </dgm:t>
    </dgm:pt>
    <dgm:pt modelId="{47014DB6-3CA1-4D33-9C94-9827018214A9}" cxnId="{3220CEE9-9712-4B12-B2A4-07D3517D9002}" type="parTrans">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3081E4FF-25B0-4AF4-9B90-900DACCB6A3C}" cxnId="{3220CEE9-9712-4B12-B2A4-07D3517D9002}" type="sibTrans">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04C4447C-E71B-435A-8BB5-A8CCC3831ADC}">
      <dgm:prSet phldr="0" custT="1"/>
      <dgm:spPr/>
      <dgm:t>
        <a:bodyPr vert="horz" wrap="square"/>
        <a:lstStyle/>
        <a:p>
          <a:pPr>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国土综合整治项目</a:t>
          </a:r>
        </a:p>
      </dgm:t>
    </dgm:pt>
    <dgm:pt modelId="{5E85736B-C9A4-47EE-A51B-E9F8CA390736}" cxnId="{38D7DA77-E988-4BA3-816D-5A7A1B6FDD7C}" type="parTrans">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C1E8AA65-E167-41A3-958A-8B092474E1D9}" cxnId="{38D7DA77-E988-4BA3-816D-5A7A1B6FDD7C}" type="sibTrans">
      <dgm:prSet/>
      <dgm:spPr/>
      <dgm:t>
        <a:bodyPr/>
        <a:lstStyle/>
        <a:p>
          <a:endParaRPr lang="zh-CN" altLang="en-US" sz="3600" b="1">
            <a:latin typeface="微软雅黑" panose="020B0503020204020204" pitchFamily="34" charset="-122"/>
            <a:ea typeface="微软雅黑" panose="020B0503020204020204" pitchFamily="34" charset="-122"/>
          </a:endParaRPr>
        </a:p>
      </dgm:t>
    </dgm:pt>
    <dgm:pt modelId="{ABC389C9-D49A-4412-A594-5BCC8B70A365}" type="pres">
      <dgm:prSet presAssocID="{D002CEE1-1E6A-48DA-8877-7BF47CF04E4C}" presName="linear" presStyleCnt="0">
        <dgm:presLayoutVars>
          <dgm:dir/>
          <dgm:animLvl val="lvl"/>
          <dgm:resizeHandles val="exact"/>
        </dgm:presLayoutVars>
      </dgm:prSet>
      <dgm:spPr/>
    </dgm:pt>
    <dgm:pt modelId="{A8BA2C05-2977-454E-803E-204187120D02}" type="pres">
      <dgm:prSet presAssocID="{35F3F6CD-AB9D-438C-A67B-D7386820A4B0}" presName="parentLin" presStyleCnt="0"/>
      <dgm:spPr/>
    </dgm:pt>
    <dgm:pt modelId="{CDB36790-F029-4D9E-8342-5967E39240C0}" type="pres">
      <dgm:prSet presAssocID="{35F3F6CD-AB9D-438C-A67B-D7386820A4B0}" presName="parentLeftMargin" presStyleLbl="node1" presStyleIdx="0" presStyleCnt="5"/>
      <dgm:spPr/>
    </dgm:pt>
    <dgm:pt modelId="{1920FD03-0C01-4058-9AA9-E655BB164CAF}" type="pres">
      <dgm:prSet presAssocID="{35F3F6CD-AB9D-438C-A67B-D7386820A4B0}" presName="parentText" presStyleLbl="node1" presStyleIdx="0" presStyleCnt="5" custScaleX="108565">
        <dgm:presLayoutVars>
          <dgm:chMax val="0"/>
          <dgm:bulletEnabled val="1"/>
        </dgm:presLayoutVars>
      </dgm:prSet>
      <dgm:spPr/>
    </dgm:pt>
    <dgm:pt modelId="{A82781D1-1E15-4D65-9A5F-7F63527AC1E8}" type="pres">
      <dgm:prSet presAssocID="{35F3F6CD-AB9D-438C-A67B-D7386820A4B0}" presName="negativeSpace" presStyleCnt="0"/>
      <dgm:spPr/>
    </dgm:pt>
    <dgm:pt modelId="{3EAE8612-AC31-4DE0-AC93-9BFC0365020F}" type="pres">
      <dgm:prSet presAssocID="{35F3F6CD-AB9D-438C-A67B-D7386820A4B0}" presName="childText" presStyleLbl="conFgAcc1" presStyleIdx="0" presStyleCnt="5">
        <dgm:presLayoutVars>
          <dgm:bulletEnabled val="1"/>
        </dgm:presLayoutVars>
      </dgm:prSet>
      <dgm:spPr/>
    </dgm:pt>
    <dgm:pt modelId="{D7126D1C-E738-4AFD-8CF6-2B4CA3155B2F}" type="pres">
      <dgm:prSet presAssocID="{25CA1D3F-0F93-4829-9F34-C29AFA68024D}" presName="spaceBetweenRectangles" presStyleCnt="0"/>
      <dgm:spPr/>
    </dgm:pt>
    <dgm:pt modelId="{D532C1BB-F207-4F46-A20C-2E5AE958FC50}" type="pres">
      <dgm:prSet presAssocID="{AF72599E-3966-4321-9233-3F78B302662A}" presName="parentLin" presStyleCnt="0"/>
      <dgm:spPr/>
    </dgm:pt>
    <dgm:pt modelId="{94A23BBE-42CC-4CB6-ADAB-5E3255769955}" type="pres">
      <dgm:prSet presAssocID="{AF72599E-3966-4321-9233-3F78B302662A}" presName="parentLeftMargin" presStyleLbl="node1" presStyleIdx="0" presStyleCnt="5"/>
      <dgm:spPr/>
    </dgm:pt>
    <dgm:pt modelId="{22BD9200-D648-40A1-A4BB-4F05AAA6A96C}" type="pres">
      <dgm:prSet presAssocID="{AF72599E-3966-4321-9233-3F78B302662A}" presName="parentText" presStyleLbl="node1" presStyleIdx="1" presStyleCnt="5" custScaleX="108495">
        <dgm:presLayoutVars>
          <dgm:chMax val="0"/>
          <dgm:bulletEnabled val="1"/>
        </dgm:presLayoutVars>
      </dgm:prSet>
      <dgm:spPr/>
    </dgm:pt>
    <dgm:pt modelId="{41C3D844-1F44-49FA-8C9C-34218C85541B}" type="pres">
      <dgm:prSet presAssocID="{AF72599E-3966-4321-9233-3F78B302662A}" presName="negativeSpace" presStyleCnt="0"/>
      <dgm:spPr/>
    </dgm:pt>
    <dgm:pt modelId="{5716CC8B-A617-4D85-A0FB-E8FA9DFFB57F}" type="pres">
      <dgm:prSet presAssocID="{AF72599E-3966-4321-9233-3F78B302662A}" presName="childText" presStyleLbl="conFgAcc1" presStyleIdx="1" presStyleCnt="5">
        <dgm:presLayoutVars>
          <dgm:bulletEnabled val="1"/>
        </dgm:presLayoutVars>
      </dgm:prSet>
      <dgm:spPr/>
    </dgm:pt>
    <dgm:pt modelId="{DDF2D2C7-576D-470D-AF3D-5EF2C9AE4B66}" type="pres">
      <dgm:prSet presAssocID="{62A80902-9295-43B0-B6FC-230BEF6FD19B}" presName="spaceBetweenRectangles" presStyleCnt="0"/>
      <dgm:spPr/>
    </dgm:pt>
    <dgm:pt modelId="{9222B8B6-1B4E-4911-A4D0-5B1E2BFEB5E7}" type="pres">
      <dgm:prSet presAssocID="{2AABFC28-60C3-4BD4-A7D0-A50D413CEAD2}" presName="parentLin" presStyleCnt="0"/>
      <dgm:spPr/>
    </dgm:pt>
    <dgm:pt modelId="{EB02C817-B1E1-490B-A932-CE85F37A8D73}" type="pres">
      <dgm:prSet presAssocID="{2AABFC28-60C3-4BD4-A7D0-A50D413CEAD2}" presName="parentLeftMargin" presStyleLbl="node1" presStyleIdx="1" presStyleCnt="5"/>
      <dgm:spPr/>
    </dgm:pt>
    <dgm:pt modelId="{E1039143-3812-4F40-882E-EF80FFD83FB1}" type="pres">
      <dgm:prSet presAssocID="{2AABFC28-60C3-4BD4-A7D0-A50D413CEAD2}" presName="parentText" presStyleLbl="node1" presStyleIdx="2" presStyleCnt="5" custScaleX="108565">
        <dgm:presLayoutVars>
          <dgm:chMax val="0"/>
          <dgm:bulletEnabled val="1"/>
        </dgm:presLayoutVars>
      </dgm:prSet>
      <dgm:spPr/>
    </dgm:pt>
    <dgm:pt modelId="{3257A1E0-62D0-42CB-872A-82DD2108E781}" type="pres">
      <dgm:prSet presAssocID="{2AABFC28-60C3-4BD4-A7D0-A50D413CEAD2}" presName="negativeSpace" presStyleCnt="0"/>
      <dgm:spPr/>
    </dgm:pt>
    <dgm:pt modelId="{730A9BDF-2B26-4515-A085-9C487A916BF4}" type="pres">
      <dgm:prSet presAssocID="{2AABFC28-60C3-4BD4-A7D0-A50D413CEAD2}" presName="childText" presStyleLbl="conFgAcc1" presStyleIdx="2" presStyleCnt="5">
        <dgm:presLayoutVars>
          <dgm:bulletEnabled val="1"/>
        </dgm:presLayoutVars>
      </dgm:prSet>
      <dgm:spPr/>
    </dgm:pt>
    <dgm:pt modelId="{9202D327-77CA-482F-83F9-0EB59F4CE340}" type="pres">
      <dgm:prSet presAssocID="{AB120AE7-FC74-4208-8721-317DBFCC9BEB}" presName="spaceBetweenRectangles" presStyleCnt="0"/>
      <dgm:spPr/>
    </dgm:pt>
    <dgm:pt modelId="{E53F8A01-B575-4D36-95B0-1CEF84C73D26}" type="pres">
      <dgm:prSet presAssocID="{3834961D-35EE-4D67-9F21-5888B9DE3758}" presName="parentLin" presStyleCnt="0"/>
      <dgm:spPr/>
    </dgm:pt>
    <dgm:pt modelId="{C1D86EFD-069A-44C2-BCCB-85469EDA48FD}" type="pres">
      <dgm:prSet presAssocID="{3834961D-35EE-4D67-9F21-5888B9DE3758}" presName="parentLeftMargin" presStyleLbl="node1" presStyleIdx="2" presStyleCnt="5"/>
      <dgm:spPr/>
    </dgm:pt>
    <dgm:pt modelId="{ECB29756-3A18-47EC-9475-DF9597ED218E}" type="pres">
      <dgm:prSet presAssocID="{3834961D-35EE-4D67-9F21-5888B9DE3758}" presName="parentText" presStyleLbl="node1" presStyleIdx="3" presStyleCnt="5" custScaleX="108565">
        <dgm:presLayoutVars>
          <dgm:chMax val="0"/>
          <dgm:bulletEnabled val="1"/>
        </dgm:presLayoutVars>
      </dgm:prSet>
      <dgm:spPr/>
    </dgm:pt>
    <dgm:pt modelId="{C68BCBAD-4BDB-4E6E-AC68-DBD0A9A85F50}" type="pres">
      <dgm:prSet presAssocID="{3834961D-35EE-4D67-9F21-5888B9DE3758}" presName="negativeSpace" presStyleCnt="0"/>
      <dgm:spPr/>
    </dgm:pt>
    <dgm:pt modelId="{6F31B23A-23CD-4CBC-8945-93F7FC2DC27D}" type="pres">
      <dgm:prSet presAssocID="{3834961D-35EE-4D67-9F21-5888B9DE3758}" presName="childText" presStyleLbl="conFgAcc1" presStyleIdx="3" presStyleCnt="5">
        <dgm:presLayoutVars>
          <dgm:bulletEnabled val="1"/>
        </dgm:presLayoutVars>
      </dgm:prSet>
      <dgm:spPr/>
    </dgm:pt>
    <dgm:pt modelId="{A00B6514-0740-428C-96FF-FBD1141C4447}" type="pres">
      <dgm:prSet presAssocID="{3081E4FF-25B0-4AF4-9B90-900DACCB6A3C}" presName="spaceBetweenRectangles" presStyleCnt="0"/>
      <dgm:spPr/>
    </dgm:pt>
    <dgm:pt modelId="{75514ADB-113A-45BD-A401-E167EA46964F}" type="pres">
      <dgm:prSet presAssocID="{04C4447C-E71B-435A-8BB5-A8CCC3831ADC}" presName="parentLin" presStyleCnt="0"/>
      <dgm:spPr/>
    </dgm:pt>
    <dgm:pt modelId="{DA54FF3E-8902-4D09-ADC6-DEA161E16BD6}" type="pres">
      <dgm:prSet presAssocID="{04C4447C-E71B-435A-8BB5-A8CCC3831ADC}" presName="parentLeftMargin" presStyleLbl="node1" presStyleIdx="3" presStyleCnt="5"/>
      <dgm:spPr/>
    </dgm:pt>
    <dgm:pt modelId="{CADD8BA2-5ECA-4900-BEBA-52EA7EF6DFFB}" type="pres">
      <dgm:prSet presAssocID="{04C4447C-E71B-435A-8BB5-A8CCC3831ADC}" presName="parentText" presStyleLbl="node1" presStyleIdx="4" presStyleCnt="5" custScaleX="108565">
        <dgm:presLayoutVars>
          <dgm:chMax val="0"/>
          <dgm:bulletEnabled val="1"/>
        </dgm:presLayoutVars>
      </dgm:prSet>
      <dgm:spPr/>
    </dgm:pt>
    <dgm:pt modelId="{07FACD0E-5617-4686-89AA-94F7E111FE73}" type="pres">
      <dgm:prSet presAssocID="{04C4447C-E71B-435A-8BB5-A8CCC3831ADC}" presName="negativeSpace" presStyleCnt="0"/>
      <dgm:spPr/>
    </dgm:pt>
    <dgm:pt modelId="{590CC517-B9F2-471A-9F01-91BB53CE769B}" type="pres">
      <dgm:prSet presAssocID="{04C4447C-E71B-435A-8BB5-A8CCC3831ADC}" presName="childText" presStyleLbl="conFgAcc1" presStyleIdx="4" presStyleCnt="5">
        <dgm:presLayoutVars>
          <dgm:bulletEnabled val="1"/>
        </dgm:presLayoutVars>
      </dgm:prSet>
      <dgm:spPr/>
    </dgm:pt>
  </dgm:ptLst>
  <dgm:cxnLst>
    <dgm:cxn modelId="{CC13AE03-27AE-4383-91FB-C6F1DD9A14FC}" type="presOf" srcId="{2AABFC28-60C3-4BD4-A7D0-A50D413CEAD2}" destId="{EB02C817-B1E1-490B-A932-CE85F37A8D73}" srcOrd="0" destOrd="0" presId="urn:microsoft.com/office/officeart/2005/8/layout/list1#1"/>
    <dgm:cxn modelId="{D2E7780F-6B36-41AD-9BBE-E3D98F84D271}" type="presOf" srcId="{3834961D-35EE-4D67-9F21-5888B9DE3758}" destId="{ECB29756-3A18-47EC-9475-DF9597ED218E}" srcOrd="1" destOrd="0" presId="urn:microsoft.com/office/officeart/2005/8/layout/list1#1"/>
    <dgm:cxn modelId="{4E67C719-24E2-435A-8FFD-26735D042D62}" type="presOf" srcId="{04C4447C-E71B-435A-8BB5-A8CCC3831ADC}" destId="{CADD8BA2-5ECA-4900-BEBA-52EA7EF6DFFB}" srcOrd="1" destOrd="0" presId="urn:microsoft.com/office/officeart/2005/8/layout/list1#1"/>
    <dgm:cxn modelId="{9450EF1A-E527-4411-AD8A-DEB86BE76D0A}" type="presOf" srcId="{04C4447C-E71B-435A-8BB5-A8CCC3831ADC}" destId="{DA54FF3E-8902-4D09-ADC6-DEA161E16BD6}" srcOrd="0" destOrd="0" presId="urn:microsoft.com/office/officeart/2005/8/layout/list1#1"/>
    <dgm:cxn modelId="{36E7836A-55F7-479F-93B5-4C6AE1F7122D}" srcId="{D002CEE1-1E6A-48DA-8877-7BF47CF04E4C}" destId="{35F3F6CD-AB9D-438C-A67B-D7386820A4B0}" srcOrd="0" destOrd="0" parTransId="{13F35DCC-8ED9-432C-BE38-D38D8AEF826A}" sibTransId="{25CA1D3F-0F93-4829-9F34-C29AFA68024D}"/>
    <dgm:cxn modelId="{38D7DA77-E988-4BA3-816D-5A7A1B6FDD7C}" srcId="{D002CEE1-1E6A-48DA-8877-7BF47CF04E4C}" destId="{04C4447C-E71B-435A-8BB5-A8CCC3831ADC}" srcOrd="4" destOrd="0" parTransId="{5E85736B-C9A4-47EE-A51B-E9F8CA390736}" sibTransId="{C1E8AA65-E167-41A3-958A-8B092474E1D9}"/>
    <dgm:cxn modelId="{73E3EE8F-E663-4A25-B0C1-518151649059}" type="presOf" srcId="{D002CEE1-1E6A-48DA-8877-7BF47CF04E4C}" destId="{ABC389C9-D49A-4412-A594-5BCC8B70A365}" srcOrd="0" destOrd="0" presId="urn:microsoft.com/office/officeart/2005/8/layout/list1#1"/>
    <dgm:cxn modelId="{606FC1AD-149A-4394-A457-35CDF7B8012F}" type="presOf" srcId="{35F3F6CD-AB9D-438C-A67B-D7386820A4B0}" destId="{CDB36790-F029-4D9E-8342-5967E39240C0}" srcOrd="0" destOrd="0" presId="urn:microsoft.com/office/officeart/2005/8/layout/list1#1"/>
    <dgm:cxn modelId="{E07B79B6-8FB9-4EAC-9231-0BE95CE531A4}" srcId="{D002CEE1-1E6A-48DA-8877-7BF47CF04E4C}" destId="{AF72599E-3966-4321-9233-3F78B302662A}" srcOrd="1" destOrd="0" parTransId="{4B013AEE-745B-449B-90B9-E66E20608827}" sibTransId="{62A80902-9295-43B0-B6FC-230BEF6FD19B}"/>
    <dgm:cxn modelId="{C7DC4CBD-B2CA-4583-A5A5-EB1FA66066DD}" type="presOf" srcId="{AF72599E-3966-4321-9233-3F78B302662A}" destId="{94A23BBE-42CC-4CB6-ADAB-5E3255769955}" srcOrd="0" destOrd="0" presId="urn:microsoft.com/office/officeart/2005/8/layout/list1#1"/>
    <dgm:cxn modelId="{6004D2E4-1C4E-4DB7-A6DA-AA12B1473E49}" type="presOf" srcId="{2AABFC28-60C3-4BD4-A7D0-A50D413CEAD2}" destId="{E1039143-3812-4F40-882E-EF80FFD83FB1}" srcOrd="1" destOrd="0" presId="urn:microsoft.com/office/officeart/2005/8/layout/list1#1"/>
    <dgm:cxn modelId="{20E41DE5-1B4B-41B9-8D3E-7A7F18BD3EED}" srcId="{D002CEE1-1E6A-48DA-8877-7BF47CF04E4C}" destId="{2AABFC28-60C3-4BD4-A7D0-A50D413CEAD2}" srcOrd="2" destOrd="0" parTransId="{9AAECD19-C149-401B-A50A-89E21FF190D2}" sibTransId="{AB120AE7-FC74-4208-8721-317DBFCC9BEB}"/>
    <dgm:cxn modelId="{C50041E8-03FF-403C-B09E-4B6A4EBA24C2}" type="presOf" srcId="{3834961D-35EE-4D67-9F21-5888B9DE3758}" destId="{C1D86EFD-069A-44C2-BCCB-85469EDA48FD}" srcOrd="0" destOrd="0" presId="urn:microsoft.com/office/officeart/2005/8/layout/list1#1"/>
    <dgm:cxn modelId="{3220CEE9-9712-4B12-B2A4-07D3517D9002}" srcId="{D002CEE1-1E6A-48DA-8877-7BF47CF04E4C}" destId="{3834961D-35EE-4D67-9F21-5888B9DE3758}" srcOrd="3" destOrd="0" parTransId="{47014DB6-3CA1-4D33-9C94-9827018214A9}" sibTransId="{3081E4FF-25B0-4AF4-9B90-900DACCB6A3C}"/>
    <dgm:cxn modelId="{1D686AF4-8C69-4FD2-AE77-6A4123EDDDB0}" type="presOf" srcId="{AF72599E-3966-4321-9233-3F78B302662A}" destId="{22BD9200-D648-40A1-A4BB-4F05AAA6A96C}" srcOrd="1" destOrd="0" presId="urn:microsoft.com/office/officeart/2005/8/layout/list1#1"/>
    <dgm:cxn modelId="{49EAAAFB-7123-43A1-9FFA-1EB47783BD5D}" type="presOf" srcId="{35F3F6CD-AB9D-438C-A67B-D7386820A4B0}" destId="{1920FD03-0C01-4058-9AA9-E655BB164CAF}" srcOrd="1" destOrd="0" presId="urn:microsoft.com/office/officeart/2005/8/layout/list1#1"/>
    <dgm:cxn modelId="{3C1B9AE8-4475-4D45-9ADB-10B04CA96A6E}" type="presParOf" srcId="{ABC389C9-D49A-4412-A594-5BCC8B70A365}" destId="{A8BA2C05-2977-454E-803E-204187120D02}" srcOrd="0" destOrd="0" presId="urn:microsoft.com/office/officeart/2005/8/layout/list1#1"/>
    <dgm:cxn modelId="{5EE9AF38-6B6D-4F92-A428-C63476218CAE}" type="presParOf" srcId="{A8BA2C05-2977-454E-803E-204187120D02}" destId="{CDB36790-F029-4D9E-8342-5967E39240C0}" srcOrd="0" destOrd="0" presId="urn:microsoft.com/office/officeart/2005/8/layout/list1#1"/>
    <dgm:cxn modelId="{3397779A-C133-4A4D-9C78-0F9553421143}" type="presParOf" srcId="{A8BA2C05-2977-454E-803E-204187120D02}" destId="{1920FD03-0C01-4058-9AA9-E655BB164CAF}" srcOrd="1" destOrd="0" presId="urn:microsoft.com/office/officeart/2005/8/layout/list1#1"/>
    <dgm:cxn modelId="{F8956DA0-EC7C-4D06-9D80-0D65264489D4}" type="presParOf" srcId="{ABC389C9-D49A-4412-A594-5BCC8B70A365}" destId="{A82781D1-1E15-4D65-9A5F-7F63527AC1E8}" srcOrd="1" destOrd="0" presId="urn:microsoft.com/office/officeart/2005/8/layout/list1#1"/>
    <dgm:cxn modelId="{871490D4-BA82-41BD-A235-D5156F4D0027}" type="presParOf" srcId="{ABC389C9-D49A-4412-A594-5BCC8B70A365}" destId="{3EAE8612-AC31-4DE0-AC93-9BFC0365020F}" srcOrd="2" destOrd="0" presId="urn:microsoft.com/office/officeart/2005/8/layout/list1#1"/>
    <dgm:cxn modelId="{C5E8126A-385E-4E3E-87D4-279C45992C48}" type="presParOf" srcId="{ABC389C9-D49A-4412-A594-5BCC8B70A365}" destId="{D7126D1C-E738-4AFD-8CF6-2B4CA3155B2F}" srcOrd="3" destOrd="0" presId="urn:microsoft.com/office/officeart/2005/8/layout/list1#1"/>
    <dgm:cxn modelId="{C5CF8FED-00DF-463B-B280-30866F464367}" type="presParOf" srcId="{ABC389C9-D49A-4412-A594-5BCC8B70A365}" destId="{D532C1BB-F207-4F46-A20C-2E5AE958FC50}" srcOrd="4" destOrd="0" presId="urn:microsoft.com/office/officeart/2005/8/layout/list1#1"/>
    <dgm:cxn modelId="{1313AA9F-703F-40EE-99FD-E38F2C17B347}" type="presParOf" srcId="{D532C1BB-F207-4F46-A20C-2E5AE958FC50}" destId="{94A23BBE-42CC-4CB6-ADAB-5E3255769955}" srcOrd="0" destOrd="0" presId="urn:microsoft.com/office/officeart/2005/8/layout/list1#1"/>
    <dgm:cxn modelId="{1F191EA7-3F22-4598-94B6-9AF9122094CB}" type="presParOf" srcId="{D532C1BB-F207-4F46-A20C-2E5AE958FC50}" destId="{22BD9200-D648-40A1-A4BB-4F05AAA6A96C}" srcOrd="1" destOrd="0" presId="urn:microsoft.com/office/officeart/2005/8/layout/list1#1"/>
    <dgm:cxn modelId="{13461AA7-24F0-4AE2-900A-94E4CCFE1BFF}" type="presParOf" srcId="{ABC389C9-D49A-4412-A594-5BCC8B70A365}" destId="{41C3D844-1F44-49FA-8C9C-34218C85541B}" srcOrd="5" destOrd="0" presId="urn:microsoft.com/office/officeart/2005/8/layout/list1#1"/>
    <dgm:cxn modelId="{32748458-B8A0-4F68-85ED-FBFD54EE3E38}" type="presParOf" srcId="{ABC389C9-D49A-4412-A594-5BCC8B70A365}" destId="{5716CC8B-A617-4D85-A0FB-E8FA9DFFB57F}" srcOrd="6" destOrd="0" presId="urn:microsoft.com/office/officeart/2005/8/layout/list1#1"/>
    <dgm:cxn modelId="{B010351F-6B8A-4FBF-BE90-95FB24E988C1}" type="presParOf" srcId="{ABC389C9-D49A-4412-A594-5BCC8B70A365}" destId="{DDF2D2C7-576D-470D-AF3D-5EF2C9AE4B66}" srcOrd="7" destOrd="0" presId="urn:microsoft.com/office/officeart/2005/8/layout/list1#1"/>
    <dgm:cxn modelId="{106617D3-D0DB-4964-8473-FF02B6F978EF}" type="presParOf" srcId="{ABC389C9-D49A-4412-A594-5BCC8B70A365}" destId="{9222B8B6-1B4E-4911-A4D0-5B1E2BFEB5E7}" srcOrd="8" destOrd="0" presId="urn:microsoft.com/office/officeart/2005/8/layout/list1#1"/>
    <dgm:cxn modelId="{93A790C4-162B-4569-A80D-5E63AB335556}" type="presParOf" srcId="{9222B8B6-1B4E-4911-A4D0-5B1E2BFEB5E7}" destId="{EB02C817-B1E1-490B-A932-CE85F37A8D73}" srcOrd="0" destOrd="0" presId="urn:microsoft.com/office/officeart/2005/8/layout/list1#1"/>
    <dgm:cxn modelId="{0EA2CBF0-B703-4048-A1D1-77839C06B64B}" type="presParOf" srcId="{9222B8B6-1B4E-4911-A4D0-5B1E2BFEB5E7}" destId="{E1039143-3812-4F40-882E-EF80FFD83FB1}" srcOrd="1" destOrd="0" presId="urn:microsoft.com/office/officeart/2005/8/layout/list1#1"/>
    <dgm:cxn modelId="{AE7362FA-0F22-4D21-ACE7-1464CA9B5BB0}" type="presParOf" srcId="{ABC389C9-D49A-4412-A594-5BCC8B70A365}" destId="{3257A1E0-62D0-42CB-872A-82DD2108E781}" srcOrd="9" destOrd="0" presId="urn:microsoft.com/office/officeart/2005/8/layout/list1#1"/>
    <dgm:cxn modelId="{044EA68F-6F29-4421-9F9D-D7F3FF704C1C}" type="presParOf" srcId="{ABC389C9-D49A-4412-A594-5BCC8B70A365}" destId="{730A9BDF-2B26-4515-A085-9C487A916BF4}" srcOrd="10" destOrd="0" presId="urn:microsoft.com/office/officeart/2005/8/layout/list1#1"/>
    <dgm:cxn modelId="{B25C6C2C-F511-41CB-97B2-C8C7EF8EB299}" type="presParOf" srcId="{ABC389C9-D49A-4412-A594-5BCC8B70A365}" destId="{9202D327-77CA-482F-83F9-0EB59F4CE340}" srcOrd="11" destOrd="0" presId="urn:microsoft.com/office/officeart/2005/8/layout/list1#1"/>
    <dgm:cxn modelId="{2356500C-2FE5-4A1C-A38C-6A8887DF4A56}" type="presParOf" srcId="{ABC389C9-D49A-4412-A594-5BCC8B70A365}" destId="{E53F8A01-B575-4D36-95B0-1CEF84C73D26}" srcOrd="12" destOrd="0" presId="urn:microsoft.com/office/officeart/2005/8/layout/list1#1"/>
    <dgm:cxn modelId="{54F9B40C-5DF4-4D77-90FE-50B4E40612FD}" type="presParOf" srcId="{E53F8A01-B575-4D36-95B0-1CEF84C73D26}" destId="{C1D86EFD-069A-44C2-BCCB-85469EDA48FD}" srcOrd="0" destOrd="0" presId="urn:microsoft.com/office/officeart/2005/8/layout/list1#1"/>
    <dgm:cxn modelId="{729300F2-0266-41E8-A832-F0BECA3E529F}" type="presParOf" srcId="{E53F8A01-B575-4D36-95B0-1CEF84C73D26}" destId="{ECB29756-3A18-47EC-9475-DF9597ED218E}" srcOrd="1" destOrd="0" presId="urn:microsoft.com/office/officeart/2005/8/layout/list1#1"/>
    <dgm:cxn modelId="{38DDF5C9-AB9B-493C-83E5-7EEF3885D4C1}" type="presParOf" srcId="{ABC389C9-D49A-4412-A594-5BCC8B70A365}" destId="{C68BCBAD-4BDB-4E6E-AC68-DBD0A9A85F50}" srcOrd="13" destOrd="0" presId="urn:microsoft.com/office/officeart/2005/8/layout/list1#1"/>
    <dgm:cxn modelId="{19958CC1-2D89-4EE8-9F96-B3B15051178F}" type="presParOf" srcId="{ABC389C9-D49A-4412-A594-5BCC8B70A365}" destId="{6F31B23A-23CD-4CBC-8945-93F7FC2DC27D}" srcOrd="14" destOrd="0" presId="urn:microsoft.com/office/officeart/2005/8/layout/list1#1"/>
    <dgm:cxn modelId="{E1B39D3E-DC4B-4956-8A98-EA23B95F25A5}" type="presParOf" srcId="{ABC389C9-D49A-4412-A594-5BCC8B70A365}" destId="{A00B6514-0740-428C-96FF-FBD1141C4447}" srcOrd="15" destOrd="0" presId="urn:microsoft.com/office/officeart/2005/8/layout/list1#1"/>
    <dgm:cxn modelId="{29317C8A-F5E5-4786-BDE6-908226354D08}" type="presParOf" srcId="{ABC389C9-D49A-4412-A594-5BCC8B70A365}" destId="{75514ADB-113A-45BD-A401-E167EA46964F}" srcOrd="16" destOrd="0" presId="urn:microsoft.com/office/officeart/2005/8/layout/list1#1"/>
    <dgm:cxn modelId="{98060AA4-2DBB-4771-BCDE-9578A3A4C4AD}" type="presParOf" srcId="{75514ADB-113A-45BD-A401-E167EA46964F}" destId="{DA54FF3E-8902-4D09-ADC6-DEA161E16BD6}" srcOrd="0" destOrd="0" presId="urn:microsoft.com/office/officeart/2005/8/layout/list1#1"/>
    <dgm:cxn modelId="{394EC968-1999-4152-A2F4-D5B77300017B}" type="presParOf" srcId="{75514ADB-113A-45BD-A401-E167EA46964F}" destId="{CADD8BA2-5ECA-4900-BEBA-52EA7EF6DFFB}" srcOrd="1" destOrd="0" presId="urn:microsoft.com/office/officeart/2005/8/layout/list1#1"/>
    <dgm:cxn modelId="{5A883759-0D33-48D2-9F7C-ECEFBC25D261}" type="presParOf" srcId="{ABC389C9-D49A-4412-A594-5BCC8B70A365}" destId="{07FACD0E-5617-4686-89AA-94F7E111FE73}" srcOrd="17" destOrd="0" presId="urn:microsoft.com/office/officeart/2005/8/layout/list1#1"/>
    <dgm:cxn modelId="{9E7A1F06-76F9-4924-B569-2BDBDAF29FE8}" type="presParOf" srcId="{ABC389C9-D49A-4412-A594-5BCC8B70A365}" destId="{590CC517-B9F2-471A-9F01-91BB53CE769B}" srcOrd="18" destOrd="0" presId="urn:microsoft.com/office/officeart/2005/8/layout/list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8227615" cy="3340380"/>
        <a:chOff x="0" y="0"/>
        <a:chExt cx="8227615" cy="3340380"/>
      </a:xfrm>
    </dsp:grpSpPr>
    <dsp:sp modelId="{3EAE8612-AC31-4DE0-AC93-9BFC0365020F}">
      <dsp:nvSpPr>
        <dsp:cNvPr id="5" name="矩形 4"/>
        <dsp:cNvSpPr/>
      </dsp:nvSpPr>
      <dsp:spPr bwMode="white">
        <a:xfrm>
          <a:off x="0" y="231090"/>
          <a:ext cx="8227615" cy="378000"/>
        </a:xfrm>
        <a:prstGeom prst="rect">
          <a:avLst/>
        </a:prstGeom>
      </dsp:spPr>
      <dsp:style>
        <a:lnRef idx="2">
          <a:schemeClr val="accent5">
            <a:hueOff val="0"/>
            <a:satOff val="0"/>
            <a:lumOff val="0"/>
            <a:alpha val="100000"/>
          </a:schemeClr>
        </a:lnRef>
        <a:fillRef idx="1">
          <a:schemeClr val="lt1">
            <a:alpha val="90000"/>
          </a:schemeClr>
        </a:fillRef>
        <a:effectRef idx="0">
          <a:scrgbClr r="0" g="0" b="0"/>
        </a:effectRef>
        <a:fontRef idx="minor"/>
      </dsp:style>
      <dsp:txBody>
        <a:bodyPr lIns="638554" tIns="312420" rIns="638554" bIns="106680" anchor="t"/>
        <a:lstStyle>
          <a:lvl1pPr algn="l">
            <a:defRPr sz="1500"/>
          </a:lvl1pPr>
          <a:lvl2pPr marL="114300" indent="-114300" algn="l">
            <a:defRPr sz="1500"/>
          </a:lvl2pPr>
          <a:lvl3pPr marL="228600" indent="-114300" algn="l">
            <a:defRPr sz="1500"/>
          </a:lvl3pPr>
          <a:lvl4pPr marL="342900" indent="-114300" algn="l">
            <a:defRPr sz="1500"/>
          </a:lvl4pPr>
          <a:lvl5pPr marL="457200" indent="-114300" algn="l">
            <a:defRPr sz="1500"/>
          </a:lvl5pPr>
          <a:lvl6pPr marL="571500" indent="-114300" algn="l">
            <a:defRPr sz="1500"/>
          </a:lvl6pPr>
          <a:lvl7pPr marL="685800" indent="-114300" algn="l">
            <a:defRPr sz="1500"/>
          </a:lvl7pPr>
          <a:lvl8pPr marL="800100" indent="-114300" algn="l">
            <a:defRPr sz="1500"/>
          </a:lvl8pPr>
          <a:lvl9pPr marL="914400" indent="-114300" algn="l">
            <a:defRPr sz="1500"/>
          </a:lvl9pPr>
        </a:lstStyle>
        <a:p>
          <a:endParaRPr>
            <a:solidFill>
              <a:schemeClr val="dk1"/>
            </a:solidFill>
          </a:endParaRPr>
        </a:p>
      </dsp:txBody>
      <dsp:txXfrm>
        <a:off x="0" y="231090"/>
        <a:ext cx="8227615" cy="378000"/>
      </dsp:txXfrm>
    </dsp:sp>
    <dsp:sp modelId="{1920FD03-0C01-4058-9AA9-E655BB164CAF}">
      <dsp:nvSpPr>
        <dsp:cNvPr id="4" name="圆角矩形 3"/>
        <dsp:cNvSpPr/>
      </dsp:nvSpPr>
      <dsp:spPr bwMode="white">
        <a:xfrm>
          <a:off x="411381" y="9690"/>
          <a:ext cx="6252617" cy="442800"/>
        </a:xfrm>
        <a:prstGeom prst="roundRect">
          <a:avLst/>
        </a:prstGeom>
      </dsp:spPr>
      <dsp:style>
        <a:lnRef idx="2">
          <a:schemeClr val="lt1"/>
        </a:lnRef>
        <a:fillRef idx="1">
          <a:schemeClr val="accent5">
            <a:hueOff val="0"/>
            <a:satOff val="0"/>
            <a:lumOff val="0"/>
            <a:alpha val="100000"/>
          </a:schemeClr>
        </a:fillRef>
        <a:effectRef idx="0">
          <a:scrgbClr r="0" g="0" b="0"/>
        </a:effectRef>
        <a:fontRef idx="minor">
          <a:schemeClr val="lt1"/>
        </a:fontRef>
      </dsp:style>
      <dsp:txBody>
        <a:bodyPr vert="horz" wrap="square" lIns="217688" tIns="0" rIns="217688" bIns="0" anchor="ctr"/>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湿地保护修复项目</a:t>
          </a:r>
        </a:p>
      </dsp:txBody>
      <dsp:txXfrm>
        <a:off x="411381" y="9690"/>
        <a:ext cx="6252617" cy="442800"/>
      </dsp:txXfrm>
    </dsp:sp>
    <dsp:sp modelId="{5716CC8B-A617-4D85-A0FB-E8FA9DFFB57F}">
      <dsp:nvSpPr>
        <dsp:cNvPr id="8" name="矩形 7"/>
        <dsp:cNvSpPr/>
      </dsp:nvSpPr>
      <dsp:spPr bwMode="white">
        <a:xfrm>
          <a:off x="0" y="911490"/>
          <a:ext cx="8227615" cy="378000"/>
        </a:xfrm>
        <a:prstGeom prst="rect">
          <a:avLst/>
        </a:prstGeom>
      </dsp:spPr>
      <dsp:style>
        <a:lnRef idx="2">
          <a:schemeClr val="accent5">
            <a:hueOff val="-1695000"/>
            <a:satOff val="-4313"/>
            <a:lumOff val="-2940"/>
            <a:alpha val="100000"/>
          </a:schemeClr>
        </a:lnRef>
        <a:fillRef idx="1">
          <a:schemeClr val="lt1">
            <a:alpha val="90000"/>
          </a:schemeClr>
        </a:fillRef>
        <a:effectRef idx="0">
          <a:scrgbClr r="0" g="0" b="0"/>
        </a:effectRef>
        <a:fontRef idx="minor"/>
      </dsp:style>
      <dsp:txBody>
        <a:bodyPr lIns="638554" tIns="312420" rIns="638554" bIns="106680" anchor="t"/>
        <a:lstStyle>
          <a:lvl1pPr algn="l">
            <a:defRPr sz="1500"/>
          </a:lvl1pPr>
          <a:lvl2pPr marL="114300" indent="-114300" algn="l">
            <a:defRPr sz="1500"/>
          </a:lvl2pPr>
          <a:lvl3pPr marL="228600" indent="-114300" algn="l">
            <a:defRPr sz="1500"/>
          </a:lvl3pPr>
          <a:lvl4pPr marL="342900" indent="-114300" algn="l">
            <a:defRPr sz="1500"/>
          </a:lvl4pPr>
          <a:lvl5pPr marL="457200" indent="-114300" algn="l">
            <a:defRPr sz="1500"/>
          </a:lvl5pPr>
          <a:lvl6pPr marL="571500" indent="-114300" algn="l">
            <a:defRPr sz="1500"/>
          </a:lvl6pPr>
          <a:lvl7pPr marL="685800" indent="-114300" algn="l">
            <a:defRPr sz="1500"/>
          </a:lvl7pPr>
          <a:lvl8pPr marL="800100" indent="-114300" algn="l">
            <a:defRPr sz="1500"/>
          </a:lvl8pPr>
          <a:lvl9pPr marL="914400" indent="-114300" algn="l">
            <a:defRPr sz="1500"/>
          </a:lvl9pPr>
        </a:lstStyle>
        <a:p>
          <a:endParaRPr>
            <a:solidFill>
              <a:schemeClr val="dk1"/>
            </a:solidFill>
          </a:endParaRPr>
        </a:p>
      </dsp:txBody>
      <dsp:txXfrm>
        <a:off x="0" y="911490"/>
        <a:ext cx="8227615" cy="378000"/>
      </dsp:txXfrm>
    </dsp:sp>
    <dsp:sp modelId="{22BD9200-D648-40A1-A4BB-4F05AAA6A96C}">
      <dsp:nvSpPr>
        <dsp:cNvPr id="7" name="圆角矩形 6"/>
        <dsp:cNvSpPr/>
      </dsp:nvSpPr>
      <dsp:spPr bwMode="white">
        <a:xfrm>
          <a:off x="411381" y="690090"/>
          <a:ext cx="6248586" cy="442800"/>
        </a:xfrm>
        <a:prstGeom prst="roundRect">
          <a:avLst/>
        </a:prstGeom>
      </dsp:spPr>
      <dsp:style>
        <a:lnRef idx="2">
          <a:schemeClr val="lt1"/>
        </a:lnRef>
        <a:fillRef idx="1">
          <a:schemeClr val="accent5">
            <a:hueOff val="-1695000"/>
            <a:satOff val="-4313"/>
            <a:lumOff val="-2940"/>
            <a:alpha val="100000"/>
          </a:schemeClr>
        </a:fillRef>
        <a:effectRef idx="0">
          <a:scrgbClr r="0" g="0" b="0"/>
        </a:effectRef>
        <a:fontRef idx="minor">
          <a:schemeClr val="lt1"/>
        </a:fontRef>
      </dsp:style>
      <dsp:txBody>
        <a:bodyPr vert="horz" wrap="square" lIns="217688" tIns="0" rIns="217688" bIns="0" anchor="ctr"/>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水土流失防治项目</a:t>
          </a:r>
        </a:p>
      </dsp:txBody>
      <dsp:txXfrm>
        <a:off x="411381" y="690090"/>
        <a:ext cx="6248586" cy="442800"/>
      </dsp:txXfrm>
    </dsp:sp>
    <dsp:sp modelId="{730A9BDF-2B26-4515-A085-9C487A916BF4}">
      <dsp:nvSpPr>
        <dsp:cNvPr id="11" name="矩形 10"/>
        <dsp:cNvSpPr/>
      </dsp:nvSpPr>
      <dsp:spPr bwMode="white">
        <a:xfrm>
          <a:off x="0" y="1591890"/>
          <a:ext cx="8227615" cy="378000"/>
        </a:xfrm>
        <a:prstGeom prst="rect">
          <a:avLst/>
        </a:prstGeom>
      </dsp:spPr>
      <dsp:style>
        <a:lnRef idx="2">
          <a:schemeClr val="accent5">
            <a:hueOff val="-3390000"/>
            <a:satOff val="-8626"/>
            <a:lumOff val="-5881"/>
            <a:alpha val="100000"/>
          </a:schemeClr>
        </a:lnRef>
        <a:fillRef idx="1">
          <a:schemeClr val="lt1">
            <a:alpha val="90000"/>
          </a:schemeClr>
        </a:fillRef>
        <a:effectRef idx="0">
          <a:scrgbClr r="0" g="0" b="0"/>
        </a:effectRef>
        <a:fontRef idx="minor"/>
      </dsp:style>
      <dsp:txBody>
        <a:bodyPr lIns="638554" tIns="312420" rIns="638554" bIns="106680" anchor="t"/>
        <a:lstStyle>
          <a:lvl1pPr algn="l">
            <a:defRPr sz="1500"/>
          </a:lvl1pPr>
          <a:lvl2pPr marL="114300" indent="-114300" algn="l">
            <a:defRPr sz="1500"/>
          </a:lvl2pPr>
          <a:lvl3pPr marL="228600" indent="-114300" algn="l">
            <a:defRPr sz="1500"/>
          </a:lvl3pPr>
          <a:lvl4pPr marL="342900" indent="-114300" algn="l">
            <a:defRPr sz="1500"/>
          </a:lvl4pPr>
          <a:lvl5pPr marL="457200" indent="-114300" algn="l">
            <a:defRPr sz="1500"/>
          </a:lvl5pPr>
          <a:lvl6pPr marL="571500" indent="-114300" algn="l">
            <a:defRPr sz="1500"/>
          </a:lvl6pPr>
          <a:lvl7pPr marL="685800" indent="-114300" algn="l">
            <a:defRPr sz="1500"/>
          </a:lvl7pPr>
          <a:lvl8pPr marL="800100" indent="-114300" algn="l">
            <a:defRPr sz="1500"/>
          </a:lvl8pPr>
          <a:lvl9pPr marL="914400" indent="-114300" algn="l">
            <a:defRPr sz="1500"/>
          </a:lvl9pPr>
        </a:lstStyle>
        <a:p>
          <a:endParaRPr>
            <a:solidFill>
              <a:schemeClr val="dk1"/>
            </a:solidFill>
          </a:endParaRPr>
        </a:p>
      </dsp:txBody>
      <dsp:txXfrm>
        <a:off x="0" y="1591890"/>
        <a:ext cx="8227615" cy="378000"/>
      </dsp:txXfrm>
    </dsp:sp>
    <dsp:sp modelId="{E1039143-3812-4F40-882E-EF80FFD83FB1}">
      <dsp:nvSpPr>
        <dsp:cNvPr id="10" name="圆角矩形 9"/>
        <dsp:cNvSpPr/>
      </dsp:nvSpPr>
      <dsp:spPr bwMode="white">
        <a:xfrm>
          <a:off x="411381" y="1370490"/>
          <a:ext cx="6252617" cy="442800"/>
        </a:xfrm>
        <a:prstGeom prst="roundRect">
          <a:avLst/>
        </a:prstGeom>
      </dsp:spPr>
      <dsp:style>
        <a:lnRef idx="2">
          <a:schemeClr val="lt1"/>
        </a:lnRef>
        <a:fillRef idx="1">
          <a:schemeClr val="accent5">
            <a:hueOff val="-3390000"/>
            <a:satOff val="-8626"/>
            <a:lumOff val="-5881"/>
            <a:alpha val="100000"/>
          </a:schemeClr>
        </a:fillRef>
        <a:effectRef idx="0">
          <a:scrgbClr r="0" g="0" b="0"/>
        </a:effectRef>
        <a:fontRef idx="minor">
          <a:schemeClr val="lt1"/>
        </a:fontRef>
      </dsp:style>
      <dsp:txBody>
        <a:bodyPr vert="horz" wrap="square" lIns="217688" tIns="0" rIns="217688" bIns="0" anchor="ctr"/>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森林综合治理项目</a:t>
          </a:r>
        </a:p>
      </dsp:txBody>
      <dsp:txXfrm>
        <a:off x="411381" y="1370490"/>
        <a:ext cx="6252617" cy="442800"/>
      </dsp:txXfrm>
    </dsp:sp>
    <dsp:sp modelId="{6F31B23A-23CD-4CBC-8945-93F7FC2DC27D}">
      <dsp:nvSpPr>
        <dsp:cNvPr id="14" name="矩形 13"/>
        <dsp:cNvSpPr/>
      </dsp:nvSpPr>
      <dsp:spPr bwMode="white">
        <a:xfrm>
          <a:off x="0" y="2272290"/>
          <a:ext cx="8227615" cy="378000"/>
        </a:xfrm>
        <a:prstGeom prst="rect">
          <a:avLst/>
        </a:prstGeom>
      </dsp:spPr>
      <dsp:style>
        <a:lnRef idx="2">
          <a:schemeClr val="accent5">
            <a:hueOff val="-5085000"/>
            <a:satOff val="-12940"/>
            <a:lumOff val="-8823"/>
            <a:alpha val="100000"/>
          </a:schemeClr>
        </a:lnRef>
        <a:fillRef idx="1">
          <a:schemeClr val="lt1">
            <a:alpha val="90000"/>
          </a:schemeClr>
        </a:fillRef>
        <a:effectRef idx="0">
          <a:scrgbClr r="0" g="0" b="0"/>
        </a:effectRef>
        <a:fontRef idx="minor"/>
      </dsp:style>
      <dsp:txBody>
        <a:bodyPr lIns="638554" tIns="312420" rIns="638554" bIns="106680" anchor="t"/>
        <a:lstStyle>
          <a:lvl1pPr algn="l">
            <a:defRPr sz="1500"/>
          </a:lvl1pPr>
          <a:lvl2pPr marL="114300" indent="-114300" algn="l">
            <a:defRPr sz="1500"/>
          </a:lvl2pPr>
          <a:lvl3pPr marL="228600" indent="-114300" algn="l">
            <a:defRPr sz="1500"/>
          </a:lvl3pPr>
          <a:lvl4pPr marL="342900" indent="-114300" algn="l">
            <a:defRPr sz="1500"/>
          </a:lvl4pPr>
          <a:lvl5pPr marL="457200" indent="-114300" algn="l">
            <a:defRPr sz="1500"/>
          </a:lvl5pPr>
          <a:lvl6pPr marL="571500" indent="-114300" algn="l">
            <a:defRPr sz="1500"/>
          </a:lvl6pPr>
          <a:lvl7pPr marL="685800" indent="-114300" algn="l">
            <a:defRPr sz="1500"/>
          </a:lvl7pPr>
          <a:lvl8pPr marL="800100" indent="-114300" algn="l">
            <a:defRPr sz="1500"/>
          </a:lvl8pPr>
          <a:lvl9pPr marL="914400" indent="-114300" algn="l">
            <a:defRPr sz="1500"/>
          </a:lvl9pPr>
        </a:lstStyle>
        <a:p>
          <a:endParaRPr>
            <a:solidFill>
              <a:schemeClr val="dk1"/>
            </a:solidFill>
          </a:endParaRPr>
        </a:p>
      </dsp:txBody>
      <dsp:txXfrm>
        <a:off x="0" y="2272290"/>
        <a:ext cx="8227615" cy="378000"/>
      </dsp:txXfrm>
    </dsp:sp>
    <dsp:sp modelId="{ECB29756-3A18-47EC-9475-DF9597ED218E}">
      <dsp:nvSpPr>
        <dsp:cNvPr id="13" name="圆角矩形 12"/>
        <dsp:cNvSpPr/>
      </dsp:nvSpPr>
      <dsp:spPr bwMode="white">
        <a:xfrm>
          <a:off x="411381" y="2050890"/>
          <a:ext cx="6252617" cy="442800"/>
        </a:xfrm>
        <a:prstGeom prst="roundRect">
          <a:avLst/>
        </a:prstGeom>
      </dsp:spPr>
      <dsp:style>
        <a:lnRef idx="2">
          <a:schemeClr val="lt1"/>
        </a:lnRef>
        <a:fillRef idx="1">
          <a:schemeClr val="accent5">
            <a:hueOff val="-5085000"/>
            <a:satOff val="-12940"/>
            <a:lumOff val="-8823"/>
            <a:alpha val="100000"/>
          </a:schemeClr>
        </a:fillRef>
        <a:effectRef idx="0">
          <a:scrgbClr r="0" g="0" b="0"/>
        </a:effectRef>
        <a:fontRef idx="minor">
          <a:schemeClr val="lt1"/>
        </a:fontRef>
      </dsp:style>
      <dsp:txBody>
        <a:bodyPr vert="horz" wrap="square" lIns="217688" tIns="0" rIns="217688" bIns="0" anchor="ctr"/>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山水林田湖草生态项目</a:t>
          </a:r>
        </a:p>
      </dsp:txBody>
      <dsp:txXfrm>
        <a:off x="411381" y="2050890"/>
        <a:ext cx="6252617" cy="442800"/>
      </dsp:txXfrm>
    </dsp:sp>
    <dsp:sp modelId="{590CC517-B9F2-471A-9F01-91BB53CE769B}">
      <dsp:nvSpPr>
        <dsp:cNvPr id="17" name="矩形 16"/>
        <dsp:cNvSpPr/>
      </dsp:nvSpPr>
      <dsp:spPr bwMode="white">
        <a:xfrm>
          <a:off x="0" y="2952690"/>
          <a:ext cx="8227615" cy="378000"/>
        </a:xfrm>
        <a:prstGeom prst="rect">
          <a:avLst/>
        </a:prstGeom>
      </dsp:spPr>
      <dsp:style>
        <a:lnRef idx="2">
          <a:schemeClr val="accent5">
            <a:hueOff val="-6780000"/>
            <a:satOff val="-17254"/>
            <a:lumOff val="-11764"/>
            <a:alpha val="100000"/>
          </a:schemeClr>
        </a:lnRef>
        <a:fillRef idx="1">
          <a:schemeClr val="lt1">
            <a:alpha val="90000"/>
          </a:schemeClr>
        </a:fillRef>
        <a:effectRef idx="0">
          <a:scrgbClr r="0" g="0" b="0"/>
        </a:effectRef>
        <a:fontRef idx="minor"/>
      </dsp:style>
      <dsp:txBody>
        <a:bodyPr lIns="638554" tIns="312420" rIns="638554" bIns="106680" anchor="t"/>
        <a:lstStyle>
          <a:lvl1pPr algn="l">
            <a:defRPr sz="1500"/>
          </a:lvl1pPr>
          <a:lvl2pPr marL="114300" indent="-114300" algn="l">
            <a:defRPr sz="1500"/>
          </a:lvl2pPr>
          <a:lvl3pPr marL="228600" indent="-114300" algn="l">
            <a:defRPr sz="1500"/>
          </a:lvl3pPr>
          <a:lvl4pPr marL="342900" indent="-114300" algn="l">
            <a:defRPr sz="1500"/>
          </a:lvl4pPr>
          <a:lvl5pPr marL="457200" indent="-114300" algn="l">
            <a:defRPr sz="1500"/>
          </a:lvl5pPr>
          <a:lvl6pPr marL="571500" indent="-114300" algn="l">
            <a:defRPr sz="1500"/>
          </a:lvl6pPr>
          <a:lvl7pPr marL="685800" indent="-114300" algn="l">
            <a:defRPr sz="1500"/>
          </a:lvl7pPr>
          <a:lvl8pPr marL="800100" indent="-114300" algn="l">
            <a:defRPr sz="1500"/>
          </a:lvl8pPr>
          <a:lvl9pPr marL="914400" indent="-114300" algn="l">
            <a:defRPr sz="1500"/>
          </a:lvl9pPr>
        </a:lstStyle>
        <a:p>
          <a:endParaRPr>
            <a:solidFill>
              <a:schemeClr val="dk1"/>
            </a:solidFill>
          </a:endParaRPr>
        </a:p>
      </dsp:txBody>
      <dsp:txXfrm>
        <a:off x="0" y="2952690"/>
        <a:ext cx="8227615" cy="378000"/>
      </dsp:txXfrm>
    </dsp:sp>
    <dsp:sp modelId="{CADD8BA2-5ECA-4900-BEBA-52EA7EF6DFFB}">
      <dsp:nvSpPr>
        <dsp:cNvPr id="16" name="圆角矩形 15"/>
        <dsp:cNvSpPr/>
      </dsp:nvSpPr>
      <dsp:spPr bwMode="white">
        <a:xfrm>
          <a:off x="411381" y="2731290"/>
          <a:ext cx="6252617" cy="442800"/>
        </a:xfrm>
        <a:prstGeom prst="roundRect">
          <a:avLst/>
        </a:prstGeom>
      </dsp:spPr>
      <dsp:style>
        <a:lnRef idx="2">
          <a:schemeClr val="lt1"/>
        </a:lnRef>
        <a:fillRef idx="1">
          <a:schemeClr val="accent5">
            <a:hueOff val="-6780000"/>
            <a:satOff val="-17254"/>
            <a:lumOff val="-11764"/>
            <a:alpha val="100000"/>
          </a:schemeClr>
        </a:fillRef>
        <a:effectRef idx="0">
          <a:scrgbClr r="0" g="0" b="0"/>
        </a:effectRef>
        <a:fontRef idx="minor">
          <a:schemeClr val="lt1"/>
        </a:fontRef>
      </dsp:style>
      <dsp:txBody>
        <a:bodyPr vert="horz" wrap="square" lIns="217688" tIns="0" rIns="217688" bIns="0" anchor="ctr"/>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国土综合整治项目</a:t>
          </a:r>
        </a:p>
      </dsp:txBody>
      <dsp:txXfrm>
        <a:off x="411381" y="2731290"/>
        <a:ext cx="6252617" cy="442800"/>
      </dsp:txXfrm>
    </dsp:sp>
    <dsp:sp modelId="{CDB36790-F029-4D9E-8342-5967E39240C0}">
      <dsp:nvSpPr>
        <dsp:cNvPr id="3" name="矩形 2" hidden="1"/>
        <dsp:cNvSpPr/>
      </dsp:nvSpPr>
      <dsp:spPr>
        <a:xfrm>
          <a:off x="0" y="9690"/>
          <a:ext cx="411381" cy="442800"/>
        </a:xfrm>
        <a:prstGeom prst="rect">
          <a:avLst/>
        </a:prstGeom>
      </dsp:spPr>
      <dsp:txXfrm>
        <a:off x="0" y="9690"/>
        <a:ext cx="411381" cy="442800"/>
      </dsp:txXfrm>
    </dsp:sp>
    <dsp:sp modelId="{94A23BBE-42CC-4CB6-ADAB-5E3255769955}">
      <dsp:nvSpPr>
        <dsp:cNvPr id="6" name="矩形 5" hidden="1"/>
        <dsp:cNvSpPr/>
      </dsp:nvSpPr>
      <dsp:spPr>
        <a:xfrm>
          <a:off x="0" y="690090"/>
          <a:ext cx="411381" cy="442800"/>
        </a:xfrm>
        <a:prstGeom prst="rect">
          <a:avLst/>
        </a:prstGeom>
      </dsp:spPr>
      <dsp:txXfrm>
        <a:off x="0" y="690090"/>
        <a:ext cx="411381" cy="442800"/>
      </dsp:txXfrm>
    </dsp:sp>
    <dsp:sp modelId="{EB02C817-B1E1-490B-A932-CE85F37A8D73}">
      <dsp:nvSpPr>
        <dsp:cNvPr id="9" name="矩形 8" hidden="1"/>
        <dsp:cNvSpPr/>
      </dsp:nvSpPr>
      <dsp:spPr>
        <a:xfrm>
          <a:off x="0" y="1370490"/>
          <a:ext cx="411381" cy="442800"/>
        </a:xfrm>
        <a:prstGeom prst="rect">
          <a:avLst/>
        </a:prstGeom>
      </dsp:spPr>
      <dsp:txXfrm>
        <a:off x="0" y="1370490"/>
        <a:ext cx="411381" cy="442800"/>
      </dsp:txXfrm>
    </dsp:sp>
    <dsp:sp modelId="{C1D86EFD-069A-44C2-BCCB-85469EDA48FD}">
      <dsp:nvSpPr>
        <dsp:cNvPr id="12" name="矩形 11" hidden="1"/>
        <dsp:cNvSpPr/>
      </dsp:nvSpPr>
      <dsp:spPr>
        <a:xfrm>
          <a:off x="0" y="2050890"/>
          <a:ext cx="411381" cy="442800"/>
        </a:xfrm>
        <a:prstGeom prst="rect">
          <a:avLst/>
        </a:prstGeom>
      </dsp:spPr>
      <dsp:txXfrm>
        <a:off x="0" y="2050890"/>
        <a:ext cx="411381" cy="442800"/>
      </dsp:txXfrm>
    </dsp:sp>
    <dsp:sp modelId="{DA54FF3E-8902-4D09-ADC6-DEA161E16BD6}">
      <dsp:nvSpPr>
        <dsp:cNvPr id="15" name="矩形 14" hidden="1"/>
        <dsp:cNvSpPr/>
      </dsp:nvSpPr>
      <dsp:spPr>
        <a:xfrm>
          <a:off x="0" y="2731290"/>
          <a:ext cx="411381" cy="442800"/>
        </a:xfrm>
        <a:prstGeom prst="rect">
          <a:avLst/>
        </a:prstGeom>
      </dsp:spPr>
      <dsp:txXfrm>
        <a:off x="0" y="2731290"/>
        <a:ext cx="411381" cy="442800"/>
      </dsp:txXfrm>
    </dsp:sp>
  </dsp:spTree>
</dsp:drawing>
</file>

<file path=ppt/diagrams/layout1.xml><?xml version="1.0" encoding="utf-8"?>
<dgm:layoutDef xmlns:dgm="http://schemas.openxmlformats.org/drawingml/2006/diagram" xmlns:a="http://schemas.openxmlformats.org/drawingml/2006/main" uniqueId="urn:microsoft.com/office/officeart/2005/8/layout/list1#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2337848" y="1143000"/>
            <a:ext cx="2182304"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801886" y="2474395"/>
            <a:ext cx="9088041" cy="5263774"/>
          </a:xfrm>
        </p:spPr>
        <p:txBody>
          <a:bodyPr anchor="b"/>
          <a:lstStyle>
            <a:lvl1pPr algn="ctr">
              <a:defRPr sz="7015"/>
            </a:lvl1pPr>
          </a:lstStyle>
          <a:p>
            <a:r>
              <a:rPr lang="zh-CN" altLang="en-US"/>
              <a:t>单击此处编辑母版标题样式</a:t>
            </a:r>
            <a:endParaRPr lang="en-US" dirty="0"/>
          </a:p>
        </p:txBody>
      </p:sp>
      <p:sp>
        <p:nvSpPr>
          <p:cNvPr id="3" name="Subtitle 2"/>
          <p:cNvSpPr>
            <a:spLocks noGrp="1"/>
          </p:cNvSpPr>
          <p:nvPr>
            <p:ph type="subTitle" idx="1"/>
          </p:nvPr>
        </p:nvSpPr>
        <p:spPr>
          <a:xfrm>
            <a:off x="1336477" y="7941160"/>
            <a:ext cx="8018860" cy="3650342"/>
          </a:xfrm>
        </p:spPr>
        <p:txBody>
          <a:bodyPr/>
          <a:lstStyle>
            <a:lvl1pPr marL="0" indent="0" algn="ctr">
              <a:buNone/>
              <a:defRPr sz="2805"/>
            </a:lvl1pPr>
            <a:lvl2pPr marL="534670" indent="0" algn="ctr">
              <a:buNone/>
              <a:defRPr sz="2340"/>
            </a:lvl2pPr>
            <a:lvl3pPr marL="1069340" indent="0" algn="ctr">
              <a:buNone/>
              <a:defRPr sz="2105"/>
            </a:lvl3pPr>
            <a:lvl4pPr marL="1604010" indent="0" algn="ctr">
              <a:buNone/>
              <a:defRPr sz="1870"/>
            </a:lvl4pPr>
            <a:lvl5pPr marL="2138680" indent="0" algn="ctr">
              <a:buNone/>
              <a:defRPr sz="1870"/>
            </a:lvl5pPr>
            <a:lvl6pPr marL="2672715" indent="0" algn="ctr">
              <a:buNone/>
              <a:defRPr sz="1870"/>
            </a:lvl6pPr>
            <a:lvl7pPr marL="3207385" indent="0" algn="ctr">
              <a:buNone/>
              <a:defRPr sz="1870"/>
            </a:lvl7pPr>
            <a:lvl8pPr marL="3742055" indent="0" algn="ctr">
              <a:buNone/>
              <a:defRPr sz="1870"/>
            </a:lvl8pPr>
            <a:lvl9pPr marL="4276725" indent="0" algn="ctr">
              <a:buNone/>
              <a:defRPr sz="1870"/>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B507E237-BDE1-4BAD-8D88-DF57ED68A7C1}"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78486E1-0A3E-42BA-A7FA-E416273248F3}"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4" name="Date Placeholder 3"/>
          <p:cNvSpPr>
            <a:spLocks noGrp="1"/>
          </p:cNvSpPr>
          <p:nvPr>
            <p:ph type="dt" sz="half" idx="10"/>
          </p:nvPr>
        </p:nvSpPr>
        <p:spPr/>
        <p:txBody>
          <a:bodyPr/>
          <a:lstStyle/>
          <a:p>
            <a:fld id="{B507E237-BDE1-4BAD-8D88-DF57ED68A7C1}"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78486E1-0A3E-42BA-A7FA-E416273248F3}"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729494" y="3769342"/>
            <a:ext cx="9221689" cy="6289229"/>
          </a:xfrm>
        </p:spPr>
        <p:txBody>
          <a:bodyPr anchor="b"/>
          <a:lstStyle>
            <a:lvl1pPr>
              <a:defRPr sz="7015"/>
            </a:lvl1pPr>
          </a:lstStyle>
          <a:p>
            <a:r>
              <a:rPr lang="zh-CN" altLang="en-US"/>
              <a:t>单击此处编辑母版标题样式</a:t>
            </a:r>
            <a:endParaRPr lang="en-US" dirty="0"/>
          </a:p>
        </p:txBody>
      </p:sp>
      <p:sp>
        <p:nvSpPr>
          <p:cNvPr id="3" name="Text Placeholder 2"/>
          <p:cNvSpPr>
            <a:spLocks noGrp="1"/>
          </p:cNvSpPr>
          <p:nvPr>
            <p:ph type="body" idx="1"/>
          </p:nvPr>
        </p:nvSpPr>
        <p:spPr>
          <a:xfrm>
            <a:off x="729494" y="10118069"/>
            <a:ext cx="9221689" cy="3307357"/>
          </a:xfrm>
        </p:spPr>
        <p:txBody>
          <a:bodyPr/>
          <a:lstStyle>
            <a:lvl1pPr marL="0" indent="0">
              <a:buNone/>
              <a:defRPr sz="2805">
                <a:solidFill>
                  <a:schemeClr val="tx1"/>
                </a:solidFill>
              </a:defRPr>
            </a:lvl1pPr>
            <a:lvl2pPr marL="534670" indent="0">
              <a:buNone/>
              <a:defRPr sz="2340">
                <a:solidFill>
                  <a:schemeClr val="tx1">
                    <a:tint val="75000"/>
                  </a:schemeClr>
                </a:solidFill>
              </a:defRPr>
            </a:lvl2pPr>
            <a:lvl3pPr marL="1069340" indent="0">
              <a:buNone/>
              <a:defRPr sz="2105">
                <a:solidFill>
                  <a:schemeClr val="tx1">
                    <a:tint val="75000"/>
                  </a:schemeClr>
                </a:solidFill>
              </a:defRPr>
            </a:lvl3pPr>
            <a:lvl4pPr marL="1604010" indent="0">
              <a:buNone/>
              <a:defRPr sz="1870">
                <a:solidFill>
                  <a:schemeClr val="tx1">
                    <a:tint val="75000"/>
                  </a:schemeClr>
                </a:solidFill>
              </a:defRPr>
            </a:lvl4pPr>
            <a:lvl5pPr marL="2138680" indent="0">
              <a:buNone/>
              <a:defRPr sz="1870">
                <a:solidFill>
                  <a:schemeClr val="tx1">
                    <a:tint val="75000"/>
                  </a:schemeClr>
                </a:solidFill>
              </a:defRPr>
            </a:lvl5pPr>
            <a:lvl6pPr marL="2672715" indent="0">
              <a:buNone/>
              <a:defRPr sz="1870">
                <a:solidFill>
                  <a:schemeClr val="tx1">
                    <a:tint val="75000"/>
                  </a:schemeClr>
                </a:solidFill>
              </a:defRPr>
            </a:lvl6pPr>
            <a:lvl7pPr marL="3207385" indent="0">
              <a:buNone/>
              <a:defRPr sz="1870">
                <a:solidFill>
                  <a:schemeClr val="tx1">
                    <a:tint val="75000"/>
                  </a:schemeClr>
                </a:solidFill>
              </a:defRPr>
            </a:lvl7pPr>
            <a:lvl8pPr marL="3742055" indent="0">
              <a:buNone/>
              <a:defRPr sz="1870">
                <a:solidFill>
                  <a:schemeClr val="tx1">
                    <a:tint val="75000"/>
                  </a:schemeClr>
                </a:solidFill>
              </a:defRPr>
            </a:lvl8pPr>
            <a:lvl9pPr marL="4276725" indent="0">
              <a:buNone/>
              <a:defRPr sz="1870">
                <a:solidFill>
                  <a:schemeClr val="tx1">
                    <a:tint val="75000"/>
                  </a:schemeClr>
                </a:solidFill>
              </a:defRPr>
            </a:lvl9pPr>
          </a:lstStyle>
          <a:p>
            <a:pPr lvl="0"/>
            <a:r>
              <a:rPr lang="zh-CN" altLang="en-US"/>
              <a:t>单击此处编辑母版文本样式</a:t>
            </a:r>
            <a:endParaRPr lang="zh-CN" altLang="en-US"/>
          </a:p>
        </p:txBody>
      </p:sp>
      <p:sp>
        <p:nvSpPr>
          <p:cNvPr id="4" name="Date Placeholder 3"/>
          <p:cNvSpPr>
            <a:spLocks noGrp="1"/>
          </p:cNvSpPr>
          <p:nvPr>
            <p:ph type="dt" sz="half" idx="10"/>
          </p:nvPr>
        </p:nvSpPr>
        <p:spPr/>
        <p:txBody>
          <a:bodyPr/>
          <a:lstStyle/>
          <a:p>
            <a:fld id="{B507E237-BDE1-4BAD-8D88-DF57ED68A7C1}"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78486E1-0A3E-42BA-A7FA-E416273248F3}"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735062" y="4024827"/>
            <a:ext cx="4544021" cy="9593089"/>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4" name="Content Placeholder 3"/>
          <p:cNvSpPr>
            <a:spLocks noGrp="1"/>
          </p:cNvSpPr>
          <p:nvPr>
            <p:ph sz="half" idx="2"/>
          </p:nvPr>
        </p:nvSpPr>
        <p:spPr>
          <a:xfrm>
            <a:off x="5412730" y="4024827"/>
            <a:ext cx="4544021" cy="9593089"/>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5" name="Date Placeholder 4"/>
          <p:cNvSpPr>
            <a:spLocks noGrp="1"/>
          </p:cNvSpPr>
          <p:nvPr>
            <p:ph type="dt" sz="half" idx="10"/>
          </p:nvPr>
        </p:nvSpPr>
        <p:spPr/>
        <p:txBody>
          <a:bodyPr/>
          <a:lstStyle/>
          <a:p>
            <a:fld id="{B507E237-BDE1-4BAD-8D88-DF57ED68A7C1}" type="datetimeFigureOut">
              <a:rPr lang="zh-CN" altLang="en-US" smtClean="0"/>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678486E1-0A3E-42BA-A7FA-E416273248F3}"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736455" y="804969"/>
            <a:ext cx="9221689" cy="2922375"/>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736456" y="3706342"/>
            <a:ext cx="4523137" cy="1816421"/>
          </a:xfrm>
        </p:spPr>
        <p:txBody>
          <a:bodyPr anchor="b"/>
          <a:lstStyle>
            <a:lvl1pPr marL="0" indent="0">
              <a:buNone/>
              <a:defRPr sz="2805" b="1"/>
            </a:lvl1pPr>
            <a:lvl2pPr marL="534670" indent="0">
              <a:buNone/>
              <a:defRPr sz="2340" b="1"/>
            </a:lvl2pPr>
            <a:lvl3pPr marL="1069340" indent="0">
              <a:buNone/>
              <a:defRPr sz="2105" b="1"/>
            </a:lvl3pPr>
            <a:lvl4pPr marL="1604010" indent="0">
              <a:buNone/>
              <a:defRPr sz="1870" b="1"/>
            </a:lvl4pPr>
            <a:lvl5pPr marL="2138680" indent="0">
              <a:buNone/>
              <a:defRPr sz="1870" b="1"/>
            </a:lvl5pPr>
            <a:lvl6pPr marL="2672715" indent="0">
              <a:buNone/>
              <a:defRPr sz="1870" b="1"/>
            </a:lvl6pPr>
            <a:lvl7pPr marL="3207385" indent="0">
              <a:buNone/>
              <a:defRPr sz="1870" b="1"/>
            </a:lvl7pPr>
            <a:lvl8pPr marL="3742055" indent="0">
              <a:buNone/>
              <a:defRPr sz="1870" b="1"/>
            </a:lvl8pPr>
            <a:lvl9pPr marL="4276725" indent="0">
              <a:buNone/>
              <a:defRPr sz="1870" b="1"/>
            </a:lvl9pPr>
          </a:lstStyle>
          <a:p>
            <a:pPr lvl="0"/>
            <a:r>
              <a:rPr lang="zh-CN" altLang="en-US"/>
              <a:t>单击此处编辑母版文本样式</a:t>
            </a:r>
            <a:endParaRPr lang="zh-CN" altLang="en-US"/>
          </a:p>
        </p:txBody>
      </p:sp>
      <p:sp>
        <p:nvSpPr>
          <p:cNvPr id="4" name="Content Placeholder 3"/>
          <p:cNvSpPr>
            <a:spLocks noGrp="1"/>
          </p:cNvSpPr>
          <p:nvPr>
            <p:ph sz="half" idx="2"/>
          </p:nvPr>
        </p:nvSpPr>
        <p:spPr>
          <a:xfrm>
            <a:off x="736456" y="5522763"/>
            <a:ext cx="4523137" cy="8123152"/>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5" name="Text Placeholder 4"/>
          <p:cNvSpPr>
            <a:spLocks noGrp="1"/>
          </p:cNvSpPr>
          <p:nvPr>
            <p:ph type="body" sz="quarter" idx="3"/>
          </p:nvPr>
        </p:nvSpPr>
        <p:spPr>
          <a:xfrm>
            <a:off x="5412731" y="3706342"/>
            <a:ext cx="4545413" cy="1816421"/>
          </a:xfrm>
        </p:spPr>
        <p:txBody>
          <a:bodyPr anchor="b"/>
          <a:lstStyle>
            <a:lvl1pPr marL="0" indent="0">
              <a:buNone/>
              <a:defRPr sz="2805" b="1"/>
            </a:lvl1pPr>
            <a:lvl2pPr marL="534670" indent="0">
              <a:buNone/>
              <a:defRPr sz="2340" b="1"/>
            </a:lvl2pPr>
            <a:lvl3pPr marL="1069340" indent="0">
              <a:buNone/>
              <a:defRPr sz="2105" b="1"/>
            </a:lvl3pPr>
            <a:lvl4pPr marL="1604010" indent="0">
              <a:buNone/>
              <a:defRPr sz="1870" b="1"/>
            </a:lvl4pPr>
            <a:lvl5pPr marL="2138680" indent="0">
              <a:buNone/>
              <a:defRPr sz="1870" b="1"/>
            </a:lvl5pPr>
            <a:lvl6pPr marL="2672715" indent="0">
              <a:buNone/>
              <a:defRPr sz="1870" b="1"/>
            </a:lvl6pPr>
            <a:lvl7pPr marL="3207385" indent="0">
              <a:buNone/>
              <a:defRPr sz="1870" b="1"/>
            </a:lvl7pPr>
            <a:lvl8pPr marL="3742055" indent="0">
              <a:buNone/>
              <a:defRPr sz="1870" b="1"/>
            </a:lvl8pPr>
            <a:lvl9pPr marL="4276725" indent="0">
              <a:buNone/>
              <a:defRPr sz="1870" b="1"/>
            </a:lvl9pPr>
          </a:lstStyle>
          <a:p>
            <a:pPr lvl="0"/>
            <a:r>
              <a:rPr lang="zh-CN" altLang="en-US"/>
              <a:t>单击此处编辑母版文本样式</a:t>
            </a:r>
            <a:endParaRPr lang="zh-CN" altLang="en-US"/>
          </a:p>
        </p:txBody>
      </p:sp>
      <p:sp>
        <p:nvSpPr>
          <p:cNvPr id="6" name="Content Placeholder 5"/>
          <p:cNvSpPr>
            <a:spLocks noGrp="1"/>
          </p:cNvSpPr>
          <p:nvPr>
            <p:ph sz="quarter" idx="4"/>
          </p:nvPr>
        </p:nvSpPr>
        <p:spPr>
          <a:xfrm>
            <a:off x="5412731" y="5522763"/>
            <a:ext cx="4545413" cy="8123152"/>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7" name="Date Placeholder 6"/>
          <p:cNvSpPr>
            <a:spLocks noGrp="1"/>
          </p:cNvSpPr>
          <p:nvPr>
            <p:ph type="dt" sz="half" idx="10"/>
          </p:nvPr>
        </p:nvSpPr>
        <p:spPr/>
        <p:txBody>
          <a:bodyPr/>
          <a:lstStyle/>
          <a:p>
            <a:fld id="{B507E237-BDE1-4BAD-8D88-DF57ED68A7C1}" type="datetimeFigureOut">
              <a:rPr lang="zh-CN" altLang="en-US" smtClean="0"/>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678486E1-0A3E-42BA-A7FA-E416273248F3}"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B507E237-BDE1-4BAD-8D88-DF57ED68A7C1}" type="datetimeFigureOut">
              <a:rPr lang="zh-CN" altLang="en-US" smtClean="0"/>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678486E1-0A3E-42BA-A7FA-E416273248F3}"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07E237-BDE1-4BAD-8D88-DF57ED68A7C1}" type="datetimeFigureOut">
              <a:rPr lang="zh-CN" altLang="en-US" smtClean="0"/>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678486E1-0A3E-42BA-A7FA-E416273248F3}"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736455" y="1007957"/>
            <a:ext cx="3448388" cy="3527848"/>
          </a:xfrm>
        </p:spPr>
        <p:txBody>
          <a:bodyPr anchor="b"/>
          <a:lstStyle>
            <a:lvl1pPr>
              <a:defRPr sz="3740"/>
            </a:lvl1pPr>
          </a:lstStyle>
          <a:p>
            <a:r>
              <a:rPr lang="zh-CN" altLang="en-US"/>
              <a:t>单击此处编辑母版标题样式</a:t>
            </a:r>
            <a:endParaRPr lang="en-US" dirty="0"/>
          </a:p>
        </p:txBody>
      </p:sp>
      <p:sp>
        <p:nvSpPr>
          <p:cNvPr id="3" name="Content Placeholder 2"/>
          <p:cNvSpPr>
            <a:spLocks noGrp="1"/>
          </p:cNvSpPr>
          <p:nvPr>
            <p:ph idx="1"/>
          </p:nvPr>
        </p:nvSpPr>
        <p:spPr>
          <a:xfrm>
            <a:off x="4545413" y="2176910"/>
            <a:ext cx="5412730" cy="10744538"/>
          </a:xfrm>
        </p:spPr>
        <p:txBody>
          <a:bodyPr/>
          <a:lstStyle>
            <a:lvl1pPr>
              <a:defRPr sz="3740"/>
            </a:lvl1pPr>
            <a:lvl2pPr>
              <a:defRPr sz="3275"/>
            </a:lvl2pPr>
            <a:lvl3pPr>
              <a:defRPr sz="2805"/>
            </a:lvl3pPr>
            <a:lvl4pPr>
              <a:defRPr sz="2340"/>
            </a:lvl4pPr>
            <a:lvl5pPr>
              <a:defRPr sz="2340"/>
            </a:lvl5pPr>
            <a:lvl6pPr>
              <a:defRPr sz="2340"/>
            </a:lvl6pPr>
            <a:lvl7pPr>
              <a:defRPr sz="2340"/>
            </a:lvl7pPr>
            <a:lvl8pPr>
              <a:defRPr sz="2340"/>
            </a:lvl8pPr>
            <a:lvl9pPr>
              <a:defRPr sz="234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4" name="Text Placeholder 3"/>
          <p:cNvSpPr>
            <a:spLocks noGrp="1"/>
          </p:cNvSpPr>
          <p:nvPr>
            <p:ph type="body" sz="half" idx="2"/>
          </p:nvPr>
        </p:nvSpPr>
        <p:spPr>
          <a:xfrm>
            <a:off x="736455" y="4535805"/>
            <a:ext cx="3448388" cy="8403140"/>
          </a:xfrm>
        </p:spPr>
        <p:txBody>
          <a:bodyPr/>
          <a:lstStyle>
            <a:lvl1pPr marL="0" indent="0">
              <a:buNone/>
              <a:defRPr sz="1870"/>
            </a:lvl1pPr>
            <a:lvl2pPr marL="534670" indent="0">
              <a:buNone/>
              <a:defRPr sz="1635"/>
            </a:lvl2pPr>
            <a:lvl3pPr marL="1069340" indent="0">
              <a:buNone/>
              <a:defRPr sz="1405"/>
            </a:lvl3pPr>
            <a:lvl4pPr marL="1604010" indent="0">
              <a:buNone/>
              <a:defRPr sz="1170"/>
            </a:lvl4pPr>
            <a:lvl5pPr marL="2138680" indent="0">
              <a:buNone/>
              <a:defRPr sz="1170"/>
            </a:lvl5pPr>
            <a:lvl6pPr marL="2672715" indent="0">
              <a:buNone/>
              <a:defRPr sz="1170"/>
            </a:lvl6pPr>
            <a:lvl7pPr marL="3207385" indent="0">
              <a:buNone/>
              <a:defRPr sz="1170"/>
            </a:lvl7pPr>
            <a:lvl8pPr marL="3742055" indent="0">
              <a:buNone/>
              <a:defRPr sz="1170"/>
            </a:lvl8pPr>
            <a:lvl9pPr marL="4276725" indent="0">
              <a:buNone/>
              <a:defRPr sz="1170"/>
            </a:lvl9pPr>
          </a:lstStyle>
          <a:p>
            <a:pPr lvl="0"/>
            <a:r>
              <a:rPr lang="zh-CN" altLang="en-US"/>
              <a:t>单击此处编辑母版文本样式</a:t>
            </a:r>
            <a:endParaRPr lang="zh-CN" altLang="en-US"/>
          </a:p>
        </p:txBody>
      </p:sp>
      <p:sp>
        <p:nvSpPr>
          <p:cNvPr id="5" name="Date Placeholder 4"/>
          <p:cNvSpPr>
            <a:spLocks noGrp="1"/>
          </p:cNvSpPr>
          <p:nvPr>
            <p:ph type="dt" sz="half" idx="10"/>
          </p:nvPr>
        </p:nvSpPr>
        <p:spPr/>
        <p:txBody>
          <a:bodyPr/>
          <a:lstStyle/>
          <a:p>
            <a:fld id="{B507E237-BDE1-4BAD-8D88-DF57ED68A7C1}" type="datetimeFigureOut">
              <a:rPr lang="zh-CN" altLang="en-US" smtClean="0"/>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678486E1-0A3E-42BA-A7FA-E416273248F3}"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736455" y="1007957"/>
            <a:ext cx="3448388" cy="3527848"/>
          </a:xfrm>
        </p:spPr>
        <p:txBody>
          <a:bodyPr anchor="b"/>
          <a:lstStyle>
            <a:lvl1pPr>
              <a:defRPr sz="374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4545413" y="2176910"/>
            <a:ext cx="5412730" cy="10744538"/>
          </a:xfrm>
        </p:spPr>
        <p:txBody>
          <a:bodyPr anchor="t"/>
          <a:lstStyle>
            <a:lvl1pPr marL="0" indent="0">
              <a:buNone/>
              <a:defRPr sz="3740"/>
            </a:lvl1pPr>
            <a:lvl2pPr marL="534670" indent="0">
              <a:buNone/>
              <a:defRPr sz="3275"/>
            </a:lvl2pPr>
            <a:lvl3pPr marL="1069340" indent="0">
              <a:buNone/>
              <a:defRPr sz="2805"/>
            </a:lvl3pPr>
            <a:lvl4pPr marL="1604010" indent="0">
              <a:buNone/>
              <a:defRPr sz="2340"/>
            </a:lvl4pPr>
            <a:lvl5pPr marL="2138680" indent="0">
              <a:buNone/>
              <a:defRPr sz="2340"/>
            </a:lvl5pPr>
            <a:lvl6pPr marL="2672715" indent="0">
              <a:buNone/>
              <a:defRPr sz="2340"/>
            </a:lvl6pPr>
            <a:lvl7pPr marL="3207385" indent="0">
              <a:buNone/>
              <a:defRPr sz="2340"/>
            </a:lvl7pPr>
            <a:lvl8pPr marL="3742055" indent="0">
              <a:buNone/>
              <a:defRPr sz="2340"/>
            </a:lvl8pPr>
            <a:lvl9pPr marL="4276725" indent="0">
              <a:buNone/>
              <a:defRPr sz="2340"/>
            </a:lvl9pPr>
          </a:lstStyle>
          <a:p>
            <a:r>
              <a:rPr lang="zh-CN" altLang="en-US"/>
              <a:t>单击图标添加图片</a:t>
            </a:r>
            <a:endParaRPr lang="en-US" dirty="0"/>
          </a:p>
        </p:txBody>
      </p:sp>
      <p:sp>
        <p:nvSpPr>
          <p:cNvPr id="4" name="Text Placeholder 3"/>
          <p:cNvSpPr>
            <a:spLocks noGrp="1"/>
          </p:cNvSpPr>
          <p:nvPr>
            <p:ph type="body" sz="half" idx="2"/>
          </p:nvPr>
        </p:nvSpPr>
        <p:spPr>
          <a:xfrm>
            <a:off x="736455" y="4535805"/>
            <a:ext cx="3448388" cy="8403140"/>
          </a:xfrm>
        </p:spPr>
        <p:txBody>
          <a:bodyPr/>
          <a:lstStyle>
            <a:lvl1pPr marL="0" indent="0">
              <a:buNone/>
              <a:defRPr sz="1870"/>
            </a:lvl1pPr>
            <a:lvl2pPr marL="534670" indent="0">
              <a:buNone/>
              <a:defRPr sz="1635"/>
            </a:lvl2pPr>
            <a:lvl3pPr marL="1069340" indent="0">
              <a:buNone/>
              <a:defRPr sz="1405"/>
            </a:lvl3pPr>
            <a:lvl4pPr marL="1604010" indent="0">
              <a:buNone/>
              <a:defRPr sz="1170"/>
            </a:lvl4pPr>
            <a:lvl5pPr marL="2138680" indent="0">
              <a:buNone/>
              <a:defRPr sz="1170"/>
            </a:lvl5pPr>
            <a:lvl6pPr marL="2672715" indent="0">
              <a:buNone/>
              <a:defRPr sz="1170"/>
            </a:lvl6pPr>
            <a:lvl7pPr marL="3207385" indent="0">
              <a:buNone/>
              <a:defRPr sz="1170"/>
            </a:lvl7pPr>
            <a:lvl8pPr marL="3742055" indent="0">
              <a:buNone/>
              <a:defRPr sz="1170"/>
            </a:lvl8pPr>
            <a:lvl9pPr marL="4276725" indent="0">
              <a:buNone/>
              <a:defRPr sz="1170"/>
            </a:lvl9pPr>
          </a:lstStyle>
          <a:p>
            <a:pPr lvl="0"/>
            <a:r>
              <a:rPr lang="zh-CN" altLang="en-US"/>
              <a:t>单击此处编辑母版文本样式</a:t>
            </a:r>
            <a:endParaRPr lang="zh-CN" altLang="en-US"/>
          </a:p>
        </p:txBody>
      </p:sp>
      <p:sp>
        <p:nvSpPr>
          <p:cNvPr id="5" name="Date Placeholder 4"/>
          <p:cNvSpPr>
            <a:spLocks noGrp="1"/>
          </p:cNvSpPr>
          <p:nvPr>
            <p:ph type="dt" sz="half" idx="10"/>
          </p:nvPr>
        </p:nvSpPr>
        <p:spPr/>
        <p:txBody>
          <a:bodyPr/>
          <a:lstStyle/>
          <a:p>
            <a:fld id="{B507E237-BDE1-4BAD-8D88-DF57ED68A7C1}" type="datetimeFigureOut">
              <a:rPr lang="zh-CN" altLang="en-US" smtClean="0"/>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678486E1-0A3E-42BA-A7FA-E416273248F3}"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4" name="Date Placeholder 3"/>
          <p:cNvSpPr>
            <a:spLocks noGrp="1"/>
          </p:cNvSpPr>
          <p:nvPr>
            <p:ph type="dt" sz="half" idx="10"/>
          </p:nvPr>
        </p:nvSpPr>
        <p:spPr/>
        <p:txBody>
          <a:bodyPr/>
          <a:lstStyle/>
          <a:p>
            <a:fld id="{B507E237-BDE1-4BAD-8D88-DF57ED68A7C1}"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78486E1-0A3E-42BA-A7FA-E416273248F3}"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51329" y="804966"/>
            <a:ext cx="2305422" cy="12812950"/>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735063" y="804966"/>
            <a:ext cx="6782619" cy="12812950"/>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4" name="Date Placeholder 3"/>
          <p:cNvSpPr>
            <a:spLocks noGrp="1"/>
          </p:cNvSpPr>
          <p:nvPr>
            <p:ph type="dt" sz="half" idx="10"/>
          </p:nvPr>
        </p:nvSpPr>
        <p:spPr/>
        <p:txBody>
          <a:bodyPr/>
          <a:lstStyle/>
          <a:p>
            <a:fld id="{B507E237-BDE1-4BAD-8D88-DF57ED68A7C1}"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78486E1-0A3E-42BA-A7FA-E416273248F3}"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35062" y="804969"/>
            <a:ext cx="9221689" cy="2922375"/>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735062" y="4024827"/>
            <a:ext cx="9221689" cy="9593089"/>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4" name="Date Placeholder 3"/>
          <p:cNvSpPr>
            <a:spLocks noGrp="1"/>
          </p:cNvSpPr>
          <p:nvPr>
            <p:ph type="dt" sz="half" idx="2"/>
          </p:nvPr>
        </p:nvSpPr>
        <p:spPr>
          <a:xfrm>
            <a:off x="735062" y="14013401"/>
            <a:ext cx="2405658" cy="804965"/>
          </a:xfrm>
          <a:prstGeom prst="rect">
            <a:avLst/>
          </a:prstGeom>
        </p:spPr>
        <p:txBody>
          <a:bodyPr vert="horz" lIns="91440" tIns="45720" rIns="91440" bIns="45720" rtlCol="0" anchor="ctr"/>
          <a:lstStyle>
            <a:lvl1pPr algn="l">
              <a:defRPr sz="1405">
                <a:solidFill>
                  <a:schemeClr val="tx1">
                    <a:tint val="75000"/>
                  </a:schemeClr>
                </a:solidFill>
              </a:defRPr>
            </a:lvl1pPr>
          </a:lstStyle>
          <a:p>
            <a:fld id="{B507E237-BDE1-4BAD-8D88-DF57ED68A7C1}" type="datetimeFigureOut">
              <a:rPr lang="zh-CN" altLang="en-US" smtClean="0"/>
            </a:fld>
            <a:endParaRPr lang="zh-CN" altLang="en-US"/>
          </a:p>
        </p:txBody>
      </p:sp>
      <p:sp>
        <p:nvSpPr>
          <p:cNvPr id="5" name="Footer Placeholder 4"/>
          <p:cNvSpPr>
            <a:spLocks noGrp="1"/>
          </p:cNvSpPr>
          <p:nvPr>
            <p:ph type="ftr" sz="quarter" idx="3"/>
          </p:nvPr>
        </p:nvSpPr>
        <p:spPr>
          <a:xfrm>
            <a:off x="3541663" y="14013401"/>
            <a:ext cx="3608487" cy="804965"/>
          </a:xfrm>
          <a:prstGeom prst="rect">
            <a:avLst/>
          </a:prstGeom>
        </p:spPr>
        <p:txBody>
          <a:bodyPr vert="horz" lIns="91440" tIns="45720" rIns="91440" bIns="45720" rtlCol="0" anchor="ctr"/>
          <a:lstStyle>
            <a:lvl1pPr algn="ctr">
              <a:defRPr sz="1405">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7551093" y="14013401"/>
            <a:ext cx="2405658" cy="804965"/>
          </a:xfrm>
          <a:prstGeom prst="rect">
            <a:avLst/>
          </a:prstGeom>
        </p:spPr>
        <p:txBody>
          <a:bodyPr vert="horz" lIns="91440" tIns="45720" rIns="91440" bIns="45720" rtlCol="0" anchor="ctr"/>
          <a:lstStyle>
            <a:lvl1pPr algn="r">
              <a:defRPr sz="1405">
                <a:solidFill>
                  <a:schemeClr val="tx1">
                    <a:tint val="75000"/>
                  </a:schemeClr>
                </a:solidFill>
              </a:defRPr>
            </a:lvl1pPr>
          </a:lstStyle>
          <a:p>
            <a:fld id="{678486E1-0A3E-42BA-A7FA-E416273248F3}"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1069340" rtl="0" eaLnBrk="1" latinLnBrk="0" hangingPunct="1">
        <a:lnSpc>
          <a:spcPct val="90000"/>
        </a:lnSpc>
        <a:spcBef>
          <a:spcPct val="0"/>
        </a:spcBef>
        <a:buNone/>
        <a:defRPr sz="5145" kern="1200">
          <a:solidFill>
            <a:schemeClr val="tx1"/>
          </a:solidFill>
          <a:latin typeface="+mj-lt"/>
          <a:ea typeface="+mj-ea"/>
          <a:cs typeface="+mj-cs"/>
        </a:defRPr>
      </a:lvl1pPr>
    </p:titleStyle>
    <p:bodyStyle>
      <a:lvl1pPr marL="267335" indent="-267335" algn="l" defTabSz="1069340" rtl="0" eaLnBrk="1" latinLnBrk="0" hangingPunct="1">
        <a:lnSpc>
          <a:spcPct val="90000"/>
        </a:lnSpc>
        <a:spcBef>
          <a:spcPts val="1170"/>
        </a:spcBef>
        <a:buFont typeface="Arial" panose="020B0604020202020204" pitchFamily="34" charset="0"/>
        <a:buChar char="•"/>
        <a:defRPr sz="3275" kern="1200">
          <a:solidFill>
            <a:schemeClr val="tx1"/>
          </a:solidFill>
          <a:latin typeface="+mn-lt"/>
          <a:ea typeface="+mn-ea"/>
          <a:cs typeface="+mn-cs"/>
        </a:defRPr>
      </a:lvl1pPr>
      <a:lvl2pPr marL="802005" indent="-267335" algn="l" defTabSz="1069340" rtl="0" eaLnBrk="1" latinLnBrk="0" hangingPunct="1">
        <a:lnSpc>
          <a:spcPct val="90000"/>
        </a:lnSpc>
        <a:spcBef>
          <a:spcPts val="585"/>
        </a:spcBef>
        <a:buFont typeface="Arial" panose="020B0604020202020204" pitchFamily="34" charset="0"/>
        <a:buChar char="•"/>
        <a:defRPr sz="2805" kern="1200">
          <a:solidFill>
            <a:schemeClr val="tx1"/>
          </a:solidFill>
          <a:latin typeface="+mn-lt"/>
          <a:ea typeface="+mn-ea"/>
          <a:cs typeface="+mn-cs"/>
        </a:defRPr>
      </a:lvl2pPr>
      <a:lvl3pPr marL="1336675" indent="-267335" algn="l" defTabSz="1069340" rtl="0" eaLnBrk="1" latinLnBrk="0" hangingPunct="1">
        <a:lnSpc>
          <a:spcPct val="90000"/>
        </a:lnSpc>
        <a:spcBef>
          <a:spcPts val="585"/>
        </a:spcBef>
        <a:buFont typeface="Arial" panose="020B0604020202020204" pitchFamily="34" charset="0"/>
        <a:buChar char="•"/>
        <a:defRPr sz="2340" kern="1200">
          <a:solidFill>
            <a:schemeClr val="tx1"/>
          </a:solidFill>
          <a:latin typeface="+mn-lt"/>
          <a:ea typeface="+mn-ea"/>
          <a:cs typeface="+mn-cs"/>
        </a:defRPr>
      </a:lvl3pPr>
      <a:lvl4pPr marL="1871345" indent="-267335" algn="l" defTabSz="1069340"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4pPr>
      <a:lvl5pPr marL="2406015" indent="-267335" algn="l" defTabSz="1069340"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5pPr>
      <a:lvl6pPr marL="2940050" indent="-267335" algn="l" defTabSz="1069340"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6pPr>
      <a:lvl7pPr marL="3474720" indent="-267335" algn="l" defTabSz="1069340"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7pPr>
      <a:lvl8pPr marL="4009390" indent="-267335" algn="l" defTabSz="1069340"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8pPr>
      <a:lvl9pPr marL="4544060" indent="-267335" algn="l" defTabSz="1069340"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9pPr>
    </p:bodyStyle>
    <p:otherStyle>
      <a:defPPr>
        <a:defRPr lang="en-US"/>
      </a:defPPr>
      <a:lvl1pPr marL="0" algn="l" defTabSz="1069340" rtl="0" eaLnBrk="1" latinLnBrk="0" hangingPunct="1">
        <a:defRPr sz="2105" kern="1200">
          <a:solidFill>
            <a:schemeClr val="tx1"/>
          </a:solidFill>
          <a:latin typeface="+mn-lt"/>
          <a:ea typeface="+mn-ea"/>
          <a:cs typeface="+mn-cs"/>
        </a:defRPr>
      </a:lvl1pPr>
      <a:lvl2pPr marL="534670" algn="l" defTabSz="1069340" rtl="0" eaLnBrk="1" latinLnBrk="0" hangingPunct="1">
        <a:defRPr sz="2105" kern="1200">
          <a:solidFill>
            <a:schemeClr val="tx1"/>
          </a:solidFill>
          <a:latin typeface="+mn-lt"/>
          <a:ea typeface="+mn-ea"/>
          <a:cs typeface="+mn-cs"/>
        </a:defRPr>
      </a:lvl2pPr>
      <a:lvl3pPr marL="1069340" algn="l" defTabSz="1069340" rtl="0" eaLnBrk="1" latinLnBrk="0" hangingPunct="1">
        <a:defRPr sz="2105" kern="1200">
          <a:solidFill>
            <a:schemeClr val="tx1"/>
          </a:solidFill>
          <a:latin typeface="+mn-lt"/>
          <a:ea typeface="+mn-ea"/>
          <a:cs typeface="+mn-cs"/>
        </a:defRPr>
      </a:lvl3pPr>
      <a:lvl4pPr marL="1604010" algn="l" defTabSz="1069340" rtl="0" eaLnBrk="1" latinLnBrk="0" hangingPunct="1">
        <a:defRPr sz="2105" kern="1200">
          <a:solidFill>
            <a:schemeClr val="tx1"/>
          </a:solidFill>
          <a:latin typeface="+mn-lt"/>
          <a:ea typeface="+mn-ea"/>
          <a:cs typeface="+mn-cs"/>
        </a:defRPr>
      </a:lvl4pPr>
      <a:lvl5pPr marL="2138680" algn="l" defTabSz="1069340" rtl="0" eaLnBrk="1" latinLnBrk="0" hangingPunct="1">
        <a:defRPr sz="2105" kern="1200">
          <a:solidFill>
            <a:schemeClr val="tx1"/>
          </a:solidFill>
          <a:latin typeface="+mn-lt"/>
          <a:ea typeface="+mn-ea"/>
          <a:cs typeface="+mn-cs"/>
        </a:defRPr>
      </a:lvl5pPr>
      <a:lvl6pPr marL="2672715" algn="l" defTabSz="1069340" rtl="0" eaLnBrk="1" latinLnBrk="0" hangingPunct="1">
        <a:defRPr sz="2105" kern="1200">
          <a:solidFill>
            <a:schemeClr val="tx1"/>
          </a:solidFill>
          <a:latin typeface="+mn-lt"/>
          <a:ea typeface="+mn-ea"/>
          <a:cs typeface="+mn-cs"/>
        </a:defRPr>
      </a:lvl6pPr>
      <a:lvl7pPr marL="3207385" algn="l" defTabSz="1069340" rtl="0" eaLnBrk="1" latinLnBrk="0" hangingPunct="1">
        <a:defRPr sz="2105" kern="1200">
          <a:solidFill>
            <a:schemeClr val="tx1"/>
          </a:solidFill>
          <a:latin typeface="+mn-lt"/>
          <a:ea typeface="+mn-ea"/>
          <a:cs typeface="+mn-cs"/>
        </a:defRPr>
      </a:lvl7pPr>
      <a:lvl8pPr marL="3742055" algn="l" defTabSz="1069340" rtl="0" eaLnBrk="1" latinLnBrk="0" hangingPunct="1">
        <a:defRPr sz="2105" kern="1200">
          <a:solidFill>
            <a:schemeClr val="tx1"/>
          </a:solidFill>
          <a:latin typeface="+mn-lt"/>
          <a:ea typeface="+mn-ea"/>
          <a:cs typeface="+mn-cs"/>
        </a:defRPr>
      </a:lvl8pPr>
      <a:lvl9pPr marL="4276725" algn="l" defTabSz="1069340" rtl="0" eaLnBrk="1" latinLnBrk="0" hangingPunct="1">
        <a:defRPr sz="210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5.jpeg"/></Relationships>
</file>

<file path=ppt/slides/_rels/slide5.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jpeg"/></Relationships>
</file>

<file path=ppt/slides/_rels/slide6.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image" Target="../media/image4.jpeg"/></Relationships>
</file>

<file path=ppt/slides/_rels/slide7.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10.png"/><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s>
</file>

<file path=ppt/slides/_rels/slide8.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8.png"/><Relationship Id="rId3" Type="http://schemas.openxmlformats.org/officeDocument/2006/relationships/image" Target="../media/image16.png"/><Relationship Id="rId2" Type="http://schemas.microsoft.com/office/2007/relationships/hdphoto" Target="../media/image15.wdp"/><Relationship Id="rId1" Type="http://schemas.openxmlformats.org/officeDocument/2006/relationships/image" Target="../media/image14.png"/></Relationships>
</file>

<file path=ppt/slides/_rels/slide9.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2.xml"/><Relationship Id="rId2" Type="http://schemas.openxmlformats.org/officeDocument/2006/relationships/image" Target="../media/image18.jpeg"/><Relationship Id="rId1" Type="http://schemas.openxmlformats.org/officeDocument/2006/relationships/image" Target="../media/image17.png"/></Relationships>
</file>

<file path=ppt/slides/_rels/slide10.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17.png"/><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22.jpeg"/><Relationship Id="rId1"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23.jpeg"/><Relationship Id="rId1" Type="http://schemas.openxmlformats.org/officeDocument/2006/relationships/image" Target="../media/image17.png"/></Relationships>
</file>

<file path=ppt/slides/_rels/slide13.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8.png"/><Relationship Id="rId2" Type="http://schemas.openxmlformats.org/officeDocument/2006/relationships/image" Target="../media/image25.png"/><Relationship Id="rId1" Type="http://schemas.openxmlformats.org/officeDocument/2006/relationships/image" Target="../media/image24.png"/></Relationships>
</file>

<file path=ppt/slides/_rels/slide14.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openxmlformats.org/officeDocument/2006/relationships/image" Target="../media/image27.jpeg"/><Relationship Id="rId5" Type="http://schemas.openxmlformats.org/officeDocument/2006/relationships/tags" Target="../tags/tag6.xml"/><Relationship Id="rId4" Type="http://schemas.openxmlformats.org/officeDocument/2006/relationships/tags" Target="../tags/tag5.xml"/><Relationship Id="rId3" Type="http://schemas.openxmlformats.org/officeDocument/2006/relationships/tags" Target="../tags/tag4.xml"/><Relationship Id="rId2" Type="http://schemas.openxmlformats.org/officeDocument/2006/relationships/tags" Target="../tags/tag3.xml"/><Relationship Id="rId1" Type="http://schemas.openxmlformats.org/officeDocument/2006/relationships/image" Target="../media/image26.png"/></Relationships>
</file>

<file path=ppt/slides/_rels/slide15.xml.rels><?xml version="1.0" encoding="UTF-8" standalone="yes"?>
<Relationships xmlns="http://schemas.openxmlformats.org/package/2006/relationships"><Relationship Id="rId9" Type="http://schemas.openxmlformats.org/officeDocument/2006/relationships/tags" Target="../tags/tag13.xml"/><Relationship Id="rId8" Type="http://schemas.openxmlformats.org/officeDocument/2006/relationships/tags" Target="../tags/tag12.xml"/><Relationship Id="rId7" Type="http://schemas.openxmlformats.org/officeDocument/2006/relationships/tags" Target="../tags/tag11.xml"/><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image" Target="../media/image28.jpeg"/><Relationship Id="rId2" Type="http://schemas.openxmlformats.org/officeDocument/2006/relationships/tags" Target="../tags/tag7.xml"/><Relationship Id="rId11" Type="http://schemas.openxmlformats.org/officeDocument/2006/relationships/slideLayout" Target="../slideLayouts/slideLayout2.xml"/><Relationship Id="rId10" Type="http://schemas.openxmlformats.org/officeDocument/2006/relationships/tags" Target="../tags/tag14.xml"/><Relationship Id="rId1" Type="http://schemas.openxmlformats.org/officeDocument/2006/relationships/image" Target="../media/image26.png"/></Relationships>
</file>

<file path=ppt/slides/_rels/slide16.xml.rels><?xml version="1.0" encoding="UTF-8" standalone="yes"?>
<Relationships xmlns="http://schemas.openxmlformats.org/package/2006/relationships"><Relationship Id="rId9" Type="http://schemas.openxmlformats.org/officeDocument/2006/relationships/tags" Target="../tags/tag18.xml"/><Relationship Id="rId8" Type="http://schemas.openxmlformats.org/officeDocument/2006/relationships/tags" Target="../tags/tag17.xml"/><Relationship Id="rId7" Type="http://schemas.openxmlformats.org/officeDocument/2006/relationships/tags" Target="../tags/tag16.xml"/><Relationship Id="rId6" Type="http://schemas.openxmlformats.org/officeDocument/2006/relationships/tags" Target="../tags/tag15.xml"/><Relationship Id="rId5" Type="http://schemas.openxmlformats.org/officeDocument/2006/relationships/image" Target="../media/image32.jpeg"/><Relationship Id="rId4" Type="http://schemas.openxmlformats.org/officeDocument/2006/relationships/image" Target="../media/image31.jpeg"/><Relationship Id="rId3" Type="http://schemas.openxmlformats.org/officeDocument/2006/relationships/image" Target="../media/image30.jpeg"/><Relationship Id="rId2" Type="http://schemas.openxmlformats.org/officeDocument/2006/relationships/image" Target="../media/image29.jpeg"/><Relationship Id="rId16" Type="http://schemas.openxmlformats.org/officeDocument/2006/relationships/slideLayout" Target="../slideLayouts/slideLayout2.xml"/><Relationship Id="rId15" Type="http://schemas.openxmlformats.org/officeDocument/2006/relationships/image" Target="../media/image38.jpeg"/><Relationship Id="rId14" Type="http://schemas.openxmlformats.org/officeDocument/2006/relationships/image" Target="../media/image37.png"/><Relationship Id="rId13" Type="http://schemas.openxmlformats.org/officeDocument/2006/relationships/image" Target="../media/image36.jpeg"/><Relationship Id="rId12" Type="http://schemas.openxmlformats.org/officeDocument/2006/relationships/image" Target="../media/image35.jpeg"/><Relationship Id="rId11" Type="http://schemas.openxmlformats.org/officeDocument/2006/relationships/image" Target="../media/image34.jpeg"/><Relationship Id="rId10" Type="http://schemas.openxmlformats.org/officeDocument/2006/relationships/image" Target="../media/image33.jpeg"/><Relationship Id="rId1" Type="http://schemas.openxmlformats.org/officeDocument/2006/relationships/image" Target="../media/image26.png"/></Relationships>
</file>

<file path=ppt/slides/_rels/slide17.xml.rels><?xml version="1.0" encoding="UTF-8" standalone="yes"?>
<Relationships xmlns="http://schemas.openxmlformats.org/package/2006/relationships"><Relationship Id="rId9" Type="http://schemas.openxmlformats.org/officeDocument/2006/relationships/tags" Target="../tags/tag25.xml"/><Relationship Id="rId8" Type="http://schemas.openxmlformats.org/officeDocument/2006/relationships/image" Target="../media/image39.jpeg"/><Relationship Id="rId7" Type="http://schemas.openxmlformats.org/officeDocument/2006/relationships/tags" Target="../tags/tag24.xml"/><Relationship Id="rId6" Type="http://schemas.openxmlformats.org/officeDocument/2006/relationships/tags" Target="../tags/tag23.xml"/><Relationship Id="rId5" Type="http://schemas.openxmlformats.org/officeDocument/2006/relationships/tags" Target="../tags/tag22.xml"/><Relationship Id="rId4" Type="http://schemas.openxmlformats.org/officeDocument/2006/relationships/tags" Target="../tags/tag21.xml"/><Relationship Id="rId3" Type="http://schemas.openxmlformats.org/officeDocument/2006/relationships/tags" Target="../tags/tag20.xml"/><Relationship Id="rId2" Type="http://schemas.openxmlformats.org/officeDocument/2006/relationships/tags" Target="../tags/tag19.xml"/><Relationship Id="rId10" Type="http://schemas.openxmlformats.org/officeDocument/2006/relationships/slideLayout" Target="../slideLayouts/slideLayout2.xml"/><Relationship Id="rId1" Type="http://schemas.openxmlformats.org/officeDocument/2006/relationships/image" Target="../media/image26.png"/></Relationships>
</file>

<file path=ppt/slides/_rels/slide18.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8.png"/><Relationship Id="rId2" Type="http://schemas.openxmlformats.org/officeDocument/2006/relationships/image" Target="../media/image41.png"/><Relationship Id="rId1" Type="http://schemas.openxmlformats.org/officeDocument/2006/relationships/image" Target="../media/image40.png"/></Relationships>
</file>

<file path=ppt/slides/_rels/slide19.xml.rels><?xml version="1.0" encoding="UTF-8" standalone="yes"?>
<Relationships xmlns="http://schemas.openxmlformats.org/package/2006/relationships"><Relationship Id="rId9" Type="http://schemas.openxmlformats.org/officeDocument/2006/relationships/slideLayout" Target="../slideLayouts/slideLayout2.xml"/><Relationship Id="rId8" Type="http://schemas.openxmlformats.org/officeDocument/2006/relationships/image" Target="../media/image43.jpeg"/><Relationship Id="rId7" Type="http://schemas.openxmlformats.org/officeDocument/2006/relationships/tags" Target="../tags/tag31.xml"/><Relationship Id="rId6" Type="http://schemas.openxmlformats.org/officeDocument/2006/relationships/tags" Target="../tags/tag30.xml"/><Relationship Id="rId5" Type="http://schemas.openxmlformats.org/officeDocument/2006/relationships/tags" Target="../tags/tag29.xml"/><Relationship Id="rId4" Type="http://schemas.openxmlformats.org/officeDocument/2006/relationships/tags" Target="../tags/tag28.xml"/><Relationship Id="rId3" Type="http://schemas.openxmlformats.org/officeDocument/2006/relationships/tags" Target="../tags/tag27.xml"/><Relationship Id="rId2" Type="http://schemas.openxmlformats.org/officeDocument/2006/relationships/tags" Target="../tags/tag26.xml"/><Relationship Id="rId1" Type="http://schemas.openxmlformats.org/officeDocument/2006/relationships/image" Target="../media/image42.png"/></Relationships>
</file>

<file path=ppt/slides/_rels/slide20.xml.rels><?xml version="1.0" encoding="UTF-8" standalone="yes"?>
<Relationships xmlns="http://schemas.openxmlformats.org/package/2006/relationships"><Relationship Id="rId8" Type="http://schemas.openxmlformats.org/officeDocument/2006/relationships/slideLayout" Target="../slideLayouts/slideLayout2.xml"/><Relationship Id="rId7" Type="http://schemas.openxmlformats.org/officeDocument/2006/relationships/tags" Target="../tags/tag36.xml"/><Relationship Id="rId6" Type="http://schemas.openxmlformats.org/officeDocument/2006/relationships/image" Target="../media/image44.png"/><Relationship Id="rId5" Type="http://schemas.openxmlformats.org/officeDocument/2006/relationships/tags" Target="../tags/tag35.xml"/><Relationship Id="rId4" Type="http://schemas.openxmlformats.org/officeDocument/2006/relationships/tags" Target="../tags/tag34.xml"/><Relationship Id="rId3" Type="http://schemas.openxmlformats.org/officeDocument/2006/relationships/tags" Target="../tags/tag33.xml"/><Relationship Id="rId2" Type="http://schemas.openxmlformats.org/officeDocument/2006/relationships/tags" Target="../tags/tag32.xml"/><Relationship Id="rId1" Type="http://schemas.openxmlformats.org/officeDocument/2006/relationships/image" Target="../media/image42.png"/></Relationships>
</file>

<file path=ppt/slides/_rels/slide21.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45.png"/><Relationship Id="rId2" Type="http://schemas.openxmlformats.org/officeDocument/2006/relationships/image" Target="../media/image16.png"/><Relationship Id="rId1" Type="http://schemas.openxmlformats.org/officeDocument/2006/relationships/image" Target="../media/image4.jpe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46.jpeg"/><Relationship Id="rId1" Type="http://schemas.openxmlformats.org/officeDocument/2006/relationships/image" Target="../media/image17.png"/></Relationships>
</file>

<file path=ppt/slides/_rels/slide23.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51.jpeg"/><Relationship Id="rId5" Type="http://schemas.openxmlformats.org/officeDocument/2006/relationships/image" Target="../media/image50.jpeg"/><Relationship Id="rId4" Type="http://schemas.openxmlformats.org/officeDocument/2006/relationships/image" Target="../media/image49.png"/><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image" Target="../media/image17.png"/></Relationships>
</file>

<file path=ppt/slides/_rels/slide24.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tags" Target="../tags/tag37.xml"/><Relationship Id="rId2" Type="http://schemas.openxmlformats.org/officeDocument/2006/relationships/image" Target="../media/image52.jpeg"/><Relationship Id="rId1" Type="http://schemas.openxmlformats.org/officeDocument/2006/relationships/image" Target="../media/image17.png"/></Relationships>
</file>

<file path=ppt/slides/_rels/slide25.xml.rels><?xml version="1.0" encoding="UTF-8" standalone="yes"?>
<Relationships xmlns="http://schemas.openxmlformats.org/package/2006/relationships"><Relationship Id="rId9" Type="http://schemas.openxmlformats.org/officeDocument/2006/relationships/slideLayout" Target="../slideLayouts/slideLayout2.xml"/><Relationship Id="rId8" Type="http://schemas.openxmlformats.org/officeDocument/2006/relationships/tags" Target="../tags/tag38.xml"/><Relationship Id="rId7" Type="http://schemas.openxmlformats.org/officeDocument/2006/relationships/image" Target="../media/image53.jpeg"/><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image" Target="../media/image17.png"/></Relationships>
</file>

<file path=ppt/slides/_rels/slide26.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8.png"/><Relationship Id="rId2" Type="http://schemas.openxmlformats.org/officeDocument/2006/relationships/image" Target="../media/image55.png"/><Relationship Id="rId1" Type="http://schemas.openxmlformats.org/officeDocument/2006/relationships/image" Target="../media/image54.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57.jpeg"/><Relationship Id="rId1" Type="http://schemas.openxmlformats.org/officeDocument/2006/relationships/image" Target="../media/image56.png"/></Relationships>
</file>

<file path=ppt/slides/_rels/slide28.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openxmlformats.org/officeDocument/2006/relationships/image" Target="../media/image61.jpeg"/><Relationship Id="rId5" Type="http://schemas.openxmlformats.org/officeDocument/2006/relationships/image" Target="../media/image60.jpeg"/><Relationship Id="rId4" Type="http://schemas.openxmlformats.org/officeDocument/2006/relationships/image" Target="../media/image59.jpeg"/><Relationship Id="rId3" Type="http://schemas.openxmlformats.org/officeDocument/2006/relationships/image" Target="../media/image58.jpeg"/><Relationship Id="rId2" Type="http://schemas.openxmlformats.org/officeDocument/2006/relationships/tags" Target="../tags/tag39.xml"/><Relationship Id="rId1" Type="http://schemas.openxmlformats.org/officeDocument/2006/relationships/image" Target="../media/image56.png"/></Relationships>
</file>

<file path=ppt/slides/_rels/slide29.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40.xml"/><Relationship Id="rId2" Type="http://schemas.openxmlformats.org/officeDocument/2006/relationships/image" Target="../media/image62.png"/><Relationship Id="rId1" Type="http://schemas.openxmlformats.org/officeDocument/2006/relationships/image" Target="../media/image56.png"/></Relationships>
</file>

<file path=ppt/slides/_rels/slide30.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8.png"/><Relationship Id="rId3" Type="http://schemas.microsoft.com/office/2007/relationships/hdphoto" Target="../media/image65.wdp"/><Relationship Id="rId2" Type="http://schemas.openxmlformats.org/officeDocument/2006/relationships/image" Target="../media/image64.png"/><Relationship Id="rId1" Type="http://schemas.openxmlformats.org/officeDocument/2006/relationships/image" Target="../media/image63.png"/></Relationships>
</file>

<file path=ppt/slides/_rels/slide31.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67.jpeg"/><Relationship Id="rId2" Type="http://schemas.openxmlformats.org/officeDocument/2006/relationships/tags" Target="../tags/tag41.xml"/><Relationship Id="rId1" Type="http://schemas.openxmlformats.org/officeDocument/2006/relationships/image" Target="../media/image66.png"/></Relationships>
</file>

<file path=ppt/slides/_rels/slide32.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image" Target="../media/image6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图片 13"/>
          <p:cNvPicPr>
            <a:picLocks noChangeAspect="1"/>
          </p:cNvPicPr>
          <p:nvPr/>
        </p:nvPicPr>
        <p:blipFill>
          <a:blip r:embed="rId1"/>
          <a:srcRect l="30113" r="30113"/>
          <a:stretch>
            <a:fillRect/>
          </a:stretch>
        </p:blipFill>
        <p:spPr>
          <a:xfrm>
            <a:off x="0" y="0"/>
            <a:ext cx="10691495" cy="15119350"/>
          </a:xfrm>
          <a:prstGeom prst="rect">
            <a:avLst/>
          </a:prstGeom>
        </p:spPr>
      </p:pic>
      <p:sp>
        <p:nvSpPr>
          <p:cNvPr id="7" name="矩形 6"/>
          <p:cNvSpPr/>
          <p:nvPr/>
        </p:nvSpPr>
        <p:spPr>
          <a:xfrm>
            <a:off x="-635" y="0"/>
            <a:ext cx="10692130" cy="15118715"/>
          </a:xfrm>
          <a:prstGeom prst="rect">
            <a:avLst/>
          </a:prstGeom>
          <a:gradFill>
            <a:gsLst>
              <a:gs pos="0">
                <a:srgbClr val="01ADFA"/>
              </a:gs>
              <a:gs pos="72000">
                <a:srgbClr val="01ADFA">
                  <a:alpha val="52000"/>
                </a:srgbClr>
              </a:gs>
              <a:gs pos="100000">
                <a:srgbClr val="01ADFA">
                  <a:alpha val="3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 name="文本框 2"/>
          <p:cNvSpPr txBox="1"/>
          <p:nvPr/>
        </p:nvSpPr>
        <p:spPr>
          <a:xfrm>
            <a:off x="3006456" y="5225300"/>
            <a:ext cx="4900961" cy="1476375"/>
          </a:xfrm>
          <a:prstGeom prst="rect">
            <a:avLst/>
          </a:prstGeom>
          <a:noFill/>
        </p:spPr>
        <p:txBody>
          <a:bodyPr wrap="square" rtlCol="0">
            <a:spAutoFit/>
          </a:bodyPr>
          <a:lstStyle/>
          <a:p>
            <a:pPr algn="ctr">
              <a:lnSpc>
                <a:spcPct val="200000"/>
              </a:lnSpc>
            </a:pPr>
            <a:r>
              <a:rPr lang="zh-CN" altLang="en-US" sz="4500" kern="100" dirty="0">
                <a:solidFill>
                  <a:schemeClr val="bg1"/>
                </a:solidFill>
                <a:effectLst>
                  <a:outerShdw blurRad="50800" dist="38100" dir="2700000" algn="tl" rotWithShape="0">
                    <a:prstClr val="black">
                      <a:alpha val="40000"/>
                    </a:prstClr>
                  </a:outerShdw>
                </a:effectLst>
                <a:latin typeface="方正小标宋简体" panose="03000509000000000000" pitchFamily="2" charset="-122"/>
                <a:ea typeface="方正小标宋简体" panose="03000509000000000000" pitchFamily="2" charset="-122"/>
                <a:cs typeface="Arial" panose="020B0604020202020204" pitchFamily="34" charset="0"/>
              </a:rPr>
              <a:t>（</a:t>
            </a:r>
            <a:r>
              <a:rPr lang="en-US" altLang="zh-CN" sz="4500" kern="100" dirty="0">
                <a:solidFill>
                  <a:schemeClr val="bg1"/>
                </a:solidFill>
                <a:effectLst>
                  <a:outerShdw blurRad="50800" dist="38100" dir="2700000" algn="tl" rotWithShape="0">
                    <a:prstClr val="black">
                      <a:alpha val="40000"/>
                    </a:prstClr>
                  </a:outerShdw>
                </a:effectLst>
                <a:latin typeface="方正小标宋简体" panose="03000509000000000000" pitchFamily="2" charset="-122"/>
                <a:ea typeface="方正小标宋简体" panose="03000509000000000000" pitchFamily="2" charset="-122"/>
                <a:cs typeface="Arial" panose="020B0604020202020204" pitchFamily="34" charset="0"/>
              </a:rPr>
              <a:t>2021—2035</a:t>
            </a:r>
            <a:r>
              <a:rPr lang="zh-CN" altLang="en-US" sz="4500" kern="100" dirty="0">
                <a:solidFill>
                  <a:schemeClr val="bg1"/>
                </a:solidFill>
                <a:effectLst>
                  <a:outerShdw blurRad="50800" dist="38100" dir="2700000" algn="tl" rotWithShape="0">
                    <a:prstClr val="black">
                      <a:alpha val="40000"/>
                    </a:prstClr>
                  </a:outerShdw>
                </a:effectLst>
                <a:latin typeface="方正小标宋简体" panose="03000509000000000000" pitchFamily="2" charset="-122"/>
                <a:ea typeface="方正小标宋简体" panose="03000509000000000000" pitchFamily="2" charset="-122"/>
                <a:cs typeface="Arial" panose="020B0604020202020204" pitchFamily="34" charset="0"/>
              </a:rPr>
              <a:t>年）</a:t>
            </a:r>
            <a:endParaRPr lang="en-US" altLang="zh-CN" sz="4500" kern="100" dirty="0">
              <a:solidFill>
                <a:schemeClr val="bg1"/>
              </a:solidFill>
              <a:effectLst>
                <a:outerShdw blurRad="50800" dist="38100" dir="2700000" algn="tl" rotWithShape="0">
                  <a:prstClr val="black">
                    <a:alpha val="40000"/>
                  </a:prstClr>
                </a:outerShdw>
              </a:effectLst>
              <a:latin typeface="方正小标宋简体" panose="03000509000000000000" pitchFamily="2" charset="-122"/>
              <a:ea typeface="方正小标宋简体" panose="03000509000000000000" pitchFamily="2" charset="-122"/>
              <a:cs typeface="Arial" panose="020B0604020202020204" pitchFamily="34" charset="0"/>
            </a:endParaRPr>
          </a:p>
        </p:txBody>
      </p:sp>
      <p:sp>
        <p:nvSpPr>
          <p:cNvPr id="4" name="文本框 3"/>
          <p:cNvSpPr txBox="1"/>
          <p:nvPr/>
        </p:nvSpPr>
        <p:spPr>
          <a:xfrm>
            <a:off x="-2" y="6485949"/>
            <a:ext cx="10691812" cy="923330"/>
          </a:xfrm>
          <a:prstGeom prst="rect">
            <a:avLst/>
          </a:prstGeom>
          <a:noFill/>
        </p:spPr>
        <p:txBody>
          <a:bodyPr wrap="square" rtlCol="0">
            <a:spAutoFit/>
          </a:bodyPr>
          <a:lstStyle/>
          <a:p>
            <a:pPr algn="ctr">
              <a:lnSpc>
                <a:spcPct val="150000"/>
              </a:lnSpc>
            </a:pPr>
            <a:r>
              <a:rPr lang="zh-CN" altLang="en-US" sz="3600" b="1" kern="100" dirty="0" smtClean="0">
                <a:solidFill>
                  <a:schemeClr val="bg1"/>
                </a:solidFill>
                <a:effectLst/>
                <a:latin typeface="方正小标宋简体" panose="03000509000000000000" pitchFamily="2" charset="-122"/>
                <a:ea typeface="方正小标宋简体" panose="03000509000000000000" pitchFamily="2" charset="-122"/>
                <a:cs typeface="Times New Roman" panose="02020603050405020304" pitchFamily="18" charset="0"/>
              </a:rPr>
              <a:t>公</a:t>
            </a:r>
            <a:r>
              <a:rPr lang="zh-CN" altLang="en-US" sz="3600" b="1" kern="100" dirty="0">
                <a:solidFill>
                  <a:schemeClr val="bg1"/>
                </a:solidFill>
                <a:effectLst/>
                <a:latin typeface="方正小标宋简体" panose="03000509000000000000" pitchFamily="2" charset="-122"/>
                <a:ea typeface="方正小标宋简体" panose="03000509000000000000" pitchFamily="2" charset="-122"/>
                <a:cs typeface="Times New Roman" panose="02020603050405020304" pitchFamily="18" charset="0"/>
              </a:rPr>
              <a:t>示版</a:t>
            </a:r>
            <a:endParaRPr lang="zh-CN" altLang="en-US" b="1" dirty="0">
              <a:solidFill>
                <a:schemeClr val="bg1"/>
              </a:solidFill>
            </a:endParaRPr>
          </a:p>
        </p:txBody>
      </p:sp>
      <p:sp>
        <p:nvSpPr>
          <p:cNvPr id="5" name="文本框 4"/>
          <p:cNvSpPr txBox="1"/>
          <p:nvPr/>
        </p:nvSpPr>
        <p:spPr>
          <a:xfrm>
            <a:off x="1" y="4375680"/>
            <a:ext cx="10691812" cy="1337945"/>
          </a:xfrm>
          <a:prstGeom prst="rect">
            <a:avLst/>
          </a:prstGeom>
          <a:noFill/>
        </p:spPr>
        <p:txBody>
          <a:bodyPr wrap="square" rtlCol="0">
            <a:spAutoFit/>
          </a:bodyPr>
          <a:lstStyle/>
          <a:p>
            <a:pPr algn="ctr">
              <a:lnSpc>
                <a:spcPct val="150000"/>
              </a:lnSpc>
            </a:pPr>
            <a:r>
              <a:rPr lang="zh-CN" altLang="zh-CN" sz="5400" b="1" kern="100" dirty="0">
                <a:solidFill>
                  <a:schemeClr val="bg1"/>
                </a:solidFill>
                <a:effectLst>
                  <a:outerShdw blurRad="50800" dist="38100" dir="2700000" algn="tl" rotWithShape="0">
                    <a:prstClr val="black">
                      <a:alpha val="40000"/>
                    </a:prstClr>
                  </a:outerShdw>
                </a:effectLst>
                <a:latin typeface="MV Boli" panose="02000500030200090000" pitchFamily="2" charset="0"/>
                <a:ea typeface="方正小标宋简体" panose="03000509000000000000" pitchFamily="2" charset="-122"/>
                <a:cs typeface="MV Boli" panose="02000500030200090000" pitchFamily="2" charset="0"/>
              </a:rPr>
              <a:t>千阳</a:t>
            </a:r>
            <a:r>
              <a:rPr lang="zh-CN" altLang="zh-CN" sz="5400" b="1" kern="100" dirty="0" smtClean="0">
                <a:solidFill>
                  <a:schemeClr val="bg1"/>
                </a:solidFill>
                <a:effectLst>
                  <a:outerShdw blurRad="50800" dist="38100" dir="2700000" algn="tl" rotWithShape="0">
                    <a:prstClr val="black">
                      <a:alpha val="40000"/>
                    </a:prstClr>
                  </a:outerShdw>
                </a:effectLst>
                <a:latin typeface="MV Boli" panose="02000500030200090000" pitchFamily="2" charset="0"/>
                <a:ea typeface="方正小标宋简体" panose="03000509000000000000" pitchFamily="2" charset="-122"/>
                <a:cs typeface="MV Boli" panose="02000500030200090000" pitchFamily="2" charset="0"/>
              </a:rPr>
              <a:t>县</a:t>
            </a:r>
            <a:r>
              <a:rPr lang="zh-CN" altLang="zh-CN" sz="5400" b="1" kern="100" dirty="0" smtClean="0">
                <a:solidFill>
                  <a:schemeClr val="bg1"/>
                </a:solidFill>
                <a:effectLst>
                  <a:outerShdw blurRad="50800" dist="38100" dir="2700000" algn="tl" rotWithShape="0">
                    <a:prstClr val="black">
                      <a:alpha val="40000"/>
                    </a:prstClr>
                  </a:outerShdw>
                </a:effectLst>
                <a:latin typeface="MV Boli" panose="02000500030200090000" pitchFamily="2" charset="0"/>
                <a:ea typeface="方正小标宋简体" panose="03000509000000000000" pitchFamily="2" charset="-122"/>
                <a:cs typeface="MV Boli" panose="02000500030200090000" pitchFamily="2" charset="0"/>
              </a:rPr>
              <a:t>崔家头镇国土</a:t>
            </a:r>
            <a:r>
              <a:rPr lang="zh-CN" altLang="zh-CN" sz="5400" b="1" kern="100" dirty="0">
                <a:solidFill>
                  <a:schemeClr val="bg1"/>
                </a:solidFill>
                <a:effectLst>
                  <a:outerShdw blurRad="50800" dist="38100" dir="2700000" algn="tl" rotWithShape="0">
                    <a:prstClr val="black">
                      <a:alpha val="40000"/>
                    </a:prstClr>
                  </a:outerShdw>
                </a:effectLst>
                <a:latin typeface="MV Boli" panose="02000500030200090000" pitchFamily="2" charset="0"/>
                <a:ea typeface="方正小标宋简体" panose="03000509000000000000" pitchFamily="2" charset="-122"/>
                <a:cs typeface="MV Boli" panose="02000500030200090000" pitchFamily="2" charset="0"/>
              </a:rPr>
              <a:t>空间规划</a:t>
            </a:r>
            <a:r>
              <a:rPr lang="en-US" altLang="zh-CN" sz="5400" b="1" kern="100" dirty="0">
                <a:solidFill>
                  <a:schemeClr val="bg1"/>
                </a:solidFill>
                <a:effectLst>
                  <a:outerShdw blurRad="50800" dist="38100" dir="2700000" algn="tl" rotWithShape="0">
                    <a:prstClr val="black">
                      <a:alpha val="40000"/>
                    </a:prstClr>
                  </a:outerShdw>
                </a:effectLst>
                <a:latin typeface="MV Boli" panose="02000500030200090000" pitchFamily="2" charset="0"/>
                <a:ea typeface="方正小标宋简体" panose="03000509000000000000" pitchFamily="2" charset="-122"/>
                <a:cs typeface="MV Boli" panose="02000500030200090000" pitchFamily="2" charset="0"/>
              </a:rPr>
              <a:t> </a:t>
            </a:r>
            <a:endParaRPr lang="en-US" altLang="zh-CN" sz="5400" b="1" kern="100" dirty="0">
              <a:solidFill>
                <a:schemeClr val="bg1"/>
              </a:solidFill>
              <a:effectLst>
                <a:outerShdw blurRad="50800" dist="38100" dir="2700000" algn="tl" rotWithShape="0">
                  <a:prstClr val="black">
                    <a:alpha val="40000"/>
                  </a:prstClr>
                </a:outerShdw>
              </a:effectLst>
              <a:latin typeface="MV Boli" panose="02000500030200090000" pitchFamily="2" charset="0"/>
              <a:ea typeface="方正小标宋简体" panose="03000509000000000000" pitchFamily="2" charset="-122"/>
              <a:cs typeface="MV Boli" panose="02000500030200090000" pitchFamily="2" charset="0"/>
            </a:endParaRPr>
          </a:p>
        </p:txBody>
      </p:sp>
      <p:sp>
        <p:nvSpPr>
          <p:cNvPr id="6" name="文本框 5"/>
          <p:cNvSpPr txBox="1"/>
          <p:nvPr/>
        </p:nvSpPr>
        <p:spPr>
          <a:xfrm>
            <a:off x="-8" y="12945983"/>
            <a:ext cx="10691812" cy="1383665"/>
          </a:xfrm>
          <a:prstGeom prst="rect">
            <a:avLst/>
          </a:prstGeom>
          <a:noFill/>
        </p:spPr>
        <p:txBody>
          <a:bodyPr wrap="square" rtlCol="0">
            <a:spAutoFit/>
          </a:bodyPr>
          <a:lstStyle/>
          <a:p>
            <a:pPr algn="ctr">
              <a:lnSpc>
                <a:spcPct val="150000"/>
              </a:lnSpc>
            </a:pPr>
            <a:r>
              <a:rPr lang="zh-CN" altLang="en-US" sz="2800" b="1" kern="100" dirty="0">
                <a:solidFill>
                  <a:schemeClr val="bg1"/>
                </a:solidFill>
                <a:effectLst/>
                <a:latin typeface="黑体" panose="02010609060101010101" pitchFamily="49" charset="-122"/>
                <a:ea typeface="黑体" panose="02010609060101010101" pitchFamily="49" charset="-122"/>
                <a:cs typeface="Times New Roman" panose="02020603050405020304" pitchFamily="18" charset="0"/>
              </a:rPr>
              <a:t>崔家头镇人民政府</a:t>
            </a:r>
            <a:endParaRPr lang="en-US" altLang="zh-CN" sz="2800" b="1" kern="100" dirty="0">
              <a:solidFill>
                <a:schemeClr val="bg1"/>
              </a:solidFill>
              <a:effectLst/>
              <a:latin typeface="黑体" panose="02010609060101010101" pitchFamily="49" charset="-122"/>
              <a:ea typeface="黑体" panose="02010609060101010101" pitchFamily="49" charset="-122"/>
              <a:cs typeface="Times New Roman" panose="02020603050405020304" pitchFamily="18" charset="0"/>
            </a:endParaRPr>
          </a:p>
          <a:p>
            <a:pPr algn="ctr">
              <a:lnSpc>
                <a:spcPct val="150000"/>
              </a:lnSpc>
            </a:pPr>
            <a:r>
              <a:rPr lang="en-US" altLang="zh-CN" sz="2800" b="1" kern="100" dirty="0">
                <a:solidFill>
                  <a:schemeClr val="bg1"/>
                </a:solidFill>
                <a:latin typeface="黑体" panose="02010609060101010101" pitchFamily="49" charset="-122"/>
                <a:ea typeface="黑体" panose="02010609060101010101" pitchFamily="49" charset="-122"/>
                <a:cs typeface="Times New Roman" panose="02020603050405020304" pitchFamily="18" charset="0"/>
              </a:rPr>
              <a:t>2025</a:t>
            </a:r>
            <a:r>
              <a:rPr lang="zh-CN" altLang="en-US" sz="2800" b="1" kern="100" dirty="0">
                <a:solidFill>
                  <a:schemeClr val="bg1"/>
                </a:solidFill>
                <a:latin typeface="黑体" panose="02010609060101010101" pitchFamily="49" charset="-122"/>
                <a:ea typeface="黑体" panose="02010609060101010101" pitchFamily="49" charset="-122"/>
                <a:cs typeface="Times New Roman" panose="02020603050405020304" pitchFamily="18" charset="0"/>
              </a:rPr>
              <a:t>年</a:t>
            </a:r>
            <a:r>
              <a:rPr lang="en-US" altLang="zh-CN" sz="2800" b="1" kern="100" dirty="0">
                <a:solidFill>
                  <a:schemeClr val="bg1"/>
                </a:solidFill>
                <a:latin typeface="黑体" panose="02010609060101010101" pitchFamily="49" charset="-122"/>
                <a:ea typeface="黑体" panose="02010609060101010101" pitchFamily="49" charset="-122"/>
                <a:cs typeface="Times New Roman" panose="02020603050405020304" pitchFamily="18" charset="0"/>
              </a:rPr>
              <a:t>5</a:t>
            </a:r>
            <a:r>
              <a:rPr lang="zh-CN" altLang="en-US" sz="2800" b="1" kern="100" dirty="0">
                <a:solidFill>
                  <a:schemeClr val="bg1"/>
                </a:solidFill>
                <a:latin typeface="黑体" panose="02010609060101010101" pitchFamily="49" charset="-122"/>
                <a:ea typeface="黑体" panose="02010609060101010101" pitchFamily="49" charset="-122"/>
                <a:cs typeface="Times New Roman" panose="02020603050405020304" pitchFamily="18" charset="0"/>
              </a:rPr>
              <a:t>月</a:t>
            </a:r>
            <a:endParaRPr lang="zh-CN" altLang="en-US" sz="1400" b="1" dirty="0">
              <a:solidFill>
                <a:schemeClr val="bg1"/>
              </a:solidFill>
              <a:latin typeface="黑体" panose="02010609060101010101" pitchFamily="49" charset="-122"/>
              <a:ea typeface="黑体" panose="02010609060101010101" pitchFamily="49" charset="-122"/>
            </a:endParaRPr>
          </a:p>
        </p:txBody>
      </p:sp>
      <p:cxnSp>
        <p:nvCxnSpPr>
          <p:cNvPr id="10" name="直接连接符 9"/>
          <p:cNvCxnSpPr/>
          <p:nvPr/>
        </p:nvCxnSpPr>
        <p:spPr>
          <a:xfrm>
            <a:off x="1828800" y="6087552"/>
            <a:ext cx="1310640"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nvCxnSpPr>
        <p:spPr>
          <a:xfrm>
            <a:off x="7774432" y="6087552"/>
            <a:ext cx="1310640"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图片 17"/>
          <p:cNvPicPr>
            <a:picLocks noChangeAspect="1"/>
          </p:cNvPicPr>
          <p:nvPr>
            <p:custDataLst>
              <p:tags r:id="rId1"/>
            </p:custDataLst>
          </p:nvPr>
        </p:nvPicPr>
        <p:blipFill rotWithShape="1">
          <a:blip r:embed="rId2" cstate="print">
            <a:extLst>
              <a:ext uri="{28A0092B-C50C-407E-A947-70E740481C1C}">
                <a14:useLocalDpi xmlns:a14="http://schemas.microsoft.com/office/drawing/2010/main" val="0"/>
              </a:ext>
            </a:extLst>
          </a:blip>
          <a:srcRect t="49805" b="-1"/>
          <a:stretch>
            <a:fillRect/>
          </a:stretch>
        </p:blipFill>
        <p:spPr>
          <a:xfrm>
            <a:off x="4" y="10972800"/>
            <a:ext cx="10691809" cy="4146551"/>
          </a:xfrm>
          <a:prstGeom prst="rect">
            <a:avLst/>
          </a:prstGeom>
        </p:spPr>
      </p:pic>
      <p:sp>
        <p:nvSpPr>
          <p:cNvPr id="3" name="文本框 1"/>
          <p:cNvSpPr txBox="1">
            <a:spLocks noChangeArrowheads="1"/>
          </p:cNvSpPr>
          <p:nvPr/>
        </p:nvSpPr>
        <p:spPr bwMode="auto">
          <a:xfrm>
            <a:off x="1063620" y="1053714"/>
            <a:ext cx="281264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zh-CN" altLang="en-US" sz="4800" b="1" dirty="0">
                <a:solidFill>
                  <a:srgbClr val="008080"/>
                </a:solidFill>
                <a:latin typeface="微软雅黑" panose="020B0503020204020204" pitchFamily="34" charset="-122"/>
                <a:ea typeface="微软雅黑" panose="020B0503020204020204" pitchFamily="34" charset="-122"/>
              </a:rPr>
              <a:t>前 言 </a:t>
            </a:r>
            <a:endParaRPr lang="zh-CN" altLang="en-US" sz="4800" b="1" dirty="0">
              <a:solidFill>
                <a:srgbClr val="008080"/>
              </a:solidFill>
              <a:latin typeface="微软雅黑" panose="020B0503020204020204" pitchFamily="34" charset="-122"/>
              <a:ea typeface="微软雅黑" panose="020B0503020204020204" pitchFamily="34" charset="-122"/>
            </a:endParaRPr>
          </a:p>
        </p:txBody>
      </p:sp>
      <p:sp>
        <p:nvSpPr>
          <p:cNvPr id="4" name="文本框 3"/>
          <p:cNvSpPr txBox="1">
            <a:spLocks noChangeArrowheads="1"/>
          </p:cNvSpPr>
          <p:nvPr/>
        </p:nvSpPr>
        <p:spPr bwMode="auto">
          <a:xfrm>
            <a:off x="1063620" y="2399459"/>
            <a:ext cx="9034537" cy="7847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400" dirty="0">
                <a:solidFill>
                  <a:srgbClr val="404040"/>
                </a:solidFill>
                <a:latin typeface="微软雅黑" panose="020B0503020204020204" pitchFamily="34" charset="-122"/>
                <a:ea typeface="微软雅黑" panose="020B0503020204020204" pitchFamily="34" charset="-122"/>
              </a:rPr>
              <a:t>       国土空间规划是对一定区域国土空间开发保护在空间和时间上作出的安排，是国家空间发展的指南，可持续发展的空间蓝图，是各类开发保护建设活动的基本依据。</a:t>
            </a:r>
            <a:endParaRPr lang="en-US" altLang="zh-CN" sz="2400" dirty="0">
              <a:solidFill>
                <a:srgbClr val="404040"/>
              </a:solidFill>
              <a:latin typeface="微软雅黑" panose="020B0503020204020204" pitchFamily="34" charset="-122"/>
              <a:ea typeface="微软雅黑" panose="020B0503020204020204" pitchFamily="34" charset="-122"/>
            </a:endParaRPr>
          </a:p>
          <a:p>
            <a:pPr eaLnBrk="1" hangingPunct="1">
              <a:lnSpc>
                <a:spcPct val="150000"/>
              </a:lnSpc>
            </a:pPr>
            <a:endParaRPr lang="en-US" altLang="zh-CN" sz="2400" dirty="0">
              <a:solidFill>
                <a:srgbClr val="404040"/>
              </a:solidFill>
              <a:latin typeface="微软雅黑" panose="020B0503020204020204" pitchFamily="34" charset="-122"/>
              <a:ea typeface="微软雅黑" panose="020B0503020204020204" pitchFamily="34" charset="-122"/>
            </a:endParaRPr>
          </a:p>
          <a:p>
            <a:pPr eaLnBrk="1" hangingPunct="1">
              <a:lnSpc>
                <a:spcPct val="150000"/>
              </a:lnSpc>
            </a:pPr>
            <a:r>
              <a:rPr lang="zh-CN" altLang="en-US" sz="2400" dirty="0">
                <a:solidFill>
                  <a:srgbClr val="404040"/>
                </a:solidFill>
                <a:latin typeface="微软雅黑" panose="020B0503020204020204" pitchFamily="34" charset="-122"/>
                <a:ea typeface="微软雅黑" panose="020B0503020204020204" pitchFamily="34" charset="-122"/>
              </a:rPr>
              <a:t>       按照国家、陕西省统一要求，我镇组织开展了</a:t>
            </a:r>
            <a:r>
              <a:rPr lang="en-US" altLang="zh-CN" sz="2400" dirty="0">
                <a:solidFill>
                  <a:srgbClr val="404040"/>
                </a:solidFill>
                <a:latin typeface="微软雅黑" panose="020B0503020204020204" pitchFamily="34" charset="-122"/>
                <a:ea typeface="微软雅黑" panose="020B0503020204020204" pitchFamily="34" charset="-122"/>
              </a:rPr>
              <a:t>《</a:t>
            </a:r>
            <a:r>
              <a:rPr lang="zh-CN" altLang="en-US" sz="2400" dirty="0">
                <a:solidFill>
                  <a:srgbClr val="404040"/>
                </a:solidFill>
                <a:latin typeface="微软雅黑" panose="020B0503020204020204" pitchFamily="34" charset="-122"/>
                <a:ea typeface="微软雅黑" panose="020B0503020204020204" pitchFamily="34" charset="-122"/>
              </a:rPr>
              <a:t>千阳县崔家头镇国土空间规划（</a:t>
            </a:r>
            <a:r>
              <a:rPr lang="en-US" altLang="zh-CN" sz="2400" dirty="0">
                <a:solidFill>
                  <a:srgbClr val="404040"/>
                </a:solidFill>
                <a:latin typeface="微软雅黑" panose="020B0503020204020204" pitchFamily="34" charset="-122"/>
                <a:ea typeface="微软雅黑" panose="020B0503020204020204" pitchFamily="34" charset="-122"/>
              </a:rPr>
              <a:t>2021—2035</a:t>
            </a:r>
            <a:r>
              <a:rPr lang="zh-CN" altLang="en-US" sz="2400" dirty="0">
                <a:solidFill>
                  <a:srgbClr val="404040"/>
                </a:solidFill>
                <a:latin typeface="微软雅黑" panose="020B0503020204020204" pitchFamily="34" charset="-122"/>
                <a:ea typeface="微软雅黑" panose="020B0503020204020204" pitchFamily="34" charset="-122"/>
              </a:rPr>
              <a:t>年）</a:t>
            </a:r>
            <a:r>
              <a:rPr lang="en-US" altLang="zh-CN" sz="2400" dirty="0">
                <a:solidFill>
                  <a:srgbClr val="404040"/>
                </a:solidFill>
                <a:latin typeface="微软雅黑" panose="020B0503020204020204" pitchFamily="34" charset="-122"/>
                <a:ea typeface="微软雅黑" panose="020B0503020204020204" pitchFamily="34" charset="-122"/>
              </a:rPr>
              <a:t>》</a:t>
            </a:r>
            <a:r>
              <a:rPr lang="zh-CN" altLang="en-US" sz="2400" dirty="0">
                <a:solidFill>
                  <a:srgbClr val="404040"/>
                </a:solidFill>
                <a:latin typeface="微软雅黑" panose="020B0503020204020204" pitchFamily="34" charset="-122"/>
                <a:ea typeface="微软雅黑" panose="020B0503020204020204" pitchFamily="34" charset="-122"/>
              </a:rPr>
              <a:t>（以下简称</a:t>
            </a:r>
            <a:r>
              <a:rPr lang="en-US" altLang="zh-CN" sz="2400" dirty="0">
                <a:solidFill>
                  <a:srgbClr val="404040"/>
                </a:solidFill>
                <a:latin typeface="微软雅黑" panose="020B0503020204020204" pitchFamily="34" charset="-122"/>
                <a:ea typeface="微软雅黑" panose="020B0503020204020204" pitchFamily="34" charset="-122"/>
              </a:rPr>
              <a:t>《</a:t>
            </a:r>
            <a:r>
              <a:rPr lang="zh-CN" altLang="en-US" sz="2400" dirty="0">
                <a:solidFill>
                  <a:srgbClr val="404040"/>
                </a:solidFill>
                <a:latin typeface="微软雅黑" panose="020B0503020204020204" pitchFamily="34" charset="-122"/>
                <a:ea typeface="微软雅黑" panose="020B0503020204020204" pitchFamily="34" charset="-122"/>
              </a:rPr>
              <a:t>规划</a:t>
            </a:r>
            <a:r>
              <a:rPr lang="en-US" altLang="zh-CN" sz="2400" dirty="0">
                <a:solidFill>
                  <a:srgbClr val="404040"/>
                </a:solidFill>
                <a:latin typeface="微软雅黑" panose="020B0503020204020204" pitchFamily="34" charset="-122"/>
                <a:ea typeface="微软雅黑" panose="020B0503020204020204" pitchFamily="34" charset="-122"/>
              </a:rPr>
              <a:t>》</a:t>
            </a:r>
            <a:r>
              <a:rPr lang="zh-CN" altLang="en-US" sz="2400" dirty="0">
                <a:solidFill>
                  <a:srgbClr val="404040"/>
                </a:solidFill>
                <a:latin typeface="微软雅黑" panose="020B0503020204020204" pitchFamily="34" charset="-122"/>
                <a:ea typeface="微软雅黑" panose="020B0503020204020204" pitchFamily="34" charset="-122"/>
              </a:rPr>
              <a:t>）编制工作，</a:t>
            </a:r>
            <a:r>
              <a:rPr lang="en-US" altLang="zh-CN" sz="2400" dirty="0">
                <a:solidFill>
                  <a:srgbClr val="404040"/>
                </a:solidFill>
                <a:latin typeface="微软雅黑" panose="020B0503020204020204" pitchFamily="34" charset="-122"/>
                <a:ea typeface="微软雅黑" panose="020B0503020204020204" pitchFamily="34" charset="-122"/>
              </a:rPr>
              <a:t>《</a:t>
            </a:r>
            <a:r>
              <a:rPr lang="zh-CN" altLang="en-US" sz="2400" dirty="0">
                <a:solidFill>
                  <a:srgbClr val="404040"/>
                </a:solidFill>
                <a:latin typeface="微软雅黑" panose="020B0503020204020204" pitchFamily="34" charset="-122"/>
                <a:ea typeface="微软雅黑" panose="020B0503020204020204" pitchFamily="34" charset="-122"/>
              </a:rPr>
              <a:t>规划</a:t>
            </a:r>
            <a:r>
              <a:rPr lang="en-US" altLang="zh-CN" sz="2400" dirty="0">
                <a:solidFill>
                  <a:srgbClr val="404040"/>
                </a:solidFill>
                <a:latin typeface="微软雅黑" panose="020B0503020204020204" pitchFamily="34" charset="-122"/>
                <a:ea typeface="微软雅黑" panose="020B0503020204020204" pitchFamily="34" charset="-122"/>
              </a:rPr>
              <a:t>》</a:t>
            </a:r>
            <a:r>
              <a:rPr lang="zh-CN" altLang="en-US" sz="2400" dirty="0">
                <a:solidFill>
                  <a:srgbClr val="404040"/>
                </a:solidFill>
                <a:latin typeface="微软雅黑" panose="020B0503020204020204" pitchFamily="34" charset="-122"/>
                <a:ea typeface="微软雅黑" panose="020B0503020204020204" pitchFamily="34" charset="-122"/>
              </a:rPr>
              <a:t>立足崔家头镇资源环境承载能力、国土空间开发适宜性和经济社会发展需求，以国土空间有效保护、有序开发和高效利用为主线，对全</a:t>
            </a:r>
            <a:r>
              <a:rPr lang="zh-CN" altLang="en-US" sz="2400" dirty="0">
                <a:solidFill>
                  <a:srgbClr val="404040"/>
                </a:solidFill>
                <a:latin typeface="微软雅黑" panose="020B0503020204020204" pitchFamily="34" charset="-122"/>
                <a:ea typeface="微软雅黑" panose="020B0503020204020204" pitchFamily="34" charset="-122"/>
              </a:rPr>
              <a:t>镇域国土空间开发保护格局、文化传承、要素配置、整治修复、支撑体系、区域协同等作出总体部署和统筹安排。</a:t>
            </a:r>
            <a:endParaRPr lang="en-US" altLang="zh-CN" sz="2400" dirty="0">
              <a:solidFill>
                <a:srgbClr val="404040"/>
              </a:solidFill>
              <a:latin typeface="微软雅黑" panose="020B0503020204020204" pitchFamily="34" charset="-122"/>
              <a:ea typeface="微软雅黑" panose="020B0503020204020204" pitchFamily="34" charset="-122"/>
            </a:endParaRPr>
          </a:p>
          <a:p>
            <a:pPr eaLnBrk="1" hangingPunct="1">
              <a:lnSpc>
                <a:spcPct val="150000"/>
              </a:lnSpc>
            </a:pPr>
            <a:endParaRPr lang="en-US" altLang="zh-CN" sz="2400" dirty="0">
              <a:solidFill>
                <a:srgbClr val="404040"/>
              </a:solidFill>
              <a:latin typeface="微软雅黑" panose="020B0503020204020204" pitchFamily="34" charset="-122"/>
              <a:ea typeface="微软雅黑" panose="020B0503020204020204" pitchFamily="34" charset="-122"/>
            </a:endParaRPr>
          </a:p>
          <a:p>
            <a:pPr eaLnBrk="1" hangingPunct="1">
              <a:lnSpc>
                <a:spcPct val="150000"/>
              </a:lnSpc>
            </a:pPr>
            <a:r>
              <a:rPr lang="en-US" altLang="zh-CN" sz="2400" dirty="0">
                <a:solidFill>
                  <a:srgbClr val="404040"/>
                </a:solidFill>
                <a:latin typeface="微软雅黑" panose="020B0503020204020204" pitchFamily="34" charset="-122"/>
                <a:ea typeface="微软雅黑" panose="020B0503020204020204" pitchFamily="34" charset="-122"/>
              </a:rPr>
              <a:t>       </a:t>
            </a:r>
            <a:r>
              <a:rPr lang="zh-CN" altLang="en-US" sz="2400" dirty="0">
                <a:solidFill>
                  <a:srgbClr val="404040"/>
                </a:solidFill>
                <a:latin typeface="微软雅黑" panose="020B0503020204020204" pitchFamily="34" charset="-122"/>
                <a:ea typeface="微软雅黑" panose="020B0503020204020204" pitchFamily="34" charset="-122"/>
              </a:rPr>
              <a:t>目前，</a:t>
            </a:r>
            <a:r>
              <a:rPr lang="en-US" altLang="zh-CN" sz="2400" dirty="0">
                <a:solidFill>
                  <a:srgbClr val="404040"/>
                </a:solidFill>
                <a:latin typeface="微软雅黑" panose="020B0503020204020204" pitchFamily="34" charset="-122"/>
                <a:ea typeface="微软雅黑" panose="020B0503020204020204" pitchFamily="34" charset="-122"/>
              </a:rPr>
              <a:t>《</a:t>
            </a:r>
            <a:r>
              <a:rPr lang="zh-CN" altLang="en-US" sz="2400" dirty="0">
                <a:solidFill>
                  <a:srgbClr val="404040"/>
                </a:solidFill>
                <a:latin typeface="微软雅黑" panose="020B0503020204020204" pitchFamily="34" charset="-122"/>
                <a:ea typeface="微软雅黑" panose="020B0503020204020204" pitchFamily="34" charset="-122"/>
              </a:rPr>
              <a:t>规划</a:t>
            </a:r>
            <a:r>
              <a:rPr lang="en-US" altLang="zh-CN" sz="2400" dirty="0">
                <a:solidFill>
                  <a:srgbClr val="404040"/>
                </a:solidFill>
                <a:latin typeface="微软雅黑" panose="020B0503020204020204" pitchFamily="34" charset="-122"/>
                <a:ea typeface="微软雅黑" panose="020B0503020204020204" pitchFamily="34" charset="-122"/>
              </a:rPr>
              <a:t>》</a:t>
            </a:r>
            <a:r>
              <a:rPr lang="zh-CN" altLang="en-US" sz="2400" dirty="0">
                <a:solidFill>
                  <a:srgbClr val="404040"/>
                </a:solidFill>
                <a:latin typeface="微软雅黑" panose="020B0503020204020204" pitchFamily="34" charset="-122"/>
                <a:ea typeface="微软雅黑" panose="020B0503020204020204" pitchFamily="34" charset="-122"/>
              </a:rPr>
              <a:t>已形成规划草案，为了让公众充分了解规划草案的内容，以便规划编制过程中广泛听取各方意见、凝聚公众智慧，现公开征求社会各界意见建议。</a:t>
            </a:r>
            <a:endParaRPr lang="zh-CN" altLang="en-US" sz="2400" dirty="0">
              <a:solidFill>
                <a:srgbClr val="404040"/>
              </a:solidFill>
              <a:latin typeface="微软雅黑" panose="020B0503020204020204" pitchFamily="34" charset="-122"/>
              <a:ea typeface="微软雅黑" panose="020B0503020204020204" pitchFamily="34" charset="-122"/>
            </a:endParaRPr>
          </a:p>
        </p:txBody>
      </p:sp>
      <p:sp>
        <p:nvSpPr>
          <p:cNvPr id="14" name="文本框 13"/>
          <p:cNvSpPr txBox="1"/>
          <p:nvPr/>
        </p:nvSpPr>
        <p:spPr>
          <a:xfrm>
            <a:off x="4373245" y="433070"/>
            <a:ext cx="6032500" cy="429895"/>
          </a:xfrm>
          <a:prstGeom prst="rect">
            <a:avLst/>
          </a:prstGeom>
          <a:noFill/>
        </p:spPr>
        <p:txBody>
          <a:bodyPr wrap="square" rtlCol="0">
            <a:spAutoFit/>
          </a:bodyPr>
          <a:lstStyle/>
          <a:p>
            <a:pPr algn="r"/>
            <a:r>
              <a:rPr lang="zh-CN" altLang="en-US" sz="2200" dirty="0">
                <a:solidFill>
                  <a:schemeClr val="bg1">
                    <a:lumMod val="50000"/>
                  </a:schemeClr>
                </a:solidFill>
                <a:latin typeface="微软雅黑" panose="020B0503020204020204" pitchFamily="34" charset="-122"/>
                <a:ea typeface="微软雅黑" panose="020B0503020204020204" pitchFamily="34" charset="-122"/>
              </a:rPr>
              <a:t>千阳县</a:t>
            </a:r>
            <a:r>
              <a:rPr lang="zh-CN" altLang="en-US" sz="2200" dirty="0">
                <a:solidFill>
                  <a:schemeClr val="bg1">
                    <a:lumMod val="50000"/>
                  </a:schemeClr>
                </a:solidFill>
                <a:latin typeface="微软雅黑" panose="020B0503020204020204" pitchFamily="34" charset="-122"/>
                <a:ea typeface="微软雅黑" panose="020B0503020204020204" pitchFamily="34" charset="-122"/>
              </a:rPr>
              <a:t>崔家头镇国土空间规划（</a:t>
            </a:r>
            <a:r>
              <a:rPr lang="en-US" altLang="zh-CN" sz="2200" dirty="0">
                <a:solidFill>
                  <a:schemeClr val="bg1">
                    <a:lumMod val="50000"/>
                  </a:schemeClr>
                </a:solidFill>
                <a:latin typeface="微软雅黑" panose="020B0503020204020204" pitchFamily="34" charset="-122"/>
                <a:ea typeface="微软雅黑" panose="020B0503020204020204" pitchFamily="34" charset="-122"/>
              </a:rPr>
              <a:t>2021—2035)</a:t>
            </a:r>
            <a:endParaRPr lang="zh-CN" altLang="en-US" dirty="0">
              <a:solidFill>
                <a:schemeClr val="bg1">
                  <a:lumMod val="50000"/>
                </a:schemeClr>
              </a:solidFill>
              <a:latin typeface="微软雅黑" panose="020B0503020204020204" pitchFamily="34" charset="-122"/>
              <a:ea typeface="微软雅黑" panose="020B0503020204020204" pitchFamily="34" charset="-122"/>
            </a:endParaRPr>
          </a:p>
        </p:txBody>
      </p:sp>
      <p:pic>
        <p:nvPicPr>
          <p:cNvPr id="2" name="图片 1"/>
          <p:cNvPicPr>
            <a:picLocks noChangeAspect="1"/>
          </p:cNvPicPr>
          <p:nvPr/>
        </p:nvPicPr>
        <p:blipFill>
          <a:blip r:embed="rId3"/>
          <a:srcRect b="25021"/>
          <a:stretch>
            <a:fillRect/>
          </a:stretch>
        </p:blipFill>
        <p:spPr>
          <a:xfrm>
            <a:off x="-1270" y="10609580"/>
            <a:ext cx="10692765" cy="450977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1"/>
          <p:cNvSpPr txBox="1">
            <a:spLocks noChangeArrowheads="1"/>
          </p:cNvSpPr>
          <p:nvPr/>
        </p:nvSpPr>
        <p:spPr bwMode="auto">
          <a:xfrm>
            <a:off x="1063620" y="1085630"/>
            <a:ext cx="281264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zh-CN" altLang="en-US" sz="4800" b="1" dirty="0">
                <a:solidFill>
                  <a:srgbClr val="008080"/>
                </a:solidFill>
                <a:latin typeface="微软雅黑" panose="020B0503020204020204" pitchFamily="34" charset="-122"/>
                <a:ea typeface="微软雅黑" panose="020B0503020204020204" pitchFamily="34" charset="-122"/>
              </a:rPr>
              <a:t>目 录</a:t>
            </a:r>
            <a:endParaRPr lang="zh-CN" altLang="en-US" sz="4800" b="1" dirty="0">
              <a:solidFill>
                <a:srgbClr val="008080"/>
              </a:solidFill>
              <a:latin typeface="微软雅黑" panose="020B0503020204020204" pitchFamily="34" charset="-122"/>
              <a:ea typeface="微软雅黑" panose="020B0503020204020204" pitchFamily="34" charset="-122"/>
            </a:endParaRPr>
          </a:p>
        </p:txBody>
      </p:sp>
      <p:sp>
        <p:nvSpPr>
          <p:cNvPr id="5" name="文本框 4"/>
          <p:cNvSpPr txBox="1"/>
          <p:nvPr/>
        </p:nvSpPr>
        <p:spPr>
          <a:xfrm>
            <a:off x="2469941" y="2239441"/>
            <a:ext cx="5118519" cy="8418523"/>
          </a:xfrm>
          <a:prstGeom prst="rect">
            <a:avLst/>
          </a:prstGeom>
          <a:noFill/>
        </p:spPr>
        <p:txBody>
          <a:bodyPr wrap="square">
            <a:spAutoFit/>
          </a:bodyPr>
          <a:lstStyle/>
          <a:p>
            <a:pPr>
              <a:lnSpc>
                <a:spcPct val="150000"/>
              </a:lnSpc>
            </a:pPr>
            <a:r>
              <a:rPr lang="en-US" altLang="zh-CN" sz="2800" b="1" dirty="0">
                <a:solidFill>
                  <a:srgbClr val="008080"/>
                </a:solidFill>
                <a:latin typeface="微软雅黑" panose="020B0503020204020204" pitchFamily="34" charset="-122"/>
                <a:ea typeface="微软雅黑" panose="020B0503020204020204" pitchFamily="34" charset="-122"/>
              </a:rPr>
              <a:t>01 </a:t>
            </a:r>
            <a:r>
              <a:rPr lang="zh-CN" altLang="en-US" sz="2800" b="1" dirty="0">
                <a:solidFill>
                  <a:srgbClr val="008080"/>
                </a:solidFill>
                <a:latin typeface="微软雅黑" panose="020B0503020204020204" pitchFamily="34" charset="-122"/>
                <a:ea typeface="微软雅黑" panose="020B0503020204020204" pitchFamily="34" charset="-122"/>
              </a:rPr>
              <a:t>立足优势 明确发展战略目标</a:t>
            </a:r>
            <a:endParaRPr lang="zh-CN" altLang="en-US" sz="2800" b="1" dirty="0">
              <a:solidFill>
                <a:srgbClr val="008080"/>
              </a:solidFill>
              <a:latin typeface="微软雅黑" panose="020B0503020204020204" pitchFamily="34" charset="-122"/>
              <a:ea typeface="微软雅黑" panose="020B0503020204020204" pitchFamily="34" charset="-122"/>
            </a:endParaRPr>
          </a:p>
          <a:p>
            <a:pPr>
              <a:lnSpc>
                <a:spcPct val="150000"/>
              </a:lnSpc>
            </a:pPr>
            <a:endParaRPr lang="zh-CN" altLang="en-US" sz="2800" b="1" dirty="0">
              <a:solidFill>
                <a:srgbClr val="008080"/>
              </a:solidFill>
              <a:latin typeface="微软雅黑" panose="020B0503020204020204" pitchFamily="34" charset="-122"/>
              <a:ea typeface="微软雅黑" panose="020B0503020204020204" pitchFamily="34" charset="-122"/>
            </a:endParaRPr>
          </a:p>
          <a:p>
            <a:pPr>
              <a:lnSpc>
                <a:spcPct val="150000"/>
              </a:lnSpc>
            </a:pPr>
            <a:r>
              <a:rPr lang="en-US" altLang="zh-CN" sz="2800" b="1" dirty="0">
                <a:solidFill>
                  <a:srgbClr val="008080"/>
                </a:solidFill>
                <a:latin typeface="微软雅黑" panose="020B0503020204020204" pitchFamily="34" charset="-122"/>
                <a:ea typeface="微软雅黑" panose="020B0503020204020204" pitchFamily="34" charset="-122"/>
              </a:rPr>
              <a:t>02 </a:t>
            </a:r>
            <a:r>
              <a:rPr lang="zh-CN" altLang="en-US" sz="2800" b="1" dirty="0">
                <a:solidFill>
                  <a:srgbClr val="008080"/>
                </a:solidFill>
                <a:latin typeface="微软雅黑" panose="020B0503020204020204" pitchFamily="34" charset="-122"/>
                <a:ea typeface="微软雅黑" panose="020B0503020204020204" pitchFamily="34" charset="-122"/>
              </a:rPr>
              <a:t>统筹规划 优化国土空间格局</a:t>
            </a:r>
            <a:endParaRPr lang="zh-CN" altLang="en-US" sz="2800" b="1" dirty="0">
              <a:solidFill>
                <a:srgbClr val="008080"/>
              </a:solidFill>
              <a:latin typeface="微软雅黑" panose="020B0503020204020204" pitchFamily="34" charset="-122"/>
              <a:ea typeface="微软雅黑" panose="020B0503020204020204" pitchFamily="34" charset="-122"/>
            </a:endParaRPr>
          </a:p>
          <a:p>
            <a:pPr>
              <a:lnSpc>
                <a:spcPct val="150000"/>
              </a:lnSpc>
            </a:pPr>
            <a:endParaRPr lang="zh-CN" altLang="en-US" sz="2800" b="1" dirty="0">
              <a:solidFill>
                <a:srgbClr val="008080"/>
              </a:solidFill>
              <a:latin typeface="微软雅黑" panose="020B0503020204020204" pitchFamily="34" charset="-122"/>
              <a:ea typeface="微软雅黑" panose="020B0503020204020204" pitchFamily="34" charset="-122"/>
            </a:endParaRPr>
          </a:p>
          <a:p>
            <a:pPr>
              <a:lnSpc>
                <a:spcPct val="150000"/>
              </a:lnSpc>
            </a:pPr>
            <a:r>
              <a:rPr lang="en-US" altLang="zh-CN" sz="2800" b="1" dirty="0">
                <a:solidFill>
                  <a:srgbClr val="008080"/>
                </a:solidFill>
                <a:latin typeface="微软雅黑" panose="020B0503020204020204" pitchFamily="34" charset="-122"/>
                <a:ea typeface="微软雅黑" panose="020B0503020204020204" pitchFamily="34" charset="-122"/>
              </a:rPr>
              <a:t>03 </a:t>
            </a:r>
            <a:r>
              <a:rPr lang="zh-CN" altLang="en-US" sz="2800" b="1" dirty="0">
                <a:solidFill>
                  <a:srgbClr val="008080"/>
                </a:solidFill>
                <a:latin typeface="微软雅黑" panose="020B0503020204020204" pitchFamily="34" charset="-122"/>
                <a:ea typeface="微软雅黑" panose="020B0503020204020204" pitchFamily="34" charset="-122"/>
              </a:rPr>
              <a:t>以人为本 营建幸福宜居城市</a:t>
            </a:r>
            <a:endParaRPr lang="en-US" altLang="zh-CN" sz="2800" b="1" dirty="0">
              <a:solidFill>
                <a:srgbClr val="008080"/>
              </a:solidFill>
              <a:latin typeface="微软雅黑" panose="020B0503020204020204" pitchFamily="34" charset="-122"/>
              <a:ea typeface="微软雅黑" panose="020B0503020204020204" pitchFamily="34" charset="-122"/>
            </a:endParaRPr>
          </a:p>
          <a:p>
            <a:pPr>
              <a:lnSpc>
                <a:spcPct val="150000"/>
              </a:lnSpc>
            </a:pPr>
            <a:endParaRPr lang="en-US" altLang="zh-CN" sz="2800" b="1" dirty="0">
              <a:solidFill>
                <a:srgbClr val="008080"/>
              </a:solidFill>
              <a:latin typeface="微软雅黑" panose="020B0503020204020204" pitchFamily="34" charset="-122"/>
              <a:ea typeface="微软雅黑" panose="020B0503020204020204" pitchFamily="34" charset="-122"/>
            </a:endParaRPr>
          </a:p>
          <a:p>
            <a:pPr>
              <a:lnSpc>
                <a:spcPct val="150000"/>
              </a:lnSpc>
            </a:pPr>
            <a:r>
              <a:rPr lang="en-US" altLang="zh-CN" sz="2800" b="1" dirty="0">
                <a:solidFill>
                  <a:srgbClr val="008080"/>
                </a:solidFill>
                <a:latin typeface="微软雅黑" panose="020B0503020204020204" pitchFamily="34" charset="-122"/>
                <a:ea typeface="微软雅黑" panose="020B0503020204020204" pitchFamily="34" charset="-122"/>
              </a:rPr>
              <a:t>04 </a:t>
            </a:r>
            <a:r>
              <a:rPr lang="zh-CN" altLang="en-US" sz="2800" b="1" dirty="0">
                <a:solidFill>
                  <a:srgbClr val="008080"/>
                </a:solidFill>
                <a:latin typeface="微软雅黑" panose="020B0503020204020204" pitchFamily="34" charset="-122"/>
                <a:ea typeface="微软雅黑" panose="020B0503020204020204" pitchFamily="34" charset="-122"/>
              </a:rPr>
              <a:t>风貌塑造 彰显山水文化魅力</a:t>
            </a:r>
            <a:endParaRPr lang="zh-CN" altLang="en-US" sz="2800" b="1" dirty="0">
              <a:solidFill>
                <a:srgbClr val="008080"/>
              </a:solidFill>
              <a:latin typeface="微软雅黑" panose="020B0503020204020204" pitchFamily="34" charset="-122"/>
              <a:ea typeface="微软雅黑" panose="020B0503020204020204" pitchFamily="34" charset="-122"/>
            </a:endParaRPr>
          </a:p>
          <a:p>
            <a:pPr>
              <a:lnSpc>
                <a:spcPct val="150000"/>
              </a:lnSpc>
            </a:pPr>
            <a:endParaRPr lang="zh-CN" altLang="en-US" sz="2800" b="1" dirty="0">
              <a:solidFill>
                <a:srgbClr val="008080"/>
              </a:solidFill>
              <a:latin typeface="微软雅黑" panose="020B0503020204020204" pitchFamily="34" charset="-122"/>
              <a:ea typeface="微软雅黑" panose="020B0503020204020204" pitchFamily="34" charset="-122"/>
            </a:endParaRPr>
          </a:p>
          <a:p>
            <a:pPr>
              <a:lnSpc>
                <a:spcPct val="150000"/>
              </a:lnSpc>
            </a:pPr>
            <a:r>
              <a:rPr lang="en-US" altLang="zh-CN" sz="2800" b="1" dirty="0">
                <a:solidFill>
                  <a:srgbClr val="008080"/>
                </a:solidFill>
                <a:latin typeface="微软雅黑" panose="020B0503020204020204" pitchFamily="34" charset="-122"/>
                <a:ea typeface="微软雅黑" panose="020B0503020204020204" pitchFamily="34" charset="-122"/>
              </a:rPr>
              <a:t>05 </a:t>
            </a:r>
            <a:r>
              <a:rPr lang="zh-CN" altLang="en-US" sz="2800" b="1" dirty="0" smtClean="0">
                <a:solidFill>
                  <a:srgbClr val="008080"/>
                </a:solidFill>
                <a:latin typeface="微软雅黑" panose="020B0503020204020204" pitchFamily="34" charset="-122"/>
                <a:ea typeface="微软雅黑" panose="020B0503020204020204" pitchFamily="34" charset="-122"/>
              </a:rPr>
              <a:t>综合整治 保护利用自然资源</a:t>
            </a:r>
            <a:endParaRPr lang="zh-CN" altLang="en-US" sz="2800" b="1" dirty="0">
              <a:solidFill>
                <a:srgbClr val="008080"/>
              </a:solidFill>
              <a:latin typeface="微软雅黑" panose="020B0503020204020204" pitchFamily="34" charset="-122"/>
              <a:ea typeface="微软雅黑" panose="020B0503020204020204" pitchFamily="34" charset="-122"/>
            </a:endParaRPr>
          </a:p>
          <a:p>
            <a:pPr>
              <a:lnSpc>
                <a:spcPct val="150000"/>
              </a:lnSpc>
            </a:pPr>
            <a:endParaRPr lang="zh-CN" altLang="en-US" sz="2800" b="1" dirty="0">
              <a:solidFill>
                <a:srgbClr val="008080"/>
              </a:solidFill>
              <a:latin typeface="微软雅黑" panose="020B0503020204020204" pitchFamily="34" charset="-122"/>
              <a:ea typeface="微软雅黑" panose="020B0503020204020204" pitchFamily="34" charset="-122"/>
            </a:endParaRPr>
          </a:p>
          <a:p>
            <a:pPr>
              <a:lnSpc>
                <a:spcPct val="150000"/>
              </a:lnSpc>
            </a:pPr>
            <a:r>
              <a:rPr lang="en-US" altLang="zh-CN" sz="2800" b="1" dirty="0">
                <a:solidFill>
                  <a:srgbClr val="008080"/>
                </a:solidFill>
                <a:latin typeface="微软雅黑" panose="020B0503020204020204" pitchFamily="34" charset="-122"/>
                <a:ea typeface="微软雅黑" panose="020B0503020204020204" pitchFamily="34" charset="-122"/>
              </a:rPr>
              <a:t>06 </a:t>
            </a:r>
            <a:r>
              <a:rPr lang="zh-CN" altLang="en-US" sz="2800" b="1" dirty="0">
                <a:solidFill>
                  <a:srgbClr val="008080"/>
                </a:solidFill>
                <a:latin typeface="微软雅黑" panose="020B0503020204020204" pitchFamily="34" charset="-122"/>
                <a:ea typeface="微软雅黑" panose="020B0503020204020204" pitchFamily="34" charset="-122"/>
              </a:rPr>
              <a:t>均衡配置 构建韧性支撑城市</a:t>
            </a:r>
            <a:endParaRPr lang="zh-CN" altLang="en-US" sz="2800" b="1" dirty="0">
              <a:solidFill>
                <a:srgbClr val="008080"/>
              </a:solidFill>
              <a:latin typeface="微软雅黑" panose="020B0503020204020204" pitchFamily="34" charset="-122"/>
              <a:ea typeface="微软雅黑" panose="020B0503020204020204" pitchFamily="34" charset="-122"/>
            </a:endParaRPr>
          </a:p>
          <a:p>
            <a:pPr>
              <a:lnSpc>
                <a:spcPct val="150000"/>
              </a:lnSpc>
            </a:pPr>
            <a:endParaRPr lang="en-US" altLang="zh-CN" sz="2800" b="1" dirty="0">
              <a:solidFill>
                <a:srgbClr val="008080"/>
              </a:solidFill>
              <a:latin typeface="微软雅黑" panose="020B0503020204020204" pitchFamily="34" charset="-122"/>
              <a:ea typeface="微软雅黑" panose="020B0503020204020204" pitchFamily="34" charset="-122"/>
            </a:endParaRPr>
          </a:p>
          <a:p>
            <a:pPr>
              <a:lnSpc>
                <a:spcPct val="150000"/>
              </a:lnSpc>
            </a:pPr>
            <a:r>
              <a:rPr lang="en-US" altLang="zh-CN" sz="2800" b="1" dirty="0">
                <a:solidFill>
                  <a:srgbClr val="008080"/>
                </a:solidFill>
                <a:latin typeface="微软雅黑" panose="020B0503020204020204" pitchFamily="34" charset="-122"/>
                <a:ea typeface="微软雅黑" panose="020B0503020204020204" pitchFamily="34" charset="-122"/>
              </a:rPr>
              <a:t>07 </a:t>
            </a:r>
            <a:r>
              <a:rPr lang="zh-CN" altLang="en-US" sz="2800" b="1" dirty="0">
                <a:solidFill>
                  <a:srgbClr val="008080"/>
                </a:solidFill>
                <a:latin typeface="微软雅黑" panose="020B0503020204020204" pitchFamily="34" charset="-122"/>
                <a:ea typeface="微软雅黑" panose="020B0503020204020204" pitchFamily="34" charset="-122"/>
              </a:rPr>
              <a:t>刚性管控 提升空间治理能力</a:t>
            </a:r>
            <a:endParaRPr lang="zh-CN" altLang="en-US" sz="2800" b="1" dirty="0">
              <a:solidFill>
                <a:srgbClr val="008080"/>
              </a:solidFill>
              <a:latin typeface="微软雅黑" panose="020B0503020204020204" pitchFamily="34" charset="-122"/>
              <a:ea typeface="微软雅黑" panose="020B0503020204020204" pitchFamily="34" charset="-122"/>
            </a:endParaRPr>
          </a:p>
        </p:txBody>
      </p:sp>
      <p:sp>
        <p:nvSpPr>
          <p:cNvPr id="14" name="文本框 13"/>
          <p:cNvSpPr txBox="1"/>
          <p:nvPr/>
        </p:nvSpPr>
        <p:spPr>
          <a:xfrm>
            <a:off x="4373245" y="433070"/>
            <a:ext cx="6032500" cy="429895"/>
          </a:xfrm>
          <a:prstGeom prst="rect">
            <a:avLst/>
          </a:prstGeom>
          <a:noFill/>
        </p:spPr>
        <p:txBody>
          <a:bodyPr wrap="square" rtlCol="0">
            <a:spAutoFit/>
          </a:bodyPr>
          <a:p>
            <a:pPr algn="r"/>
            <a:r>
              <a:rPr lang="zh-CN" altLang="en-US" sz="2200" dirty="0">
                <a:solidFill>
                  <a:schemeClr val="bg1">
                    <a:lumMod val="50000"/>
                  </a:schemeClr>
                </a:solidFill>
                <a:latin typeface="微软雅黑" panose="020B0503020204020204" pitchFamily="34" charset="-122"/>
                <a:ea typeface="微软雅黑" panose="020B0503020204020204" pitchFamily="34" charset="-122"/>
              </a:rPr>
              <a:t>千阳县</a:t>
            </a:r>
            <a:r>
              <a:rPr lang="zh-CN" altLang="en-US" sz="2200" dirty="0">
                <a:solidFill>
                  <a:schemeClr val="bg1">
                    <a:lumMod val="50000"/>
                  </a:schemeClr>
                </a:solidFill>
                <a:latin typeface="微软雅黑" panose="020B0503020204020204" pitchFamily="34" charset="-122"/>
                <a:ea typeface="微软雅黑" panose="020B0503020204020204" pitchFamily="34" charset="-122"/>
              </a:rPr>
              <a:t>崔家头镇国土空间规划（</a:t>
            </a:r>
            <a:r>
              <a:rPr lang="en-US" altLang="zh-CN" sz="2200" dirty="0">
                <a:solidFill>
                  <a:schemeClr val="bg1">
                    <a:lumMod val="50000"/>
                  </a:schemeClr>
                </a:solidFill>
                <a:latin typeface="微软雅黑" panose="020B0503020204020204" pitchFamily="34" charset="-122"/>
                <a:ea typeface="微软雅黑" panose="020B0503020204020204" pitchFamily="34" charset="-122"/>
              </a:rPr>
              <a:t>2021-2035)</a:t>
            </a:r>
            <a:endParaRPr lang="zh-CN" altLang="en-US" dirty="0">
              <a:solidFill>
                <a:schemeClr val="bg1">
                  <a:lumMod val="50000"/>
                </a:schemeClr>
              </a:solidFill>
              <a:latin typeface="微软雅黑" panose="020B0503020204020204" pitchFamily="34" charset="-122"/>
              <a:ea typeface="微软雅黑" panose="020B0503020204020204" pitchFamily="34" charset="-122"/>
            </a:endParaRPr>
          </a:p>
        </p:txBody>
      </p:sp>
      <p:pic>
        <p:nvPicPr>
          <p:cNvPr id="2" name="图片 1" descr="微信图片_20240926172254"/>
          <p:cNvPicPr>
            <a:picLocks noChangeAspect="1"/>
          </p:cNvPicPr>
          <p:nvPr/>
        </p:nvPicPr>
        <p:blipFill>
          <a:blip r:embed="rId1"/>
          <a:srcRect b="31162"/>
          <a:stretch>
            <a:fillRect/>
          </a:stretch>
        </p:blipFill>
        <p:spPr>
          <a:xfrm>
            <a:off x="0" y="10981055"/>
            <a:ext cx="10691495" cy="413956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 name="图片 36"/>
          <p:cNvPicPr>
            <a:picLocks noChangeAspect="1"/>
          </p:cNvPicPr>
          <p:nvPr/>
        </p:nvPicPr>
        <p:blipFill rotWithShape="1">
          <a:blip r:embed="rId1">
            <a:extLst>
              <a:ext uri="{28A0092B-C50C-407E-A947-70E740481C1C}">
                <a14:useLocalDpi xmlns:a14="http://schemas.microsoft.com/office/drawing/2010/main" val="0"/>
              </a:ext>
            </a:extLst>
          </a:blip>
          <a:srcRect l="2733" t="7550" r="2523" b="15477"/>
          <a:stretch>
            <a:fillRect/>
          </a:stretch>
        </p:blipFill>
        <p:spPr>
          <a:xfrm>
            <a:off x="1063620" y="5477420"/>
            <a:ext cx="8593520" cy="9143826"/>
          </a:xfrm>
          <a:prstGeom prst="rect">
            <a:avLst/>
          </a:prstGeom>
        </p:spPr>
      </p:pic>
      <p:sp>
        <p:nvSpPr>
          <p:cNvPr id="2" name="文本框 1"/>
          <p:cNvSpPr txBox="1">
            <a:spLocks noChangeArrowheads="1"/>
          </p:cNvSpPr>
          <p:nvPr/>
        </p:nvSpPr>
        <p:spPr bwMode="auto">
          <a:xfrm>
            <a:off x="1063620" y="1053714"/>
            <a:ext cx="594678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zh-CN" altLang="en-US" sz="4800" b="1" dirty="0">
                <a:solidFill>
                  <a:srgbClr val="008080"/>
                </a:solidFill>
                <a:latin typeface="微软雅黑" panose="020B0503020204020204" pitchFamily="34" charset="-122"/>
                <a:ea typeface="微软雅黑" panose="020B0503020204020204" pitchFamily="34" charset="-122"/>
              </a:rPr>
              <a:t>范围与期限</a:t>
            </a:r>
            <a:endParaRPr lang="zh-CN" altLang="en-US" sz="4800" b="1" dirty="0">
              <a:solidFill>
                <a:srgbClr val="008080"/>
              </a:solidFill>
              <a:latin typeface="微软雅黑" panose="020B0503020204020204" pitchFamily="34" charset="-122"/>
              <a:ea typeface="微软雅黑" panose="020B0503020204020204" pitchFamily="34" charset="-122"/>
            </a:endParaRPr>
          </a:p>
        </p:txBody>
      </p:sp>
      <p:sp>
        <p:nvSpPr>
          <p:cNvPr id="3" name="文本框 3"/>
          <p:cNvSpPr txBox="1">
            <a:spLocks noChangeArrowheads="1"/>
          </p:cNvSpPr>
          <p:nvPr/>
        </p:nvSpPr>
        <p:spPr bwMode="auto">
          <a:xfrm>
            <a:off x="1063621" y="2148121"/>
            <a:ext cx="8666534" cy="3230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marL="342900" indent="-342900" algn="just">
              <a:lnSpc>
                <a:spcPct val="150000"/>
              </a:lnSpc>
              <a:buFont typeface="Wingdings" panose="05000000000000000000" pitchFamily="2" charset="2"/>
              <a:buChar char="p"/>
            </a:pPr>
            <a:r>
              <a:rPr lang="zh-CN" altLang="en-US" sz="2400" b="1" dirty="0">
                <a:solidFill>
                  <a:srgbClr val="008080"/>
                </a:solidFill>
                <a:latin typeface="微软雅黑" panose="020B0503020204020204" pitchFamily="34" charset="-122"/>
                <a:ea typeface="微软雅黑" panose="020B0503020204020204" pitchFamily="34" charset="-122"/>
              </a:rPr>
              <a:t>规划范围：</a:t>
            </a:r>
            <a:r>
              <a:rPr lang="zh-CN" altLang="en-US" sz="2000" b="1" dirty="0">
                <a:solidFill>
                  <a:srgbClr val="404040"/>
                </a:solidFill>
                <a:latin typeface="微软雅黑" panose="020B0503020204020204" pitchFamily="34" charset="-122"/>
                <a:ea typeface="微软雅黑" panose="020B0503020204020204" pitchFamily="34" charset="-122"/>
              </a:rPr>
              <a:t>崔家头镇行政辖区，分为镇域和镇区两个层次</a:t>
            </a:r>
            <a:r>
              <a:rPr lang="zh-CN" altLang="en-US" sz="2400" kern="100" dirty="0">
                <a:latin typeface="+mn-ea"/>
              </a:rPr>
              <a:t>；</a:t>
            </a:r>
            <a:endParaRPr lang="en-US" altLang="zh-CN" sz="2400" b="1" dirty="0">
              <a:solidFill>
                <a:srgbClr val="008080"/>
              </a:solidFill>
              <a:latin typeface="微软雅黑" panose="020B0503020204020204" pitchFamily="34" charset="-122"/>
              <a:ea typeface="微软雅黑" panose="020B0503020204020204" pitchFamily="34" charset="-122"/>
            </a:endParaRPr>
          </a:p>
          <a:p>
            <a:pPr algn="just" eaLnBrk="1" hangingPunct="1">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a:t>
            </a:r>
            <a:r>
              <a:rPr lang="en-US" altLang="zh-CN" sz="2000" b="1" dirty="0">
                <a:solidFill>
                  <a:srgbClr val="404040"/>
                </a:solidFill>
                <a:latin typeface="微软雅黑" panose="020B0503020204020204" pitchFamily="34" charset="-122"/>
                <a:ea typeface="微软雅黑" panose="020B0503020204020204" pitchFamily="34" charset="-122"/>
              </a:rPr>
              <a:t>1</a:t>
            </a:r>
            <a:r>
              <a:rPr lang="zh-CN" altLang="en-US" sz="2000" b="1" dirty="0">
                <a:solidFill>
                  <a:srgbClr val="404040"/>
                </a:solidFill>
                <a:latin typeface="微软雅黑" panose="020B0503020204020204" pitchFamily="34" charset="-122"/>
                <a:ea typeface="微软雅黑" panose="020B0503020204020204" pitchFamily="34" charset="-122"/>
              </a:rPr>
              <a:t>）镇域范围：</a:t>
            </a:r>
            <a:r>
              <a:rPr lang="zh-CN" altLang="en-US" sz="2000" dirty="0">
                <a:solidFill>
                  <a:srgbClr val="404040"/>
                </a:solidFill>
                <a:latin typeface="微软雅黑" panose="020B0503020204020204" pitchFamily="34" charset="-122"/>
                <a:ea typeface="微软雅黑" panose="020B0503020204020204" pitchFamily="34" charset="-122"/>
                <a:sym typeface="+mn-ea"/>
              </a:rPr>
              <a:t>镇域范围为崔家头镇行政辖区范围，</a:t>
            </a:r>
            <a:r>
              <a:rPr lang="en-US" altLang="zh-CN" sz="2000" b="1" dirty="0">
                <a:solidFill>
                  <a:srgbClr val="404040"/>
                </a:solidFill>
                <a:latin typeface="微软雅黑" panose="020B0503020204020204" pitchFamily="34" charset="-122"/>
                <a:ea typeface="微软雅黑" panose="020B0503020204020204" pitchFamily="34" charset="-122"/>
                <a:sym typeface="+mn-ea"/>
              </a:rPr>
              <a:t>国土总面积为40.05平方千米</a:t>
            </a:r>
            <a:r>
              <a:rPr lang="zh-CN" altLang="en-US" sz="2000" dirty="0">
                <a:solidFill>
                  <a:srgbClr val="404040"/>
                </a:solidFill>
                <a:latin typeface="微软雅黑" panose="020B0503020204020204" pitchFamily="34" charset="-122"/>
                <a:ea typeface="微软雅黑" panose="020B0503020204020204" pitchFamily="34" charset="-122"/>
              </a:rPr>
              <a:t>；</a:t>
            </a:r>
            <a:endParaRPr lang="en-US" altLang="zh-CN" sz="2000" dirty="0">
              <a:solidFill>
                <a:srgbClr val="404040"/>
              </a:solidFill>
              <a:latin typeface="微软雅黑" panose="020B0503020204020204" pitchFamily="34" charset="-122"/>
              <a:ea typeface="微软雅黑" panose="020B0503020204020204" pitchFamily="34" charset="-122"/>
            </a:endParaRPr>
          </a:p>
          <a:p>
            <a:pPr algn="just" eaLnBrk="1" hangingPunct="1">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a:t>
            </a:r>
            <a:r>
              <a:rPr lang="en-US" altLang="zh-CN" sz="2000" b="1" dirty="0">
                <a:solidFill>
                  <a:srgbClr val="404040"/>
                </a:solidFill>
                <a:latin typeface="微软雅黑" panose="020B0503020204020204" pitchFamily="34" charset="-122"/>
                <a:ea typeface="微软雅黑" panose="020B0503020204020204" pitchFamily="34" charset="-122"/>
              </a:rPr>
              <a:t>2</a:t>
            </a:r>
            <a:r>
              <a:rPr lang="zh-CN" altLang="en-US" sz="2000" b="1" dirty="0">
                <a:solidFill>
                  <a:srgbClr val="404040"/>
                </a:solidFill>
                <a:latin typeface="微软雅黑" panose="020B0503020204020204" pitchFamily="34" charset="-122"/>
                <a:ea typeface="微软雅黑" panose="020B0503020204020204" pitchFamily="34" charset="-122"/>
              </a:rPr>
              <a:t>）镇区范围：</a:t>
            </a:r>
            <a:r>
              <a:rPr lang="zh-CN" altLang="en-US" sz="2000" dirty="0">
                <a:solidFill>
                  <a:srgbClr val="404040"/>
                </a:solidFill>
                <a:latin typeface="微软雅黑" panose="020B0503020204020204" pitchFamily="34" charset="-122"/>
                <a:ea typeface="微软雅黑" panose="020B0503020204020204" pitchFamily="34" charset="-122"/>
                <a:sym typeface="+mn-ea"/>
              </a:rPr>
              <a:t>镇区范围西至乡道202、东至崔白路、南至国道344、北至中心小学以北，</a:t>
            </a:r>
            <a:r>
              <a:rPr lang="en-US" altLang="zh-CN" sz="2000" b="1" dirty="0">
                <a:solidFill>
                  <a:srgbClr val="404040"/>
                </a:solidFill>
                <a:latin typeface="微软雅黑" panose="020B0503020204020204" pitchFamily="34" charset="-122"/>
                <a:ea typeface="微软雅黑" panose="020B0503020204020204" pitchFamily="34" charset="-122"/>
                <a:sym typeface="+mn-ea"/>
              </a:rPr>
              <a:t>镇区面积23.23公顷，城镇开发边界面积17.35公顷</a:t>
            </a:r>
            <a:r>
              <a:rPr lang="zh-CN" altLang="en-US" sz="2000" dirty="0">
                <a:solidFill>
                  <a:srgbClr val="404040"/>
                </a:solidFill>
                <a:latin typeface="微软雅黑" panose="020B0503020204020204" pitchFamily="34" charset="-122"/>
                <a:ea typeface="微软雅黑" panose="020B0503020204020204" pitchFamily="34" charset="-122"/>
              </a:rPr>
              <a:t>。</a:t>
            </a:r>
            <a:endParaRPr lang="en-US" altLang="zh-CN" sz="2000" dirty="0">
              <a:solidFill>
                <a:srgbClr val="404040"/>
              </a:solidFill>
              <a:latin typeface="微软雅黑" panose="020B0503020204020204" pitchFamily="34" charset="-122"/>
              <a:ea typeface="微软雅黑" panose="020B0503020204020204" pitchFamily="34" charset="-122"/>
            </a:endParaRPr>
          </a:p>
          <a:p>
            <a:pPr marL="342900" indent="-342900" algn="just" eaLnBrk="1" hangingPunct="1">
              <a:lnSpc>
                <a:spcPct val="200000"/>
              </a:lnSpc>
              <a:buFont typeface="Wingdings" panose="05000000000000000000" pitchFamily="2" charset="2"/>
              <a:buChar char="p"/>
            </a:pPr>
            <a:r>
              <a:rPr lang="zh-CN" altLang="en-US" sz="2400" b="1" dirty="0">
                <a:solidFill>
                  <a:srgbClr val="008080"/>
                </a:solidFill>
                <a:latin typeface="微软雅黑" panose="020B0503020204020204" pitchFamily="34" charset="-122"/>
                <a:ea typeface="微软雅黑" panose="020B0503020204020204" pitchFamily="34" charset="-122"/>
              </a:rPr>
              <a:t>规划期限： </a:t>
            </a:r>
            <a:r>
              <a:rPr lang="zh-CN" altLang="en-US" sz="2000" dirty="0">
                <a:latin typeface="微软雅黑" panose="020B0503020204020204" pitchFamily="34" charset="-122"/>
                <a:ea typeface="微软雅黑" panose="020B0503020204020204" pitchFamily="34" charset="-122"/>
              </a:rPr>
              <a:t>基期年</a:t>
            </a:r>
            <a:r>
              <a:rPr lang="en-US" altLang="zh-CN" sz="2000" b="1" dirty="0">
                <a:solidFill>
                  <a:srgbClr val="404040"/>
                </a:solidFill>
                <a:latin typeface="微软雅黑" panose="020B0503020204020204" pitchFamily="34" charset="-122"/>
                <a:ea typeface="微软雅黑" panose="020B0503020204020204" pitchFamily="34" charset="-122"/>
              </a:rPr>
              <a:t>2020</a:t>
            </a:r>
            <a:r>
              <a:rPr lang="zh-CN" altLang="en-US" sz="2000" b="1" dirty="0">
                <a:solidFill>
                  <a:srgbClr val="404040"/>
                </a:solidFill>
                <a:latin typeface="微软雅黑" panose="020B0503020204020204" pitchFamily="34" charset="-122"/>
                <a:ea typeface="微软雅黑" panose="020B0503020204020204" pitchFamily="34" charset="-122"/>
              </a:rPr>
              <a:t>年，</a:t>
            </a:r>
            <a:r>
              <a:rPr lang="zh-CN" altLang="en-US" sz="2000" dirty="0">
                <a:solidFill>
                  <a:srgbClr val="404040"/>
                </a:solidFill>
                <a:latin typeface="微软雅黑" panose="020B0503020204020204" pitchFamily="34" charset="-122"/>
                <a:ea typeface="微软雅黑" panose="020B0503020204020204" pitchFamily="34" charset="-122"/>
              </a:rPr>
              <a:t>近期</a:t>
            </a:r>
            <a:r>
              <a:rPr lang="en-US" altLang="zh-CN" sz="2000" b="1" dirty="0">
                <a:solidFill>
                  <a:srgbClr val="404040"/>
                </a:solidFill>
                <a:latin typeface="微软雅黑" panose="020B0503020204020204" pitchFamily="34" charset="-122"/>
                <a:ea typeface="微软雅黑" panose="020B0503020204020204" pitchFamily="34" charset="-122"/>
              </a:rPr>
              <a:t>2025</a:t>
            </a:r>
            <a:r>
              <a:rPr lang="zh-CN" altLang="en-US" sz="2000" b="1" dirty="0">
                <a:solidFill>
                  <a:srgbClr val="404040"/>
                </a:solidFill>
                <a:latin typeface="微软雅黑" panose="020B0503020204020204" pitchFamily="34" charset="-122"/>
                <a:ea typeface="微软雅黑" panose="020B0503020204020204" pitchFamily="34" charset="-122"/>
              </a:rPr>
              <a:t>年，</a:t>
            </a:r>
            <a:r>
              <a:rPr lang="zh-CN" altLang="en-US" sz="2000" dirty="0">
                <a:solidFill>
                  <a:srgbClr val="404040"/>
                </a:solidFill>
                <a:latin typeface="微软雅黑" panose="020B0503020204020204" pitchFamily="34" charset="-122"/>
                <a:ea typeface="微软雅黑" panose="020B0503020204020204" pitchFamily="34" charset="-122"/>
              </a:rPr>
              <a:t>远期</a:t>
            </a:r>
            <a:r>
              <a:rPr lang="en-US" altLang="zh-CN" sz="2000" b="1" dirty="0">
                <a:solidFill>
                  <a:srgbClr val="404040"/>
                </a:solidFill>
                <a:latin typeface="微软雅黑" panose="020B0503020204020204" pitchFamily="34" charset="-122"/>
                <a:ea typeface="微软雅黑" panose="020B0503020204020204" pitchFamily="34" charset="-122"/>
              </a:rPr>
              <a:t>2035</a:t>
            </a:r>
            <a:r>
              <a:rPr lang="zh-CN" altLang="en-US" sz="2000" b="1" dirty="0">
                <a:solidFill>
                  <a:srgbClr val="404040"/>
                </a:solidFill>
                <a:latin typeface="微软雅黑" panose="020B0503020204020204" pitchFamily="34" charset="-122"/>
                <a:ea typeface="微软雅黑" panose="020B0503020204020204" pitchFamily="34" charset="-122"/>
              </a:rPr>
              <a:t>年。</a:t>
            </a:r>
            <a:endParaRPr lang="en-US" altLang="zh-CN" sz="2000" b="1" dirty="0">
              <a:solidFill>
                <a:srgbClr val="404040"/>
              </a:solidFill>
              <a:latin typeface="微软雅黑" panose="020B0503020204020204" pitchFamily="34" charset="-122"/>
              <a:ea typeface="微软雅黑" panose="020B0503020204020204" pitchFamily="34" charset="-122"/>
            </a:endParaRPr>
          </a:p>
        </p:txBody>
      </p:sp>
      <p:sp>
        <p:nvSpPr>
          <p:cNvPr id="7" name="文本框 3"/>
          <p:cNvSpPr txBox="1">
            <a:spLocks noChangeArrowheads="1"/>
          </p:cNvSpPr>
          <p:nvPr/>
        </p:nvSpPr>
        <p:spPr bwMode="auto">
          <a:xfrm>
            <a:off x="8116866" y="14112468"/>
            <a:ext cx="1540274" cy="4996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r" eaLnBrk="1" hangingPunct="1">
              <a:lnSpc>
                <a:spcPct val="150000"/>
              </a:lnSpc>
            </a:pPr>
            <a:r>
              <a:rPr lang="zh-CN" altLang="en-US" sz="2000" b="1" dirty="0">
                <a:solidFill>
                  <a:srgbClr val="404040"/>
                </a:solidFill>
                <a:latin typeface="微软雅黑" panose="020B0503020204020204" pitchFamily="34" charset="-122"/>
                <a:ea typeface="微软雅黑" panose="020B0503020204020204" pitchFamily="34" charset="-122"/>
              </a:rPr>
              <a:t>规划范围图</a:t>
            </a:r>
            <a:endParaRPr lang="zh-CN" altLang="en-US" sz="2000" b="1" dirty="0">
              <a:solidFill>
                <a:srgbClr val="404040"/>
              </a:solidFill>
              <a:latin typeface="微软雅黑" panose="020B0503020204020204" pitchFamily="34" charset="-122"/>
              <a:ea typeface="微软雅黑" panose="020B0503020204020204" pitchFamily="34" charset="-122"/>
            </a:endParaRPr>
          </a:p>
        </p:txBody>
      </p:sp>
      <p:sp>
        <p:nvSpPr>
          <p:cNvPr id="6" name="任意多边形: 形状 2"/>
          <p:cNvSpPr/>
          <p:nvPr/>
        </p:nvSpPr>
        <p:spPr>
          <a:xfrm>
            <a:off x="5733415" y="10287635"/>
            <a:ext cx="2494915" cy="3277235"/>
          </a:xfrm>
          <a:custGeom>
            <a:avLst/>
            <a:gdLst>
              <a:gd name="connsiteX0" fmla="*/ 1968500 w 2247900"/>
              <a:gd name="connsiteY0" fmla="*/ 19050 h 2952750"/>
              <a:gd name="connsiteX1" fmla="*/ 1993900 w 2247900"/>
              <a:gd name="connsiteY1" fmla="*/ 190500 h 2952750"/>
              <a:gd name="connsiteX2" fmla="*/ 1924050 w 2247900"/>
              <a:gd name="connsiteY2" fmla="*/ 203200 h 2952750"/>
              <a:gd name="connsiteX3" fmla="*/ 1866900 w 2247900"/>
              <a:gd name="connsiteY3" fmla="*/ 254000 h 2952750"/>
              <a:gd name="connsiteX4" fmla="*/ 1873250 w 2247900"/>
              <a:gd name="connsiteY4" fmla="*/ 374650 h 2952750"/>
              <a:gd name="connsiteX5" fmla="*/ 1803400 w 2247900"/>
              <a:gd name="connsiteY5" fmla="*/ 438150 h 2952750"/>
              <a:gd name="connsiteX6" fmla="*/ 1746250 w 2247900"/>
              <a:gd name="connsiteY6" fmla="*/ 488950 h 2952750"/>
              <a:gd name="connsiteX7" fmla="*/ 1708150 w 2247900"/>
              <a:gd name="connsiteY7" fmla="*/ 520700 h 2952750"/>
              <a:gd name="connsiteX8" fmla="*/ 1708150 w 2247900"/>
              <a:gd name="connsiteY8" fmla="*/ 520700 h 2952750"/>
              <a:gd name="connsiteX9" fmla="*/ 1676400 w 2247900"/>
              <a:gd name="connsiteY9" fmla="*/ 495300 h 2952750"/>
              <a:gd name="connsiteX10" fmla="*/ 1612900 w 2247900"/>
              <a:gd name="connsiteY10" fmla="*/ 584200 h 2952750"/>
              <a:gd name="connsiteX11" fmla="*/ 1524000 w 2247900"/>
              <a:gd name="connsiteY11" fmla="*/ 692150 h 2952750"/>
              <a:gd name="connsiteX12" fmla="*/ 1549400 w 2247900"/>
              <a:gd name="connsiteY12" fmla="*/ 762000 h 2952750"/>
              <a:gd name="connsiteX13" fmla="*/ 1517650 w 2247900"/>
              <a:gd name="connsiteY13" fmla="*/ 869950 h 2952750"/>
              <a:gd name="connsiteX14" fmla="*/ 1517650 w 2247900"/>
              <a:gd name="connsiteY14" fmla="*/ 1073150 h 2952750"/>
              <a:gd name="connsiteX15" fmla="*/ 1504950 w 2247900"/>
              <a:gd name="connsiteY15" fmla="*/ 1168400 h 2952750"/>
              <a:gd name="connsiteX16" fmla="*/ 1428750 w 2247900"/>
              <a:gd name="connsiteY16" fmla="*/ 1136650 h 2952750"/>
              <a:gd name="connsiteX17" fmla="*/ 1384300 w 2247900"/>
              <a:gd name="connsiteY17" fmla="*/ 1066800 h 2952750"/>
              <a:gd name="connsiteX18" fmla="*/ 1333500 w 2247900"/>
              <a:gd name="connsiteY18" fmla="*/ 1149350 h 2952750"/>
              <a:gd name="connsiteX19" fmla="*/ 1377950 w 2247900"/>
              <a:gd name="connsiteY19" fmla="*/ 1244600 h 2952750"/>
              <a:gd name="connsiteX20" fmla="*/ 1346200 w 2247900"/>
              <a:gd name="connsiteY20" fmla="*/ 1384300 h 2952750"/>
              <a:gd name="connsiteX21" fmla="*/ 1238250 w 2247900"/>
              <a:gd name="connsiteY21" fmla="*/ 1562100 h 2952750"/>
              <a:gd name="connsiteX22" fmla="*/ 1054100 w 2247900"/>
              <a:gd name="connsiteY22" fmla="*/ 1733550 h 2952750"/>
              <a:gd name="connsiteX23" fmla="*/ 914400 w 2247900"/>
              <a:gd name="connsiteY23" fmla="*/ 1797050 h 2952750"/>
              <a:gd name="connsiteX24" fmla="*/ 800100 w 2247900"/>
              <a:gd name="connsiteY24" fmla="*/ 1905000 h 2952750"/>
              <a:gd name="connsiteX25" fmla="*/ 609600 w 2247900"/>
              <a:gd name="connsiteY25" fmla="*/ 1962150 h 2952750"/>
              <a:gd name="connsiteX26" fmla="*/ 508000 w 2247900"/>
              <a:gd name="connsiteY26" fmla="*/ 1981200 h 2952750"/>
              <a:gd name="connsiteX27" fmla="*/ 501650 w 2247900"/>
              <a:gd name="connsiteY27" fmla="*/ 2063750 h 2952750"/>
              <a:gd name="connsiteX28" fmla="*/ 457200 w 2247900"/>
              <a:gd name="connsiteY28" fmla="*/ 2139950 h 2952750"/>
              <a:gd name="connsiteX29" fmla="*/ 419100 w 2247900"/>
              <a:gd name="connsiteY29" fmla="*/ 2222500 h 2952750"/>
              <a:gd name="connsiteX30" fmla="*/ 355600 w 2247900"/>
              <a:gd name="connsiteY30" fmla="*/ 2317750 h 2952750"/>
              <a:gd name="connsiteX31" fmla="*/ 355600 w 2247900"/>
              <a:gd name="connsiteY31" fmla="*/ 2400300 h 2952750"/>
              <a:gd name="connsiteX32" fmla="*/ 234950 w 2247900"/>
              <a:gd name="connsiteY32" fmla="*/ 2527300 h 2952750"/>
              <a:gd name="connsiteX33" fmla="*/ 133350 w 2247900"/>
              <a:gd name="connsiteY33" fmla="*/ 2616200 h 2952750"/>
              <a:gd name="connsiteX34" fmla="*/ 114300 w 2247900"/>
              <a:gd name="connsiteY34" fmla="*/ 2641600 h 2952750"/>
              <a:gd name="connsiteX35" fmla="*/ 57150 w 2247900"/>
              <a:gd name="connsiteY35" fmla="*/ 2597150 h 2952750"/>
              <a:gd name="connsiteX36" fmla="*/ 0 w 2247900"/>
              <a:gd name="connsiteY36" fmla="*/ 2679700 h 2952750"/>
              <a:gd name="connsiteX37" fmla="*/ 101600 w 2247900"/>
              <a:gd name="connsiteY37" fmla="*/ 2794000 h 2952750"/>
              <a:gd name="connsiteX38" fmla="*/ 196850 w 2247900"/>
              <a:gd name="connsiteY38" fmla="*/ 2724150 h 2952750"/>
              <a:gd name="connsiteX39" fmla="*/ 292100 w 2247900"/>
              <a:gd name="connsiteY39" fmla="*/ 2755900 h 2952750"/>
              <a:gd name="connsiteX40" fmla="*/ 381000 w 2247900"/>
              <a:gd name="connsiteY40" fmla="*/ 2774950 h 2952750"/>
              <a:gd name="connsiteX41" fmla="*/ 450850 w 2247900"/>
              <a:gd name="connsiteY41" fmla="*/ 2889250 h 2952750"/>
              <a:gd name="connsiteX42" fmla="*/ 463550 w 2247900"/>
              <a:gd name="connsiteY42" fmla="*/ 2952750 h 2952750"/>
              <a:gd name="connsiteX43" fmla="*/ 609600 w 2247900"/>
              <a:gd name="connsiteY43" fmla="*/ 2889250 h 2952750"/>
              <a:gd name="connsiteX44" fmla="*/ 749300 w 2247900"/>
              <a:gd name="connsiteY44" fmla="*/ 2825750 h 2952750"/>
              <a:gd name="connsiteX45" fmla="*/ 914400 w 2247900"/>
              <a:gd name="connsiteY45" fmla="*/ 2794000 h 2952750"/>
              <a:gd name="connsiteX46" fmla="*/ 927100 w 2247900"/>
              <a:gd name="connsiteY46" fmla="*/ 2667000 h 2952750"/>
              <a:gd name="connsiteX47" fmla="*/ 996950 w 2247900"/>
              <a:gd name="connsiteY47" fmla="*/ 2616200 h 2952750"/>
              <a:gd name="connsiteX48" fmla="*/ 1073150 w 2247900"/>
              <a:gd name="connsiteY48" fmla="*/ 2508250 h 2952750"/>
              <a:gd name="connsiteX49" fmla="*/ 990600 w 2247900"/>
              <a:gd name="connsiteY49" fmla="*/ 2508250 h 2952750"/>
              <a:gd name="connsiteX50" fmla="*/ 1028700 w 2247900"/>
              <a:gd name="connsiteY50" fmla="*/ 2406650 h 2952750"/>
              <a:gd name="connsiteX51" fmla="*/ 1092200 w 2247900"/>
              <a:gd name="connsiteY51" fmla="*/ 2317750 h 2952750"/>
              <a:gd name="connsiteX52" fmla="*/ 1117600 w 2247900"/>
              <a:gd name="connsiteY52" fmla="*/ 2222500 h 2952750"/>
              <a:gd name="connsiteX53" fmla="*/ 1174750 w 2247900"/>
              <a:gd name="connsiteY53" fmla="*/ 2171700 h 2952750"/>
              <a:gd name="connsiteX54" fmla="*/ 1238250 w 2247900"/>
              <a:gd name="connsiteY54" fmla="*/ 2089150 h 2952750"/>
              <a:gd name="connsiteX55" fmla="*/ 1327150 w 2247900"/>
              <a:gd name="connsiteY55" fmla="*/ 2000250 h 2952750"/>
              <a:gd name="connsiteX56" fmla="*/ 1397000 w 2247900"/>
              <a:gd name="connsiteY56" fmla="*/ 1949450 h 2952750"/>
              <a:gd name="connsiteX57" fmla="*/ 1422400 w 2247900"/>
              <a:gd name="connsiteY57" fmla="*/ 1873250 h 2952750"/>
              <a:gd name="connsiteX58" fmla="*/ 1492250 w 2247900"/>
              <a:gd name="connsiteY58" fmla="*/ 1816100 h 2952750"/>
              <a:gd name="connsiteX59" fmla="*/ 1524000 w 2247900"/>
              <a:gd name="connsiteY59" fmla="*/ 1765300 h 2952750"/>
              <a:gd name="connsiteX60" fmla="*/ 1549400 w 2247900"/>
              <a:gd name="connsiteY60" fmla="*/ 1676400 h 2952750"/>
              <a:gd name="connsiteX61" fmla="*/ 1644650 w 2247900"/>
              <a:gd name="connsiteY61" fmla="*/ 1549400 h 2952750"/>
              <a:gd name="connsiteX62" fmla="*/ 1765300 w 2247900"/>
              <a:gd name="connsiteY62" fmla="*/ 1358900 h 2952750"/>
              <a:gd name="connsiteX63" fmla="*/ 1771650 w 2247900"/>
              <a:gd name="connsiteY63" fmla="*/ 1327150 h 2952750"/>
              <a:gd name="connsiteX64" fmla="*/ 1771650 w 2247900"/>
              <a:gd name="connsiteY64" fmla="*/ 1282700 h 2952750"/>
              <a:gd name="connsiteX65" fmla="*/ 1784350 w 2247900"/>
              <a:gd name="connsiteY65" fmla="*/ 1181100 h 2952750"/>
              <a:gd name="connsiteX66" fmla="*/ 1771650 w 2247900"/>
              <a:gd name="connsiteY66" fmla="*/ 1117600 h 2952750"/>
              <a:gd name="connsiteX67" fmla="*/ 1758950 w 2247900"/>
              <a:gd name="connsiteY67" fmla="*/ 1028700 h 2952750"/>
              <a:gd name="connsiteX68" fmla="*/ 1790700 w 2247900"/>
              <a:gd name="connsiteY68" fmla="*/ 977900 h 2952750"/>
              <a:gd name="connsiteX69" fmla="*/ 1765300 w 2247900"/>
              <a:gd name="connsiteY69" fmla="*/ 920750 h 2952750"/>
              <a:gd name="connsiteX70" fmla="*/ 1797050 w 2247900"/>
              <a:gd name="connsiteY70" fmla="*/ 831850 h 2952750"/>
              <a:gd name="connsiteX71" fmla="*/ 1809750 w 2247900"/>
              <a:gd name="connsiteY71" fmla="*/ 787400 h 2952750"/>
              <a:gd name="connsiteX72" fmla="*/ 1809750 w 2247900"/>
              <a:gd name="connsiteY72" fmla="*/ 717550 h 2952750"/>
              <a:gd name="connsiteX73" fmla="*/ 1809750 w 2247900"/>
              <a:gd name="connsiteY73" fmla="*/ 717550 h 2952750"/>
              <a:gd name="connsiteX74" fmla="*/ 1879600 w 2247900"/>
              <a:gd name="connsiteY74" fmla="*/ 654050 h 2952750"/>
              <a:gd name="connsiteX75" fmla="*/ 1930400 w 2247900"/>
              <a:gd name="connsiteY75" fmla="*/ 584200 h 2952750"/>
              <a:gd name="connsiteX76" fmla="*/ 1949450 w 2247900"/>
              <a:gd name="connsiteY76" fmla="*/ 520700 h 2952750"/>
              <a:gd name="connsiteX77" fmla="*/ 2057400 w 2247900"/>
              <a:gd name="connsiteY77" fmla="*/ 476250 h 2952750"/>
              <a:gd name="connsiteX78" fmla="*/ 2120900 w 2247900"/>
              <a:gd name="connsiteY78" fmla="*/ 450850 h 2952750"/>
              <a:gd name="connsiteX79" fmla="*/ 2159000 w 2247900"/>
              <a:gd name="connsiteY79" fmla="*/ 450850 h 2952750"/>
              <a:gd name="connsiteX80" fmla="*/ 2190750 w 2247900"/>
              <a:gd name="connsiteY80" fmla="*/ 406400 h 2952750"/>
              <a:gd name="connsiteX81" fmla="*/ 2222500 w 2247900"/>
              <a:gd name="connsiteY81" fmla="*/ 381000 h 2952750"/>
              <a:gd name="connsiteX82" fmla="*/ 2222500 w 2247900"/>
              <a:gd name="connsiteY82" fmla="*/ 330200 h 2952750"/>
              <a:gd name="connsiteX83" fmla="*/ 2235200 w 2247900"/>
              <a:gd name="connsiteY83" fmla="*/ 203200 h 2952750"/>
              <a:gd name="connsiteX84" fmla="*/ 2247900 w 2247900"/>
              <a:gd name="connsiteY84" fmla="*/ 146050 h 2952750"/>
              <a:gd name="connsiteX85" fmla="*/ 2171700 w 2247900"/>
              <a:gd name="connsiteY85" fmla="*/ 76200 h 2952750"/>
              <a:gd name="connsiteX86" fmla="*/ 2120900 w 2247900"/>
              <a:gd name="connsiteY86" fmla="*/ 76200 h 2952750"/>
              <a:gd name="connsiteX87" fmla="*/ 2044700 w 2247900"/>
              <a:gd name="connsiteY87" fmla="*/ 0 h 2952750"/>
              <a:gd name="connsiteX88" fmla="*/ 1968500 w 2247900"/>
              <a:gd name="connsiteY88" fmla="*/ 19050 h 2952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Lst>
            <a:rect l="l" t="t" r="r" b="b"/>
            <a:pathLst>
              <a:path w="2247900" h="2952750">
                <a:moveTo>
                  <a:pt x="1968500" y="19050"/>
                </a:moveTo>
                <a:lnTo>
                  <a:pt x="1993900" y="190500"/>
                </a:lnTo>
                <a:lnTo>
                  <a:pt x="1924050" y="203200"/>
                </a:lnTo>
                <a:lnTo>
                  <a:pt x="1866900" y="254000"/>
                </a:lnTo>
                <a:lnTo>
                  <a:pt x="1873250" y="374650"/>
                </a:lnTo>
                <a:lnTo>
                  <a:pt x="1803400" y="438150"/>
                </a:lnTo>
                <a:lnTo>
                  <a:pt x="1746250" y="488950"/>
                </a:lnTo>
                <a:lnTo>
                  <a:pt x="1708150" y="520700"/>
                </a:lnTo>
                <a:lnTo>
                  <a:pt x="1708150" y="520700"/>
                </a:lnTo>
                <a:lnTo>
                  <a:pt x="1676400" y="495300"/>
                </a:lnTo>
                <a:lnTo>
                  <a:pt x="1612900" y="584200"/>
                </a:lnTo>
                <a:lnTo>
                  <a:pt x="1524000" y="692150"/>
                </a:lnTo>
                <a:lnTo>
                  <a:pt x="1549400" y="762000"/>
                </a:lnTo>
                <a:lnTo>
                  <a:pt x="1517650" y="869950"/>
                </a:lnTo>
                <a:lnTo>
                  <a:pt x="1517650" y="1073150"/>
                </a:lnTo>
                <a:lnTo>
                  <a:pt x="1504950" y="1168400"/>
                </a:lnTo>
                <a:lnTo>
                  <a:pt x="1428750" y="1136650"/>
                </a:lnTo>
                <a:lnTo>
                  <a:pt x="1384300" y="1066800"/>
                </a:lnTo>
                <a:lnTo>
                  <a:pt x="1333500" y="1149350"/>
                </a:lnTo>
                <a:lnTo>
                  <a:pt x="1377950" y="1244600"/>
                </a:lnTo>
                <a:lnTo>
                  <a:pt x="1346200" y="1384300"/>
                </a:lnTo>
                <a:lnTo>
                  <a:pt x="1238250" y="1562100"/>
                </a:lnTo>
                <a:lnTo>
                  <a:pt x="1054100" y="1733550"/>
                </a:lnTo>
                <a:lnTo>
                  <a:pt x="914400" y="1797050"/>
                </a:lnTo>
                <a:lnTo>
                  <a:pt x="800100" y="1905000"/>
                </a:lnTo>
                <a:lnTo>
                  <a:pt x="609600" y="1962150"/>
                </a:lnTo>
                <a:lnTo>
                  <a:pt x="508000" y="1981200"/>
                </a:lnTo>
                <a:lnTo>
                  <a:pt x="501650" y="2063750"/>
                </a:lnTo>
                <a:lnTo>
                  <a:pt x="457200" y="2139950"/>
                </a:lnTo>
                <a:lnTo>
                  <a:pt x="419100" y="2222500"/>
                </a:lnTo>
                <a:lnTo>
                  <a:pt x="355600" y="2317750"/>
                </a:lnTo>
                <a:lnTo>
                  <a:pt x="355600" y="2400300"/>
                </a:lnTo>
                <a:lnTo>
                  <a:pt x="234950" y="2527300"/>
                </a:lnTo>
                <a:lnTo>
                  <a:pt x="133350" y="2616200"/>
                </a:lnTo>
                <a:lnTo>
                  <a:pt x="114300" y="2641600"/>
                </a:lnTo>
                <a:lnTo>
                  <a:pt x="57150" y="2597150"/>
                </a:lnTo>
                <a:lnTo>
                  <a:pt x="0" y="2679700"/>
                </a:lnTo>
                <a:lnTo>
                  <a:pt x="101600" y="2794000"/>
                </a:lnTo>
                <a:lnTo>
                  <a:pt x="196850" y="2724150"/>
                </a:lnTo>
                <a:lnTo>
                  <a:pt x="292100" y="2755900"/>
                </a:lnTo>
                <a:lnTo>
                  <a:pt x="381000" y="2774950"/>
                </a:lnTo>
                <a:lnTo>
                  <a:pt x="450850" y="2889250"/>
                </a:lnTo>
                <a:lnTo>
                  <a:pt x="463550" y="2952750"/>
                </a:lnTo>
                <a:lnTo>
                  <a:pt x="609600" y="2889250"/>
                </a:lnTo>
                <a:lnTo>
                  <a:pt x="749300" y="2825750"/>
                </a:lnTo>
                <a:lnTo>
                  <a:pt x="914400" y="2794000"/>
                </a:lnTo>
                <a:lnTo>
                  <a:pt x="927100" y="2667000"/>
                </a:lnTo>
                <a:lnTo>
                  <a:pt x="996950" y="2616200"/>
                </a:lnTo>
                <a:lnTo>
                  <a:pt x="1073150" y="2508250"/>
                </a:lnTo>
                <a:lnTo>
                  <a:pt x="990600" y="2508250"/>
                </a:lnTo>
                <a:lnTo>
                  <a:pt x="1028700" y="2406650"/>
                </a:lnTo>
                <a:lnTo>
                  <a:pt x="1092200" y="2317750"/>
                </a:lnTo>
                <a:lnTo>
                  <a:pt x="1117600" y="2222500"/>
                </a:lnTo>
                <a:lnTo>
                  <a:pt x="1174750" y="2171700"/>
                </a:lnTo>
                <a:lnTo>
                  <a:pt x="1238250" y="2089150"/>
                </a:lnTo>
                <a:lnTo>
                  <a:pt x="1327150" y="2000250"/>
                </a:lnTo>
                <a:lnTo>
                  <a:pt x="1397000" y="1949450"/>
                </a:lnTo>
                <a:lnTo>
                  <a:pt x="1422400" y="1873250"/>
                </a:lnTo>
                <a:lnTo>
                  <a:pt x="1492250" y="1816100"/>
                </a:lnTo>
                <a:lnTo>
                  <a:pt x="1524000" y="1765300"/>
                </a:lnTo>
                <a:lnTo>
                  <a:pt x="1549400" y="1676400"/>
                </a:lnTo>
                <a:lnTo>
                  <a:pt x="1644650" y="1549400"/>
                </a:lnTo>
                <a:lnTo>
                  <a:pt x="1765300" y="1358900"/>
                </a:lnTo>
                <a:lnTo>
                  <a:pt x="1771650" y="1327150"/>
                </a:lnTo>
                <a:lnTo>
                  <a:pt x="1771650" y="1282700"/>
                </a:lnTo>
                <a:lnTo>
                  <a:pt x="1784350" y="1181100"/>
                </a:lnTo>
                <a:lnTo>
                  <a:pt x="1771650" y="1117600"/>
                </a:lnTo>
                <a:lnTo>
                  <a:pt x="1758950" y="1028700"/>
                </a:lnTo>
                <a:lnTo>
                  <a:pt x="1790700" y="977900"/>
                </a:lnTo>
                <a:lnTo>
                  <a:pt x="1765300" y="920750"/>
                </a:lnTo>
                <a:lnTo>
                  <a:pt x="1797050" y="831850"/>
                </a:lnTo>
                <a:lnTo>
                  <a:pt x="1809750" y="787400"/>
                </a:lnTo>
                <a:lnTo>
                  <a:pt x="1809750" y="717550"/>
                </a:lnTo>
                <a:lnTo>
                  <a:pt x="1809750" y="717550"/>
                </a:lnTo>
                <a:lnTo>
                  <a:pt x="1879600" y="654050"/>
                </a:lnTo>
                <a:lnTo>
                  <a:pt x="1930400" y="584200"/>
                </a:lnTo>
                <a:lnTo>
                  <a:pt x="1949450" y="520700"/>
                </a:lnTo>
                <a:lnTo>
                  <a:pt x="2057400" y="476250"/>
                </a:lnTo>
                <a:lnTo>
                  <a:pt x="2120900" y="450850"/>
                </a:lnTo>
                <a:lnTo>
                  <a:pt x="2159000" y="450850"/>
                </a:lnTo>
                <a:lnTo>
                  <a:pt x="2190750" y="406400"/>
                </a:lnTo>
                <a:lnTo>
                  <a:pt x="2222500" y="381000"/>
                </a:lnTo>
                <a:lnTo>
                  <a:pt x="2222500" y="330200"/>
                </a:lnTo>
                <a:lnTo>
                  <a:pt x="2235200" y="203200"/>
                </a:lnTo>
                <a:lnTo>
                  <a:pt x="2247900" y="146050"/>
                </a:lnTo>
                <a:lnTo>
                  <a:pt x="2171700" y="76200"/>
                </a:lnTo>
                <a:lnTo>
                  <a:pt x="2120900" y="76200"/>
                </a:lnTo>
                <a:lnTo>
                  <a:pt x="2044700" y="0"/>
                </a:lnTo>
                <a:lnTo>
                  <a:pt x="1968500" y="19050"/>
                </a:lnTo>
                <a:close/>
              </a:path>
            </a:pathLst>
          </a:custGeom>
          <a:solidFill>
            <a:schemeClr val="accent2">
              <a:alpha val="45000"/>
            </a:schemeClr>
          </a:solidFill>
          <a:ln w="28575">
            <a:solidFill>
              <a:srgbClr val="C0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defTabSz="1238250">
              <a:buClrTx/>
              <a:buSzTx/>
              <a:buFontTx/>
            </a:pPr>
            <a:endParaRPr lang="zh-CN" altLang="en-US" sz="2440" dirty="0">
              <a:sym typeface="+mn-ea"/>
            </a:endParaRPr>
          </a:p>
        </p:txBody>
      </p:sp>
      <p:sp>
        <p:nvSpPr>
          <p:cNvPr id="5" name="文本框 4"/>
          <p:cNvSpPr txBox="1"/>
          <p:nvPr/>
        </p:nvSpPr>
        <p:spPr>
          <a:xfrm>
            <a:off x="6475095" y="11738610"/>
            <a:ext cx="1483995" cy="572770"/>
          </a:xfrm>
          <a:prstGeom prst="rect">
            <a:avLst/>
          </a:prstGeom>
          <a:noFill/>
        </p:spPr>
        <p:txBody>
          <a:bodyPr wrap="none" rtlCol="0">
            <a:noAutofit/>
          </a:bodyPr>
          <a:lstStyle/>
          <a:p>
            <a:r>
              <a:rPr lang="en-US" altLang="zh-CN" sz="3200" b="1" dirty="0">
                <a:solidFill>
                  <a:srgbClr val="404040"/>
                </a:solidFill>
                <a:latin typeface="微软雅黑" panose="020B0503020204020204" pitchFamily="34" charset="-122"/>
                <a:ea typeface="微软雅黑" panose="020B0503020204020204" pitchFamily="34" charset="-122"/>
              </a:rPr>
              <a:t>崔家头镇</a:t>
            </a:r>
            <a:endParaRPr lang="en-US" altLang="zh-CN" sz="3200" b="1" dirty="0">
              <a:solidFill>
                <a:srgbClr val="404040"/>
              </a:solidFill>
              <a:latin typeface="微软雅黑" panose="020B0503020204020204" pitchFamily="34" charset="-122"/>
              <a:ea typeface="微软雅黑" panose="020B0503020204020204" pitchFamily="34" charset="-122"/>
            </a:endParaRPr>
          </a:p>
        </p:txBody>
      </p:sp>
      <p:sp>
        <p:nvSpPr>
          <p:cNvPr id="14" name="文本框 13"/>
          <p:cNvSpPr txBox="1"/>
          <p:nvPr/>
        </p:nvSpPr>
        <p:spPr>
          <a:xfrm>
            <a:off x="4373245" y="433070"/>
            <a:ext cx="6032500" cy="429895"/>
          </a:xfrm>
          <a:prstGeom prst="rect">
            <a:avLst/>
          </a:prstGeom>
          <a:noFill/>
        </p:spPr>
        <p:txBody>
          <a:bodyPr wrap="square" rtlCol="0">
            <a:spAutoFit/>
          </a:bodyPr>
          <a:lstStyle/>
          <a:p>
            <a:pPr algn="r"/>
            <a:r>
              <a:rPr lang="zh-CN" altLang="en-US" sz="2200" dirty="0">
                <a:solidFill>
                  <a:schemeClr val="bg1">
                    <a:lumMod val="50000"/>
                  </a:schemeClr>
                </a:solidFill>
                <a:latin typeface="微软雅黑" panose="020B0503020204020204" pitchFamily="34" charset="-122"/>
                <a:ea typeface="微软雅黑" panose="020B0503020204020204" pitchFamily="34" charset="-122"/>
              </a:rPr>
              <a:t>千阳县</a:t>
            </a:r>
            <a:r>
              <a:rPr lang="zh-CN" altLang="en-US" sz="2200" dirty="0">
                <a:solidFill>
                  <a:schemeClr val="bg1">
                    <a:lumMod val="50000"/>
                  </a:schemeClr>
                </a:solidFill>
                <a:latin typeface="微软雅黑" panose="020B0503020204020204" pitchFamily="34" charset="-122"/>
                <a:ea typeface="微软雅黑" panose="020B0503020204020204" pitchFamily="34" charset="-122"/>
              </a:rPr>
              <a:t>崔家头镇国土空间规划（</a:t>
            </a:r>
            <a:r>
              <a:rPr lang="en-US" altLang="zh-CN" sz="2200" dirty="0">
                <a:solidFill>
                  <a:schemeClr val="bg1">
                    <a:lumMod val="50000"/>
                  </a:schemeClr>
                </a:solidFill>
                <a:latin typeface="微软雅黑" panose="020B0503020204020204" pitchFamily="34" charset="-122"/>
                <a:ea typeface="微软雅黑" panose="020B0503020204020204" pitchFamily="34" charset="-122"/>
              </a:rPr>
              <a:t>2021-2035)</a:t>
            </a:r>
            <a:endParaRPr lang="zh-CN" altLang="en-US" dirty="0">
              <a:solidFill>
                <a:schemeClr val="bg1">
                  <a:lumMod val="50000"/>
                </a:schemeClr>
              </a:solidFill>
              <a:latin typeface="微软雅黑" panose="020B0503020204020204" pitchFamily="34" charset="-122"/>
              <a:ea typeface="微软雅黑" panose="020B0503020204020204" pitchFamily="34" charset="-122"/>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微信图片_20240926172221"/>
          <p:cNvPicPr>
            <a:picLocks noChangeAspect="1"/>
          </p:cNvPicPr>
          <p:nvPr/>
        </p:nvPicPr>
        <p:blipFill>
          <a:blip r:embed="rId1"/>
          <a:srcRect l="18069" r="18069"/>
          <a:stretch>
            <a:fillRect/>
          </a:stretch>
        </p:blipFill>
        <p:spPr>
          <a:xfrm flipH="1">
            <a:off x="0" y="5710555"/>
            <a:ext cx="10692130" cy="9417050"/>
          </a:xfrm>
          <a:prstGeom prst="rect">
            <a:avLst/>
          </a:prstGeom>
        </p:spPr>
      </p:pic>
      <p:pic>
        <p:nvPicPr>
          <p:cNvPr id="5" name="图片 4"/>
          <p:cNvPicPr>
            <a:picLocks noChangeAspect="1"/>
          </p:cNvPicPr>
          <p:nvPr/>
        </p:nvPicPr>
        <p:blipFill rotWithShape="1">
          <a:blip r:embed="rId2">
            <a:extLst>
              <a:ext uri="{28A0092B-C50C-407E-A947-70E740481C1C}">
                <a14:useLocalDpi xmlns:a14="http://schemas.microsoft.com/office/drawing/2010/main" val="0"/>
              </a:ext>
            </a:extLst>
          </a:blip>
          <a:srcRect b="46550"/>
          <a:stretch>
            <a:fillRect/>
          </a:stretch>
        </p:blipFill>
        <p:spPr>
          <a:xfrm>
            <a:off x="0" y="0"/>
            <a:ext cx="10691809" cy="8033658"/>
          </a:xfrm>
          <a:prstGeom prst="rect">
            <a:avLst/>
          </a:prstGeom>
        </p:spPr>
      </p:pic>
      <p:sp>
        <p:nvSpPr>
          <p:cNvPr id="8" name="文本框 1"/>
          <p:cNvSpPr txBox="1">
            <a:spLocks noChangeArrowheads="1"/>
          </p:cNvSpPr>
          <p:nvPr/>
        </p:nvSpPr>
        <p:spPr bwMode="auto">
          <a:xfrm>
            <a:off x="971194" y="-358112"/>
            <a:ext cx="2792256" cy="3436775"/>
          </a:xfrm>
          <a:prstGeom prst="rect">
            <a:avLst/>
          </a:prstGeom>
          <a:noFill/>
        </p:spPr>
        <p:txBody>
          <a:bodyPr wrap="square" rtlCol="0" anchor="ctr">
            <a:spAutoFit/>
          </a:bodyPr>
          <a:lstStyle>
            <a:defPPr>
              <a:defRPr lang="en-US"/>
            </a:defPPr>
            <a:lvl1pPr algn="ctr">
              <a:lnSpc>
                <a:spcPct val="200000"/>
              </a:lnSpc>
              <a:defRPr sz="4500" kern="100">
                <a:solidFill>
                  <a:schemeClr val="bg1"/>
                </a:solidFill>
                <a:effectLst/>
                <a:latin typeface="Agency FB" panose="020B0503020202020204" pitchFamily="34" charset="0"/>
                <a:ea typeface="方正小标宋简体" panose="03000509000000000000" pitchFamily="2" charset="-122"/>
                <a:cs typeface="Arial" panose="020B0604020202020204" pitchFamily="34" charset="0"/>
              </a:defRPr>
            </a:lvl1pPr>
          </a:lstStyle>
          <a:p>
            <a:r>
              <a:rPr lang="en-US" altLang="zh-CN" sz="13000" b="1" dirty="0"/>
              <a:t>01</a:t>
            </a:r>
            <a:endParaRPr lang="zh-CN" altLang="en-US" sz="13000" b="1" dirty="0"/>
          </a:p>
        </p:txBody>
      </p:sp>
      <p:sp>
        <p:nvSpPr>
          <p:cNvPr id="10" name="文本框 9"/>
          <p:cNvSpPr txBox="1"/>
          <p:nvPr/>
        </p:nvSpPr>
        <p:spPr>
          <a:xfrm>
            <a:off x="3413911" y="1679974"/>
            <a:ext cx="7277902" cy="2481449"/>
          </a:xfrm>
          <a:prstGeom prst="rect">
            <a:avLst/>
          </a:prstGeom>
          <a:noFill/>
        </p:spPr>
        <p:txBody>
          <a:bodyPr wrap="square" rtlCol="0">
            <a:spAutoFit/>
          </a:bodyPr>
          <a:lstStyle/>
          <a:p>
            <a:pPr algn="ctr">
              <a:lnSpc>
                <a:spcPct val="150000"/>
              </a:lnSpc>
            </a:pPr>
            <a:r>
              <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立足优势</a:t>
            </a:r>
            <a:endPar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a:p>
            <a:pPr algn="ctr">
              <a:lnSpc>
                <a:spcPct val="150000"/>
              </a:lnSpc>
            </a:pPr>
            <a:r>
              <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明确发展战略目标</a:t>
            </a:r>
            <a:endPar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p:txBody>
      </p:sp>
      <p:sp>
        <p:nvSpPr>
          <p:cNvPr id="3" name="文本框 2"/>
          <p:cNvSpPr txBox="1"/>
          <p:nvPr/>
        </p:nvSpPr>
        <p:spPr>
          <a:xfrm>
            <a:off x="4590161" y="4208400"/>
            <a:ext cx="5562601" cy="1977464"/>
          </a:xfrm>
          <a:prstGeom prst="rect">
            <a:avLst/>
          </a:prstGeom>
          <a:noFill/>
        </p:spPr>
        <p:txBody>
          <a:bodyPr wrap="square" rtlCol="0">
            <a:spAutoFit/>
          </a:bodyPr>
          <a:lstStyle/>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发展定位</a:t>
            </a:r>
            <a:endPar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发展目标</a:t>
            </a:r>
            <a:endPar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发展战略</a:t>
            </a:r>
            <a:endPar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p:txBody>
      </p:sp>
      <p:pic>
        <p:nvPicPr>
          <p:cNvPr id="25" name="图片 24"/>
          <p:cNvPicPr>
            <a:picLocks noChangeAspect="1"/>
          </p:cNvPicPr>
          <p:nvPr/>
        </p:nvPicPr>
        <p:blipFill rotWithShape="1">
          <a:blip r:embed="rId3">
            <a:extLst>
              <a:ext uri="{28A0092B-C50C-407E-A947-70E740481C1C}">
                <a14:useLocalDpi xmlns:a14="http://schemas.microsoft.com/office/drawing/2010/main" val="0"/>
              </a:ext>
            </a:extLst>
          </a:blip>
          <a:srcRect l="33302" t="19872" r="21776" b="13142"/>
          <a:stretch>
            <a:fillRect/>
          </a:stretch>
        </p:blipFill>
        <p:spPr>
          <a:xfrm>
            <a:off x="773723" y="406938"/>
            <a:ext cx="3376246" cy="380137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微信图片_20240926172254"/>
          <p:cNvPicPr>
            <a:picLocks noChangeAspect="1"/>
          </p:cNvPicPr>
          <p:nvPr/>
        </p:nvPicPr>
        <p:blipFill>
          <a:blip r:embed="rId1"/>
          <a:stretch>
            <a:fillRect/>
          </a:stretch>
        </p:blipFill>
        <p:spPr>
          <a:xfrm>
            <a:off x="0" y="1875790"/>
            <a:ext cx="10691495" cy="6013450"/>
          </a:xfrm>
          <a:prstGeom prst="rect">
            <a:avLst/>
          </a:prstGeom>
        </p:spPr>
      </p:pic>
      <p:sp>
        <p:nvSpPr>
          <p:cNvPr id="3074" name="文本框 1"/>
          <p:cNvSpPr txBox="1">
            <a:spLocks noChangeArrowheads="1"/>
          </p:cNvSpPr>
          <p:nvPr/>
        </p:nvSpPr>
        <p:spPr bwMode="auto">
          <a:xfrm>
            <a:off x="289924" y="1089431"/>
            <a:ext cx="5457280"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565" b="1" dirty="0">
                <a:solidFill>
                  <a:srgbClr val="6A97BE"/>
                </a:solidFill>
                <a:latin typeface="微软雅黑" panose="020B0503020204020204" pitchFamily="34" charset="-122"/>
                <a:ea typeface="微软雅黑" panose="020B0503020204020204" pitchFamily="34" charset="-122"/>
              </a:rPr>
              <a:t>1.1 </a:t>
            </a:r>
            <a:r>
              <a:rPr lang="zh-CN" altLang="en-US" sz="3565" b="1" dirty="0">
                <a:solidFill>
                  <a:srgbClr val="6A97BE"/>
                </a:solidFill>
                <a:latin typeface="微软雅黑" panose="020B0503020204020204" pitchFamily="34" charset="-122"/>
                <a:ea typeface="微软雅黑" panose="020B0503020204020204" pitchFamily="34" charset="-122"/>
              </a:rPr>
              <a:t>发展定位</a:t>
            </a:r>
            <a:endParaRPr lang="zh-CN" altLang="en-US" sz="3565" b="1" dirty="0">
              <a:solidFill>
                <a:srgbClr val="6A97BE"/>
              </a:solidFill>
              <a:latin typeface="微软雅黑" panose="020B0503020204020204" pitchFamily="34" charset="-122"/>
              <a:ea typeface="微软雅黑" panose="020B0503020204020204" pitchFamily="34" charset="-122"/>
            </a:endParaRPr>
          </a:p>
        </p:txBody>
      </p:sp>
      <p:sp>
        <p:nvSpPr>
          <p:cNvPr id="50" name="文本框 1"/>
          <p:cNvSpPr txBox="1">
            <a:spLocks noChangeArrowheads="1"/>
          </p:cNvSpPr>
          <p:nvPr/>
        </p:nvSpPr>
        <p:spPr bwMode="auto">
          <a:xfrm>
            <a:off x="307306" y="8093033"/>
            <a:ext cx="4083728"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565" b="1" dirty="0">
                <a:solidFill>
                  <a:srgbClr val="6A97BE"/>
                </a:solidFill>
                <a:latin typeface="微软雅黑" panose="020B0503020204020204" pitchFamily="34" charset="-122"/>
                <a:ea typeface="微软雅黑" panose="020B0503020204020204" pitchFamily="34" charset="-122"/>
              </a:rPr>
              <a:t>1.2 </a:t>
            </a:r>
            <a:r>
              <a:rPr lang="zh-CN" altLang="en-US" sz="3565" b="1" dirty="0">
                <a:solidFill>
                  <a:srgbClr val="6A97BE"/>
                </a:solidFill>
                <a:latin typeface="微软雅黑" panose="020B0503020204020204" pitchFamily="34" charset="-122"/>
                <a:ea typeface="微软雅黑" panose="020B0503020204020204" pitchFamily="34" charset="-122"/>
              </a:rPr>
              <a:t>发展目标</a:t>
            </a:r>
            <a:endParaRPr lang="zh-CN" altLang="en-US" sz="3565" b="1" dirty="0">
              <a:solidFill>
                <a:srgbClr val="6A97BE"/>
              </a:solidFill>
              <a:latin typeface="微软雅黑" panose="020B0503020204020204" pitchFamily="34" charset="-122"/>
              <a:ea typeface="微软雅黑" panose="020B0503020204020204" pitchFamily="34" charset="-122"/>
            </a:endParaRPr>
          </a:p>
        </p:txBody>
      </p:sp>
      <p:pic>
        <p:nvPicPr>
          <p:cNvPr id="23" name="图片 2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126334" y="8943843"/>
            <a:ext cx="5021852" cy="5415667"/>
          </a:xfrm>
          <a:prstGeom prst="rect">
            <a:avLst/>
          </a:prstGeom>
        </p:spPr>
      </p:pic>
      <p:sp>
        <p:nvSpPr>
          <p:cNvPr id="51" name="文本框 6"/>
          <p:cNvSpPr txBox="1">
            <a:spLocks noChangeArrowheads="1"/>
          </p:cNvSpPr>
          <p:nvPr/>
        </p:nvSpPr>
        <p:spPr bwMode="auto">
          <a:xfrm>
            <a:off x="5219700" y="8973185"/>
            <a:ext cx="5479415" cy="47078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marL="457200" indent="-457200" algn="just" eaLnBrk="1" hangingPunct="1">
              <a:lnSpc>
                <a:spcPct val="250000"/>
              </a:lnSpc>
              <a:buFont typeface="Wingdings" panose="05000000000000000000" pitchFamily="2" charset="2"/>
              <a:buChar char="ü"/>
            </a:pPr>
            <a:r>
              <a:rPr lang="zh-CN" altLang="en-US" sz="2400" b="1" dirty="0">
                <a:solidFill>
                  <a:srgbClr val="6A97BE"/>
                </a:solidFill>
                <a:latin typeface="微软雅黑" panose="020B0503020204020204" pitchFamily="34" charset="-122"/>
                <a:ea typeface="微软雅黑" panose="020B0503020204020204" pitchFamily="34" charset="-122"/>
              </a:rPr>
              <a:t>筑牢底线，灾害防治能力显著增强</a:t>
            </a:r>
            <a:endParaRPr lang="zh-CN" altLang="en-US" sz="2400" b="1" dirty="0">
              <a:solidFill>
                <a:srgbClr val="6A97BE"/>
              </a:solidFill>
              <a:latin typeface="微软雅黑" panose="020B0503020204020204" pitchFamily="34" charset="-122"/>
              <a:ea typeface="微软雅黑" panose="020B0503020204020204" pitchFamily="34" charset="-122"/>
            </a:endParaRPr>
          </a:p>
          <a:p>
            <a:pPr marL="457200" indent="-457200" algn="just" eaLnBrk="1" hangingPunct="1">
              <a:lnSpc>
                <a:spcPct val="250000"/>
              </a:lnSpc>
              <a:buFont typeface="Wingdings" panose="05000000000000000000" pitchFamily="2" charset="2"/>
              <a:buChar char="ü"/>
            </a:pPr>
            <a:r>
              <a:rPr lang="zh-CN" altLang="en-US" sz="2400" b="1" dirty="0">
                <a:solidFill>
                  <a:srgbClr val="6A97BE"/>
                </a:solidFill>
                <a:latin typeface="微软雅黑" panose="020B0503020204020204" pitchFamily="34" charset="-122"/>
                <a:ea typeface="微软雅黑" panose="020B0503020204020204" pitchFamily="34" charset="-122"/>
              </a:rPr>
              <a:t>优化布局，改善空间布局品质</a:t>
            </a:r>
            <a:endParaRPr lang="zh-CN" altLang="en-US" sz="2400" b="1" dirty="0">
              <a:solidFill>
                <a:srgbClr val="6A97BE"/>
              </a:solidFill>
              <a:latin typeface="微软雅黑" panose="020B0503020204020204" pitchFamily="34" charset="-122"/>
              <a:ea typeface="微软雅黑" panose="020B0503020204020204" pitchFamily="34" charset="-122"/>
            </a:endParaRPr>
          </a:p>
          <a:p>
            <a:pPr marL="457200" indent="-457200" algn="just" eaLnBrk="1" hangingPunct="1">
              <a:lnSpc>
                <a:spcPct val="250000"/>
              </a:lnSpc>
              <a:buFont typeface="Wingdings" panose="05000000000000000000" pitchFamily="2" charset="2"/>
              <a:buChar char="ü"/>
            </a:pPr>
            <a:r>
              <a:rPr lang="zh-CN" altLang="en-US" sz="2400" b="1" dirty="0">
                <a:solidFill>
                  <a:srgbClr val="6A97BE"/>
                </a:solidFill>
                <a:latin typeface="微软雅黑" panose="020B0503020204020204" pitchFamily="34" charset="-122"/>
                <a:ea typeface="微软雅黑" panose="020B0503020204020204" pitchFamily="34" charset="-122"/>
              </a:rPr>
              <a:t>城乡提质，增强设施服务能力</a:t>
            </a:r>
            <a:endParaRPr lang="zh-CN" altLang="en-US" sz="2400" b="1" dirty="0">
              <a:solidFill>
                <a:srgbClr val="6A97BE"/>
              </a:solidFill>
              <a:latin typeface="微软雅黑" panose="020B0503020204020204" pitchFamily="34" charset="-122"/>
              <a:ea typeface="微软雅黑" panose="020B0503020204020204" pitchFamily="34" charset="-122"/>
            </a:endParaRPr>
          </a:p>
          <a:p>
            <a:pPr marL="457200" indent="-457200" algn="just" eaLnBrk="1" hangingPunct="1">
              <a:lnSpc>
                <a:spcPct val="250000"/>
              </a:lnSpc>
              <a:buFont typeface="Wingdings" panose="05000000000000000000" pitchFamily="2" charset="2"/>
              <a:buChar char="ü"/>
            </a:pPr>
            <a:r>
              <a:rPr lang="zh-CN" altLang="en-US" sz="2400" b="1" dirty="0">
                <a:solidFill>
                  <a:srgbClr val="6A97BE"/>
                </a:solidFill>
                <a:latin typeface="微软雅黑" panose="020B0503020204020204" pitchFamily="34" charset="-122"/>
                <a:ea typeface="微软雅黑" panose="020B0503020204020204" pitchFamily="34" charset="-122"/>
              </a:rPr>
              <a:t>彰显特色，助力矮砧苹果种植</a:t>
            </a:r>
            <a:endParaRPr lang="zh-CN" altLang="en-US" sz="2400" b="1" dirty="0">
              <a:solidFill>
                <a:srgbClr val="6A97BE"/>
              </a:solidFill>
              <a:latin typeface="微软雅黑" panose="020B0503020204020204" pitchFamily="34" charset="-122"/>
              <a:ea typeface="微软雅黑" panose="020B0503020204020204" pitchFamily="34" charset="-122"/>
            </a:endParaRPr>
          </a:p>
          <a:p>
            <a:pPr marL="457200" indent="-457200" algn="just" eaLnBrk="1" hangingPunct="1">
              <a:lnSpc>
                <a:spcPct val="250000"/>
              </a:lnSpc>
              <a:buFont typeface="Wingdings" panose="05000000000000000000" pitchFamily="2" charset="2"/>
              <a:buChar char="ü"/>
            </a:pPr>
            <a:r>
              <a:rPr lang="zh-CN" altLang="en-US" sz="2400" b="1" dirty="0">
                <a:solidFill>
                  <a:srgbClr val="6A97BE"/>
                </a:solidFill>
                <a:latin typeface="微软雅黑" panose="020B0503020204020204" pitchFamily="34" charset="-122"/>
                <a:ea typeface="微软雅黑" panose="020B0503020204020204" pitchFamily="34" charset="-122"/>
              </a:rPr>
              <a:t>统筹发展，区域一体城乡协同</a:t>
            </a:r>
            <a:endParaRPr lang="zh-CN" altLang="en-US" sz="2400" b="1" dirty="0">
              <a:solidFill>
                <a:srgbClr val="6A97BE"/>
              </a:solidFill>
              <a:latin typeface="微软雅黑" panose="020B0503020204020204" pitchFamily="34" charset="-122"/>
              <a:ea typeface="微软雅黑" panose="020B0503020204020204" pitchFamily="34" charset="-122"/>
            </a:endParaRPr>
          </a:p>
        </p:txBody>
      </p:sp>
      <p:pic>
        <p:nvPicPr>
          <p:cNvPr id="30" name="图片 29"/>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33"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3000509000000000000" pitchFamily="2" charset="-122"/>
                <a:ea typeface="方正小标宋简体" panose="03000509000000000000" pitchFamily="2" charset="-122"/>
              </a:rPr>
              <a:t>01  </a:t>
            </a:r>
            <a:r>
              <a:rPr lang="zh-CN" altLang="en-US" sz="3600" b="1" dirty="0">
                <a:solidFill>
                  <a:schemeClr val="bg1"/>
                </a:solidFill>
                <a:latin typeface="方正小标宋简体" panose="03000509000000000000" pitchFamily="2" charset="-122"/>
                <a:ea typeface="方正小标宋简体" panose="03000509000000000000" pitchFamily="2" charset="-122"/>
              </a:rPr>
              <a:t>立足优势  明确发展战略目标</a:t>
            </a:r>
            <a:endParaRPr lang="zh-CN" altLang="en-US" sz="3565" b="1" dirty="0">
              <a:solidFill>
                <a:schemeClr val="bg1"/>
              </a:solidFill>
              <a:latin typeface="方正小标宋简体" panose="03000509000000000000" pitchFamily="2" charset="-122"/>
              <a:ea typeface="方正小标宋简体" panose="03000509000000000000" pitchFamily="2" charset="-122"/>
            </a:endParaRPr>
          </a:p>
        </p:txBody>
      </p:sp>
      <p:sp>
        <p:nvSpPr>
          <p:cNvPr id="3" name="矩形 2"/>
          <p:cNvSpPr/>
          <p:nvPr/>
        </p:nvSpPr>
        <p:spPr>
          <a:xfrm>
            <a:off x="-26035" y="1875155"/>
            <a:ext cx="10725150" cy="6153150"/>
          </a:xfrm>
          <a:prstGeom prst="rect">
            <a:avLst/>
          </a:prstGeom>
          <a:solidFill>
            <a:schemeClr val="bg1">
              <a:alpha val="78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43" name="文本框 6"/>
          <p:cNvSpPr txBox="1">
            <a:spLocks noChangeArrowheads="1"/>
          </p:cNvSpPr>
          <p:nvPr/>
        </p:nvSpPr>
        <p:spPr bwMode="auto">
          <a:xfrm>
            <a:off x="435639" y="3605606"/>
            <a:ext cx="9655936" cy="2553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lnSpc>
                <a:spcPct val="100000"/>
              </a:lnSpc>
              <a:buClrTx/>
              <a:buSzTx/>
              <a:buFontTx/>
            </a:pPr>
            <a:r>
              <a:rPr lang="en-US" altLang="zh-CN" sz="3200" b="1" dirty="0">
                <a:solidFill>
                  <a:srgbClr val="6A97BE"/>
                </a:solidFill>
                <a:effectLst/>
                <a:latin typeface="微软雅黑" panose="020B0503020204020204" pitchFamily="34" charset="-122"/>
                <a:ea typeface="微软雅黑" panose="020B0503020204020204" pitchFamily="34" charset="-122"/>
              </a:rPr>
              <a:t>千阳县中部塬区农业发展带上的重要城镇</a:t>
            </a:r>
            <a:endParaRPr lang="en-US" altLang="zh-CN" sz="3200" b="1" dirty="0">
              <a:solidFill>
                <a:srgbClr val="6A97BE"/>
              </a:solidFill>
              <a:effectLst/>
              <a:latin typeface="微软雅黑" panose="020B0503020204020204" pitchFamily="34" charset="-122"/>
              <a:ea typeface="微软雅黑" panose="020B0503020204020204" pitchFamily="34" charset="-122"/>
            </a:endParaRPr>
          </a:p>
          <a:p>
            <a:pPr algn="ctr" eaLnBrk="1" hangingPunct="1">
              <a:lnSpc>
                <a:spcPct val="100000"/>
              </a:lnSpc>
              <a:buClrTx/>
              <a:buSzTx/>
              <a:buFontTx/>
            </a:pPr>
            <a:endParaRPr lang="en-US" altLang="zh-CN" sz="3200" b="1" dirty="0">
              <a:solidFill>
                <a:srgbClr val="6A97BE"/>
              </a:solidFill>
              <a:effectLst/>
              <a:latin typeface="微软雅黑" panose="020B0503020204020204" pitchFamily="34" charset="-122"/>
              <a:ea typeface="微软雅黑" panose="020B0503020204020204" pitchFamily="34" charset="-122"/>
            </a:endParaRPr>
          </a:p>
          <a:p>
            <a:pPr algn="ctr" eaLnBrk="1" hangingPunct="1">
              <a:lnSpc>
                <a:spcPct val="100000"/>
              </a:lnSpc>
              <a:buClrTx/>
              <a:buSzTx/>
              <a:buFontTx/>
            </a:pPr>
            <a:r>
              <a:rPr lang="en-US" altLang="zh-CN" sz="3200" b="1" dirty="0">
                <a:solidFill>
                  <a:srgbClr val="6A97BE"/>
                </a:solidFill>
                <a:effectLst/>
                <a:latin typeface="微软雅黑" panose="020B0503020204020204" pitchFamily="34" charset="-122"/>
                <a:ea typeface="微软雅黑" panose="020B0503020204020204" pitchFamily="34" charset="-122"/>
              </a:rPr>
              <a:t>以特色农业种植、有机农业种植为基础的农业大镇</a:t>
            </a:r>
            <a:endParaRPr lang="en-US" altLang="zh-CN" sz="3200" b="1" dirty="0">
              <a:solidFill>
                <a:srgbClr val="6A97BE"/>
              </a:solidFill>
              <a:effectLst/>
              <a:latin typeface="微软雅黑" panose="020B0503020204020204" pitchFamily="34" charset="-122"/>
              <a:ea typeface="微软雅黑" panose="020B0503020204020204" pitchFamily="34" charset="-122"/>
            </a:endParaRPr>
          </a:p>
          <a:p>
            <a:pPr algn="ctr" eaLnBrk="1" hangingPunct="1">
              <a:lnSpc>
                <a:spcPct val="100000"/>
              </a:lnSpc>
              <a:buClrTx/>
              <a:buSzTx/>
              <a:buFontTx/>
            </a:pPr>
            <a:endParaRPr lang="en-US" altLang="zh-CN" sz="3200" b="1" dirty="0">
              <a:solidFill>
                <a:srgbClr val="6A97BE"/>
              </a:solidFill>
              <a:effectLst/>
              <a:latin typeface="微软雅黑" panose="020B0503020204020204" pitchFamily="34" charset="-122"/>
              <a:ea typeface="微软雅黑" panose="020B0503020204020204" pitchFamily="34" charset="-122"/>
            </a:endParaRPr>
          </a:p>
          <a:p>
            <a:pPr algn="ctr" eaLnBrk="1" hangingPunct="1">
              <a:lnSpc>
                <a:spcPct val="100000"/>
              </a:lnSpc>
              <a:buClrTx/>
              <a:buSzTx/>
              <a:buFontTx/>
            </a:pPr>
            <a:r>
              <a:rPr lang="en-US" altLang="zh-CN" sz="3200" b="1" dirty="0">
                <a:solidFill>
                  <a:srgbClr val="6A97BE"/>
                </a:solidFill>
                <a:effectLst/>
                <a:latin typeface="微软雅黑" panose="020B0503020204020204" pitchFamily="34" charset="-122"/>
                <a:ea typeface="微软雅黑" panose="020B0503020204020204" pitchFamily="34" charset="-122"/>
              </a:rPr>
              <a:t>以黄里村生态旅游为龙头的乡村旅游名镇</a:t>
            </a:r>
            <a:endParaRPr lang="en-US" altLang="zh-CN" sz="3200" b="1" dirty="0">
              <a:solidFill>
                <a:srgbClr val="6A97BE"/>
              </a:solidFill>
              <a:effectLst/>
              <a:latin typeface="微软雅黑" panose="020B0503020204020204" pitchFamily="34" charset="-122"/>
              <a:ea typeface="微软雅黑" panose="020B0503020204020204" pitchFamily="34" charset="-122"/>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a:srcRect b="28167"/>
          <a:stretch>
            <a:fillRect/>
          </a:stretch>
        </p:blipFill>
        <p:spPr>
          <a:xfrm>
            <a:off x="0" y="10798810"/>
            <a:ext cx="10692130" cy="4320540"/>
          </a:xfrm>
          <a:prstGeom prst="rect">
            <a:avLst/>
          </a:prstGeom>
        </p:spPr>
      </p:pic>
      <p:sp>
        <p:nvSpPr>
          <p:cNvPr id="33" name="文本框 6"/>
          <p:cNvSpPr txBox="1">
            <a:spLocks noChangeArrowheads="1"/>
          </p:cNvSpPr>
          <p:nvPr/>
        </p:nvSpPr>
        <p:spPr bwMode="auto">
          <a:xfrm>
            <a:off x="1032525" y="4080965"/>
            <a:ext cx="7179347" cy="2030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r" eaLnBrk="1" hangingPunct="1">
              <a:lnSpc>
                <a:spcPct val="150000"/>
              </a:lnSpc>
            </a:pPr>
            <a:r>
              <a:rPr lang="zh-CN" altLang="en-US" sz="2400" b="1" dirty="0">
                <a:solidFill>
                  <a:srgbClr val="404040"/>
                </a:solidFill>
                <a:latin typeface="微软雅黑" panose="020B0503020204020204" pitchFamily="34" charset="-122"/>
                <a:ea typeface="微软雅黑" panose="020B0503020204020204" pitchFamily="34" charset="-122"/>
              </a:rPr>
              <a:t>创新开放，引领高质量发展</a:t>
            </a:r>
            <a:endParaRPr lang="zh-CN" altLang="en-US" sz="2400" b="1" dirty="0">
              <a:solidFill>
                <a:srgbClr val="404040"/>
              </a:solidFill>
              <a:latin typeface="微软雅黑" panose="020B0503020204020204" pitchFamily="34" charset="-122"/>
              <a:ea typeface="微软雅黑" panose="020B0503020204020204" pitchFamily="34" charset="-122"/>
            </a:endParaRPr>
          </a:p>
          <a:p>
            <a:pPr algn="l" eaLnBrk="1" hangingPunct="1">
              <a:lnSpc>
                <a:spcPct val="150000"/>
              </a:lnSpc>
            </a:pPr>
            <a:r>
              <a:rPr lang="zh-CN" altLang="en-US" sz="2000" b="1" dirty="0">
                <a:solidFill>
                  <a:srgbClr val="6A97BE"/>
                </a:solidFill>
                <a:latin typeface="微软雅黑" panose="020B0503020204020204" pitchFamily="34" charset="-122"/>
                <a:ea typeface="微软雅黑" panose="020B0503020204020204" pitchFamily="34" charset="-122"/>
              </a:rPr>
              <a:t>优先保障科技创新、产业创新和三产融合用地，积极营造有利于创新人才工作、生活、发展的宜居环境，为创新发展引领提供有力支撑。</a:t>
            </a:r>
            <a:endParaRPr lang="zh-CN" altLang="en-US" sz="2000" b="1" dirty="0">
              <a:solidFill>
                <a:srgbClr val="6A97BE"/>
              </a:solidFill>
              <a:latin typeface="微软雅黑" panose="020B0503020204020204" pitchFamily="34" charset="-122"/>
              <a:ea typeface="微软雅黑" panose="020B0503020204020204" pitchFamily="34" charset="-122"/>
            </a:endParaRPr>
          </a:p>
        </p:txBody>
      </p:sp>
      <p:sp>
        <p:nvSpPr>
          <p:cNvPr id="34" name="文本框 6"/>
          <p:cNvSpPr txBox="1">
            <a:spLocks noChangeArrowheads="1"/>
          </p:cNvSpPr>
          <p:nvPr/>
        </p:nvSpPr>
        <p:spPr bwMode="auto">
          <a:xfrm>
            <a:off x="1032525" y="8648265"/>
            <a:ext cx="7179347" cy="2030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r" eaLnBrk="1" hangingPunct="1">
              <a:lnSpc>
                <a:spcPct val="150000"/>
              </a:lnSpc>
            </a:pPr>
            <a:r>
              <a:rPr lang="zh-CN" altLang="en-US" sz="2400" b="1" dirty="0">
                <a:solidFill>
                  <a:srgbClr val="404040"/>
                </a:solidFill>
                <a:latin typeface="微软雅黑" panose="020B0503020204020204" pitchFamily="34" charset="-122"/>
                <a:ea typeface="微软雅黑" panose="020B0503020204020204" pitchFamily="34" charset="-122"/>
              </a:rPr>
              <a:t>强化保护，提升空间魅力</a:t>
            </a:r>
            <a:endParaRPr lang="zh-CN" altLang="en-US" sz="2400" b="1" dirty="0">
              <a:solidFill>
                <a:srgbClr val="404040"/>
              </a:solidFill>
              <a:latin typeface="微软雅黑" panose="020B0503020204020204" pitchFamily="34" charset="-122"/>
              <a:ea typeface="微软雅黑" panose="020B0503020204020204" pitchFamily="34" charset="-122"/>
            </a:endParaRPr>
          </a:p>
          <a:p>
            <a:pPr algn="l" eaLnBrk="1" hangingPunct="1">
              <a:lnSpc>
                <a:spcPct val="150000"/>
              </a:lnSpc>
            </a:pPr>
            <a:r>
              <a:rPr lang="zh-CN" altLang="en-US" sz="2000" b="1" dirty="0">
                <a:solidFill>
                  <a:srgbClr val="6A97BE"/>
                </a:solidFill>
                <a:latin typeface="微软雅黑" panose="020B0503020204020204" pitchFamily="34" charset="-122"/>
                <a:ea typeface="微软雅黑" panose="020B0503020204020204" pitchFamily="34" charset="-122"/>
              </a:rPr>
              <a:t>系统保护崔家头镇山、河、田、湿地等自然蓝绿空间和历史文物等镇域资源，全面提高</a:t>
            </a:r>
            <a:r>
              <a:rPr lang="en-US" altLang="zh-CN" sz="2000" b="1" dirty="0">
                <a:solidFill>
                  <a:srgbClr val="6A97BE"/>
                </a:solidFill>
                <a:latin typeface="微软雅黑" panose="020B0503020204020204" pitchFamily="34" charset="-122"/>
                <a:ea typeface="微软雅黑" panose="020B0503020204020204" pitchFamily="34" charset="-122"/>
              </a:rPr>
              <a:t>15</a:t>
            </a:r>
            <a:r>
              <a:rPr lang="zh-CN" altLang="en-US" sz="2000" b="1" dirty="0">
                <a:solidFill>
                  <a:srgbClr val="6A97BE"/>
                </a:solidFill>
                <a:latin typeface="微软雅黑" panose="020B0503020204020204" pitchFamily="34" charset="-122"/>
                <a:ea typeface="微软雅黑" panose="020B0503020204020204" pitchFamily="34" charset="-122"/>
              </a:rPr>
              <a:t>分钟社区生活圈建设水平，塑造具有人性化、高品质、富有活力的城镇空间</a:t>
            </a:r>
            <a:endParaRPr lang="zh-CN" altLang="en-US" sz="2000" b="1" dirty="0">
              <a:solidFill>
                <a:srgbClr val="6A97BE"/>
              </a:solidFill>
              <a:latin typeface="微软雅黑" panose="020B0503020204020204" pitchFamily="34" charset="-122"/>
              <a:ea typeface="微软雅黑" panose="020B0503020204020204" pitchFamily="34" charset="-122"/>
            </a:endParaRPr>
          </a:p>
        </p:txBody>
      </p:sp>
      <p:sp>
        <p:nvSpPr>
          <p:cNvPr id="8" name="文本框 1"/>
          <p:cNvSpPr txBox="1">
            <a:spLocks noChangeArrowheads="1"/>
          </p:cNvSpPr>
          <p:nvPr/>
        </p:nvSpPr>
        <p:spPr bwMode="auto">
          <a:xfrm>
            <a:off x="289924" y="1089431"/>
            <a:ext cx="545728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565" b="1" dirty="0">
                <a:solidFill>
                  <a:srgbClr val="6A97BE"/>
                </a:solidFill>
                <a:latin typeface="微软雅黑" panose="020B0503020204020204" pitchFamily="34" charset="-122"/>
                <a:ea typeface="微软雅黑" panose="020B0503020204020204" pitchFamily="34" charset="-122"/>
              </a:rPr>
              <a:t>1.3 </a:t>
            </a:r>
            <a:r>
              <a:rPr lang="zh-CN" altLang="en-US" sz="3565" b="1" dirty="0">
                <a:solidFill>
                  <a:srgbClr val="6A97BE"/>
                </a:solidFill>
                <a:latin typeface="微软雅黑" panose="020B0503020204020204" pitchFamily="34" charset="-122"/>
                <a:ea typeface="微软雅黑" panose="020B0503020204020204" pitchFamily="34" charset="-122"/>
              </a:rPr>
              <a:t>发展战略</a:t>
            </a:r>
            <a:endParaRPr lang="zh-CN" altLang="en-US" sz="3565" b="1" dirty="0">
              <a:solidFill>
                <a:srgbClr val="6A97BE"/>
              </a:solidFill>
              <a:latin typeface="微软雅黑" panose="020B0503020204020204" pitchFamily="34" charset="-122"/>
              <a:ea typeface="微软雅黑" panose="020B0503020204020204" pitchFamily="34" charset="-122"/>
            </a:endParaRPr>
          </a:p>
        </p:txBody>
      </p:sp>
      <p:sp>
        <p:nvSpPr>
          <p:cNvPr id="13" name="泪滴形 12"/>
          <p:cNvSpPr/>
          <p:nvPr/>
        </p:nvSpPr>
        <p:spPr>
          <a:xfrm rot="10800000" flipH="1">
            <a:off x="8483921" y="4279191"/>
            <a:ext cx="1149770" cy="1148391"/>
          </a:xfrm>
          <a:prstGeom prst="teardrop">
            <a:avLst/>
          </a:prstGeom>
          <a:noFill/>
          <a:ln w="57150">
            <a:solidFill>
              <a:srgbClr val="6A97BE"/>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rot lat="0" lon="11099999" rev="0"/>
              </a:camera>
              <a:lightRig rig="threePt" dir="t"/>
            </a:scene3d>
          </a:bodyPr>
          <a:lstStyle/>
          <a:p>
            <a:pPr algn="ctr"/>
            <a:endParaRPr lang="zh-CN" altLang="en-US"/>
          </a:p>
        </p:txBody>
      </p:sp>
      <p:sp>
        <p:nvSpPr>
          <p:cNvPr id="14" name="Freeform 90"/>
          <p:cNvSpPr>
            <a:spLocks noEditPoints="1"/>
          </p:cNvSpPr>
          <p:nvPr/>
        </p:nvSpPr>
        <p:spPr bwMode="auto">
          <a:xfrm>
            <a:off x="8812626" y="4538003"/>
            <a:ext cx="561807" cy="596584"/>
          </a:xfrm>
          <a:custGeom>
            <a:avLst/>
            <a:gdLst>
              <a:gd name="T0" fmla="*/ 79 w 159"/>
              <a:gd name="T1" fmla="*/ 66 h 169"/>
              <a:gd name="T2" fmla="*/ 112 w 159"/>
              <a:gd name="T3" fmla="*/ 33 h 169"/>
              <a:gd name="T4" fmla="*/ 79 w 159"/>
              <a:gd name="T5" fmla="*/ 0 h 169"/>
              <a:gd name="T6" fmla="*/ 46 w 159"/>
              <a:gd name="T7" fmla="*/ 33 h 169"/>
              <a:gd name="T8" fmla="*/ 79 w 159"/>
              <a:gd name="T9" fmla="*/ 66 h 169"/>
              <a:gd name="T10" fmla="*/ 156 w 159"/>
              <a:gd name="T11" fmla="*/ 117 h 169"/>
              <a:gd name="T12" fmla="*/ 134 w 159"/>
              <a:gd name="T13" fmla="*/ 86 h 169"/>
              <a:gd name="T14" fmla="*/ 125 w 159"/>
              <a:gd name="T15" fmla="*/ 119 h 169"/>
              <a:gd name="T16" fmla="*/ 128 w 159"/>
              <a:gd name="T17" fmla="*/ 122 h 169"/>
              <a:gd name="T18" fmla="*/ 111 w 159"/>
              <a:gd name="T19" fmla="*/ 130 h 169"/>
              <a:gd name="T20" fmla="*/ 106 w 159"/>
              <a:gd name="T21" fmla="*/ 148 h 169"/>
              <a:gd name="T22" fmla="*/ 124 w 159"/>
              <a:gd name="T23" fmla="*/ 153 h 169"/>
              <a:gd name="T24" fmla="*/ 150 w 159"/>
              <a:gd name="T25" fmla="*/ 141 h 169"/>
              <a:gd name="T26" fmla="*/ 156 w 159"/>
              <a:gd name="T27" fmla="*/ 117 h 169"/>
              <a:gd name="T28" fmla="*/ 99 w 159"/>
              <a:gd name="T29" fmla="*/ 153 h 169"/>
              <a:gd name="T30" fmla="*/ 80 w 159"/>
              <a:gd name="T31" fmla="*/ 162 h 169"/>
              <a:gd name="T32" fmla="*/ 84 w 159"/>
              <a:gd name="T33" fmla="*/ 103 h 169"/>
              <a:gd name="T34" fmla="*/ 93 w 159"/>
              <a:gd name="T35" fmla="*/ 98 h 169"/>
              <a:gd name="T36" fmla="*/ 104 w 159"/>
              <a:gd name="T37" fmla="*/ 95 h 169"/>
              <a:gd name="T38" fmla="*/ 114 w 159"/>
              <a:gd name="T39" fmla="*/ 91 h 169"/>
              <a:gd name="T40" fmla="*/ 131 w 159"/>
              <a:gd name="T41" fmla="*/ 81 h 169"/>
              <a:gd name="T42" fmla="*/ 126 w 159"/>
              <a:gd name="T43" fmla="*/ 75 h 169"/>
              <a:gd name="T44" fmla="*/ 124 w 159"/>
              <a:gd name="T45" fmla="*/ 74 h 169"/>
              <a:gd name="T46" fmla="*/ 112 w 159"/>
              <a:gd name="T47" fmla="*/ 70 h 169"/>
              <a:gd name="T48" fmla="*/ 100 w 159"/>
              <a:gd name="T49" fmla="*/ 70 h 169"/>
              <a:gd name="T50" fmla="*/ 79 w 159"/>
              <a:gd name="T51" fmla="*/ 86 h 169"/>
              <a:gd name="T52" fmla="*/ 59 w 159"/>
              <a:gd name="T53" fmla="*/ 70 h 169"/>
              <a:gd name="T54" fmla="*/ 47 w 159"/>
              <a:gd name="T55" fmla="*/ 70 h 169"/>
              <a:gd name="T56" fmla="*/ 34 w 159"/>
              <a:gd name="T57" fmla="*/ 74 h 169"/>
              <a:gd name="T58" fmla="*/ 33 w 159"/>
              <a:gd name="T59" fmla="*/ 75 h 169"/>
              <a:gd name="T60" fmla="*/ 28 w 159"/>
              <a:gd name="T61" fmla="*/ 81 h 169"/>
              <a:gd name="T62" fmla="*/ 45 w 159"/>
              <a:gd name="T63" fmla="*/ 91 h 169"/>
              <a:gd name="T64" fmla="*/ 55 w 159"/>
              <a:gd name="T65" fmla="*/ 95 h 169"/>
              <a:gd name="T66" fmla="*/ 65 w 159"/>
              <a:gd name="T67" fmla="*/ 98 h 169"/>
              <a:gd name="T68" fmla="*/ 75 w 159"/>
              <a:gd name="T69" fmla="*/ 103 h 169"/>
              <a:gd name="T70" fmla="*/ 78 w 159"/>
              <a:gd name="T71" fmla="*/ 162 h 169"/>
              <a:gd name="T72" fmla="*/ 59 w 159"/>
              <a:gd name="T73" fmla="*/ 152 h 169"/>
              <a:gd name="T74" fmla="*/ 43 w 159"/>
              <a:gd name="T75" fmla="*/ 162 h 169"/>
              <a:gd name="T76" fmla="*/ 79 w 159"/>
              <a:gd name="T77" fmla="*/ 169 h 169"/>
              <a:gd name="T78" fmla="*/ 80 w 159"/>
              <a:gd name="T79" fmla="*/ 169 h 169"/>
              <a:gd name="T80" fmla="*/ 80 w 159"/>
              <a:gd name="T81" fmla="*/ 169 h 169"/>
              <a:gd name="T82" fmla="*/ 116 w 159"/>
              <a:gd name="T83" fmla="*/ 162 h 169"/>
              <a:gd name="T84" fmla="*/ 99 w 159"/>
              <a:gd name="T85" fmla="*/ 153 h 169"/>
              <a:gd name="T86" fmla="*/ 53 w 159"/>
              <a:gd name="T87" fmla="*/ 148 h 169"/>
              <a:gd name="T88" fmla="*/ 48 w 159"/>
              <a:gd name="T89" fmla="*/ 130 h 169"/>
              <a:gd name="T90" fmla="*/ 30 w 159"/>
              <a:gd name="T91" fmla="*/ 122 h 169"/>
              <a:gd name="T92" fmla="*/ 33 w 159"/>
              <a:gd name="T93" fmla="*/ 118 h 169"/>
              <a:gd name="T94" fmla="*/ 24 w 159"/>
              <a:gd name="T95" fmla="*/ 86 h 169"/>
              <a:gd name="T96" fmla="*/ 2 w 159"/>
              <a:gd name="T97" fmla="*/ 117 h 169"/>
              <a:gd name="T98" fmla="*/ 8 w 159"/>
              <a:gd name="T99" fmla="*/ 141 h 169"/>
              <a:gd name="T100" fmla="*/ 35 w 159"/>
              <a:gd name="T101" fmla="*/ 153 h 169"/>
              <a:gd name="T102" fmla="*/ 53 w 159"/>
              <a:gd name="T103" fmla="*/ 148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59" h="169">
                <a:moveTo>
                  <a:pt x="79" y="66"/>
                </a:moveTo>
                <a:cubicBezTo>
                  <a:pt x="97" y="66"/>
                  <a:pt x="112" y="51"/>
                  <a:pt x="112" y="33"/>
                </a:cubicBezTo>
                <a:cubicBezTo>
                  <a:pt x="112" y="15"/>
                  <a:pt x="97" y="0"/>
                  <a:pt x="79" y="0"/>
                </a:cubicBezTo>
                <a:cubicBezTo>
                  <a:pt x="61" y="0"/>
                  <a:pt x="46" y="15"/>
                  <a:pt x="46" y="33"/>
                </a:cubicBezTo>
                <a:cubicBezTo>
                  <a:pt x="46" y="51"/>
                  <a:pt x="61" y="66"/>
                  <a:pt x="79" y="66"/>
                </a:cubicBezTo>
                <a:close/>
                <a:moveTo>
                  <a:pt x="156" y="117"/>
                </a:moveTo>
                <a:cubicBezTo>
                  <a:pt x="134" y="86"/>
                  <a:pt x="134" y="86"/>
                  <a:pt x="134" y="86"/>
                </a:cubicBezTo>
                <a:cubicBezTo>
                  <a:pt x="132" y="97"/>
                  <a:pt x="129" y="108"/>
                  <a:pt x="125" y="119"/>
                </a:cubicBezTo>
                <a:cubicBezTo>
                  <a:pt x="128" y="122"/>
                  <a:pt x="128" y="122"/>
                  <a:pt x="128" y="122"/>
                </a:cubicBezTo>
                <a:cubicBezTo>
                  <a:pt x="111" y="130"/>
                  <a:pt x="111" y="130"/>
                  <a:pt x="111" y="130"/>
                </a:cubicBezTo>
                <a:cubicBezTo>
                  <a:pt x="104" y="133"/>
                  <a:pt x="102" y="142"/>
                  <a:pt x="106" y="148"/>
                </a:cubicBezTo>
                <a:cubicBezTo>
                  <a:pt x="109" y="154"/>
                  <a:pt x="118" y="156"/>
                  <a:pt x="124" y="153"/>
                </a:cubicBezTo>
                <a:cubicBezTo>
                  <a:pt x="150" y="141"/>
                  <a:pt x="150" y="141"/>
                  <a:pt x="150" y="141"/>
                </a:cubicBezTo>
                <a:cubicBezTo>
                  <a:pt x="155" y="139"/>
                  <a:pt x="159" y="121"/>
                  <a:pt x="156" y="117"/>
                </a:cubicBezTo>
                <a:close/>
                <a:moveTo>
                  <a:pt x="99" y="153"/>
                </a:moveTo>
                <a:cubicBezTo>
                  <a:pt x="91" y="155"/>
                  <a:pt x="83" y="158"/>
                  <a:pt x="80" y="162"/>
                </a:cubicBezTo>
                <a:cubicBezTo>
                  <a:pt x="81" y="143"/>
                  <a:pt x="83" y="123"/>
                  <a:pt x="84" y="103"/>
                </a:cubicBezTo>
                <a:cubicBezTo>
                  <a:pt x="86" y="101"/>
                  <a:pt x="90" y="100"/>
                  <a:pt x="93" y="98"/>
                </a:cubicBezTo>
                <a:cubicBezTo>
                  <a:pt x="97" y="97"/>
                  <a:pt x="100" y="96"/>
                  <a:pt x="104" y="95"/>
                </a:cubicBezTo>
                <a:cubicBezTo>
                  <a:pt x="107" y="93"/>
                  <a:pt x="111" y="92"/>
                  <a:pt x="114" y="91"/>
                </a:cubicBezTo>
                <a:cubicBezTo>
                  <a:pt x="121" y="88"/>
                  <a:pt x="127" y="84"/>
                  <a:pt x="131" y="81"/>
                </a:cubicBezTo>
                <a:cubicBezTo>
                  <a:pt x="130" y="79"/>
                  <a:pt x="128" y="77"/>
                  <a:pt x="126" y="75"/>
                </a:cubicBezTo>
                <a:cubicBezTo>
                  <a:pt x="125" y="74"/>
                  <a:pt x="125" y="74"/>
                  <a:pt x="124" y="74"/>
                </a:cubicBezTo>
                <a:cubicBezTo>
                  <a:pt x="121" y="71"/>
                  <a:pt x="117" y="70"/>
                  <a:pt x="112" y="70"/>
                </a:cubicBezTo>
                <a:cubicBezTo>
                  <a:pt x="100" y="70"/>
                  <a:pt x="100" y="70"/>
                  <a:pt x="100" y="70"/>
                </a:cubicBezTo>
                <a:cubicBezTo>
                  <a:pt x="79" y="86"/>
                  <a:pt x="79" y="86"/>
                  <a:pt x="79" y="86"/>
                </a:cubicBezTo>
                <a:cubicBezTo>
                  <a:pt x="59" y="70"/>
                  <a:pt x="59" y="70"/>
                  <a:pt x="59" y="70"/>
                </a:cubicBezTo>
                <a:cubicBezTo>
                  <a:pt x="47" y="70"/>
                  <a:pt x="47" y="70"/>
                  <a:pt x="47" y="70"/>
                </a:cubicBezTo>
                <a:cubicBezTo>
                  <a:pt x="42" y="70"/>
                  <a:pt x="38" y="71"/>
                  <a:pt x="34" y="74"/>
                </a:cubicBezTo>
                <a:cubicBezTo>
                  <a:pt x="34" y="74"/>
                  <a:pt x="33" y="74"/>
                  <a:pt x="33" y="75"/>
                </a:cubicBezTo>
                <a:cubicBezTo>
                  <a:pt x="31" y="77"/>
                  <a:pt x="29" y="79"/>
                  <a:pt x="28" y="81"/>
                </a:cubicBezTo>
                <a:cubicBezTo>
                  <a:pt x="32" y="84"/>
                  <a:pt x="38" y="88"/>
                  <a:pt x="45" y="91"/>
                </a:cubicBezTo>
                <a:cubicBezTo>
                  <a:pt x="48" y="92"/>
                  <a:pt x="52" y="93"/>
                  <a:pt x="55" y="95"/>
                </a:cubicBezTo>
                <a:cubicBezTo>
                  <a:pt x="59" y="96"/>
                  <a:pt x="62" y="97"/>
                  <a:pt x="65" y="98"/>
                </a:cubicBezTo>
                <a:cubicBezTo>
                  <a:pt x="69" y="100"/>
                  <a:pt x="72" y="101"/>
                  <a:pt x="75" y="103"/>
                </a:cubicBezTo>
                <a:cubicBezTo>
                  <a:pt x="76" y="123"/>
                  <a:pt x="77" y="143"/>
                  <a:pt x="78" y="162"/>
                </a:cubicBezTo>
                <a:cubicBezTo>
                  <a:pt x="75" y="158"/>
                  <a:pt x="67" y="155"/>
                  <a:pt x="59" y="152"/>
                </a:cubicBezTo>
                <a:cubicBezTo>
                  <a:pt x="55" y="158"/>
                  <a:pt x="49" y="161"/>
                  <a:pt x="43" y="162"/>
                </a:cubicBezTo>
                <a:cubicBezTo>
                  <a:pt x="50" y="164"/>
                  <a:pt x="64" y="168"/>
                  <a:pt x="79" y="169"/>
                </a:cubicBezTo>
                <a:cubicBezTo>
                  <a:pt x="80" y="169"/>
                  <a:pt x="80" y="169"/>
                  <a:pt x="80" y="169"/>
                </a:cubicBezTo>
                <a:cubicBezTo>
                  <a:pt x="80" y="169"/>
                  <a:pt x="80" y="169"/>
                  <a:pt x="80" y="169"/>
                </a:cubicBezTo>
                <a:cubicBezTo>
                  <a:pt x="95" y="169"/>
                  <a:pt x="109" y="164"/>
                  <a:pt x="116" y="162"/>
                </a:cubicBezTo>
                <a:cubicBezTo>
                  <a:pt x="109" y="162"/>
                  <a:pt x="103" y="158"/>
                  <a:pt x="99" y="153"/>
                </a:cubicBezTo>
                <a:close/>
                <a:moveTo>
                  <a:pt x="53" y="148"/>
                </a:moveTo>
                <a:cubicBezTo>
                  <a:pt x="56" y="142"/>
                  <a:pt x="54" y="133"/>
                  <a:pt x="48" y="130"/>
                </a:cubicBezTo>
                <a:cubicBezTo>
                  <a:pt x="30" y="122"/>
                  <a:pt x="30" y="122"/>
                  <a:pt x="30" y="122"/>
                </a:cubicBezTo>
                <a:cubicBezTo>
                  <a:pt x="33" y="118"/>
                  <a:pt x="33" y="118"/>
                  <a:pt x="33" y="118"/>
                </a:cubicBezTo>
                <a:cubicBezTo>
                  <a:pt x="30" y="108"/>
                  <a:pt x="27" y="97"/>
                  <a:pt x="24" y="86"/>
                </a:cubicBezTo>
                <a:cubicBezTo>
                  <a:pt x="2" y="117"/>
                  <a:pt x="2" y="117"/>
                  <a:pt x="2" y="117"/>
                </a:cubicBezTo>
                <a:cubicBezTo>
                  <a:pt x="0" y="121"/>
                  <a:pt x="4" y="139"/>
                  <a:pt x="8" y="141"/>
                </a:cubicBezTo>
                <a:cubicBezTo>
                  <a:pt x="35" y="153"/>
                  <a:pt x="35" y="153"/>
                  <a:pt x="35" y="153"/>
                </a:cubicBezTo>
                <a:cubicBezTo>
                  <a:pt x="41" y="156"/>
                  <a:pt x="49" y="154"/>
                  <a:pt x="53" y="148"/>
                </a:cubicBezTo>
                <a:close/>
              </a:path>
            </a:pathLst>
          </a:custGeom>
          <a:solidFill>
            <a:srgbClr val="6A97BE"/>
          </a:solidFill>
          <a:ln>
            <a:noFill/>
          </a:ln>
        </p:spPr>
        <p:txBody>
          <a:bodyPr vert="horz" wrap="square" lIns="91440" tIns="45720" rIns="91440" bIns="45720" numCol="1" anchor="t" anchorCtr="0" compatLnSpc="1"/>
          <a:lstStyle/>
          <a:p>
            <a:endParaRPr lang="en-US" sz="1350"/>
          </a:p>
        </p:txBody>
      </p:sp>
      <p:sp>
        <p:nvSpPr>
          <p:cNvPr id="15" name="泪滴形 14"/>
          <p:cNvSpPr/>
          <p:nvPr/>
        </p:nvSpPr>
        <p:spPr>
          <a:xfrm rot="5400000" flipV="1">
            <a:off x="1058812" y="2072893"/>
            <a:ext cx="1148390" cy="1149769"/>
          </a:xfrm>
          <a:prstGeom prst="teardrop">
            <a:avLst/>
          </a:prstGeom>
          <a:noFill/>
          <a:ln w="57150">
            <a:solidFill>
              <a:srgbClr val="6A97BE"/>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rot lat="0" lon="11099999" rev="0"/>
              </a:camera>
              <a:lightRig rig="threePt" dir="t"/>
            </a:scene3d>
          </a:bodyPr>
          <a:lstStyle/>
          <a:p>
            <a:pPr algn="ctr"/>
            <a:endParaRPr lang="zh-CN" altLang="en-US"/>
          </a:p>
        </p:txBody>
      </p:sp>
      <p:sp>
        <p:nvSpPr>
          <p:cNvPr id="17" name="文本框 6"/>
          <p:cNvSpPr txBox="1">
            <a:spLocks noChangeArrowheads="1"/>
          </p:cNvSpPr>
          <p:nvPr/>
        </p:nvSpPr>
        <p:spPr bwMode="auto">
          <a:xfrm>
            <a:off x="2479940" y="1796833"/>
            <a:ext cx="7426059" cy="2030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400" b="1" dirty="0">
                <a:solidFill>
                  <a:srgbClr val="404040"/>
                </a:solidFill>
                <a:latin typeface="微软雅黑" panose="020B0503020204020204" pitchFamily="34" charset="-122"/>
                <a:ea typeface="微软雅黑" panose="020B0503020204020204" pitchFamily="34" charset="-122"/>
              </a:rPr>
              <a:t>生态保护，筑牢安全屏障</a:t>
            </a:r>
            <a:endParaRPr lang="zh-CN" altLang="en-US" sz="2400" b="1" dirty="0">
              <a:solidFill>
                <a:srgbClr val="404040"/>
              </a:solidFill>
              <a:latin typeface="微软雅黑" panose="020B0503020204020204" pitchFamily="34" charset="-122"/>
              <a:ea typeface="微软雅黑" panose="020B0503020204020204" pitchFamily="34" charset="-122"/>
            </a:endParaRPr>
          </a:p>
          <a:p>
            <a:pPr eaLnBrk="1" hangingPunct="1">
              <a:lnSpc>
                <a:spcPct val="150000"/>
              </a:lnSpc>
            </a:pPr>
            <a:r>
              <a:rPr lang="zh-CN" altLang="en-US" sz="2000" b="1" dirty="0">
                <a:solidFill>
                  <a:srgbClr val="6A97BE"/>
                </a:solidFill>
                <a:latin typeface="微软雅黑" panose="020B0503020204020204" pitchFamily="34" charset="-122"/>
                <a:ea typeface="微软雅黑" panose="020B0503020204020204" pitchFamily="34" charset="-122"/>
              </a:rPr>
              <a:t>坚守生态安全底线，筑牢生态安全屏障，保护白石河、车子河等水系，打造水河林草交融共生的绿色生态廊道。全面推进节水提效，促进苹果种植提质增效，实现农业用水和生态环境相协调</a:t>
            </a:r>
            <a:endParaRPr lang="zh-CN" altLang="en-US" sz="2000" b="1" dirty="0">
              <a:solidFill>
                <a:srgbClr val="6A97BE"/>
              </a:solidFill>
              <a:latin typeface="微软雅黑" panose="020B0503020204020204" pitchFamily="34" charset="-122"/>
              <a:ea typeface="微软雅黑" panose="020B0503020204020204" pitchFamily="34" charset="-122"/>
            </a:endParaRPr>
          </a:p>
        </p:txBody>
      </p:sp>
      <p:sp>
        <p:nvSpPr>
          <p:cNvPr id="19" name="泪滴形 18"/>
          <p:cNvSpPr/>
          <p:nvPr/>
        </p:nvSpPr>
        <p:spPr>
          <a:xfrm rot="5400000" flipV="1">
            <a:off x="1058812" y="6641935"/>
            <a:ext cx="1148390" cy="1149769"/>
          </a:xfrm>
          <a:prstGeom prst="teardrop">
            <a:avLst/>
          </a:prstGeom>
          <a:noFill/>
          <a:ln w="57150">
            <a:solidFill>
              <a:srgbClr val="6A97BE"/>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rot lat="0" lon="11099999" rev="0"/>
              </a:camera>
              <a:lightRig rig="threePt" dir="t"/>
            </a:scene3d>
          </a:bodyPr>
          <a:lstStyle/>
          <a:p>
            <a:pPr algn="ctr"/>
            <a:endParaRPr lang="zh-CN" altLang="en-US"/>
          </a:p>
        </p:txBody>
      </p:sp>
      <p:sp>
        <p:nvSpPr>
          <p:cNvPr id="21" name="文本框 6"/>
          <p:cNvSpPr txBox="1">
            <a:spLocks noChangeArrowheads="1"/>
          </p:cNvSpPr>
          <p:nvPr/>
        </p:nvSpPr>
        <p:spPr bwMode="auto">
          <a:xfrm>
            <a:off x="2479941" y="6365875"/>
            <a:ext cx="7153750" cy="2030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400" b="1" dirty="0">
                <a:solidFill>
                  <a:srgbClr val="404040"/>
                </a:solidFill>
                <a:latin typeface="微软雅黑" panose="020B0503020204020204" pitchFamily="34" charset="-122"/>
                <a:ea typeface="微软雅黑" panose="020B0503020204020204" pitchFamily="34" charset="-122"/>
              </a:rPr>
              <a:t>统筹协调，整合区域资源</a:t>
            </a:r>
            <a:endParaRPr lang="zh-CN" altLang="en-US" sz="2400" b="1" dirty="0">
              <a:solidFill>
                <a:srgbClr val="404040"/>
              </a:solidFill>
              <a:latin typeface="微软雅黑" panose="020B0503020204020204" pitchFamily="34" charset="-122"/>
              <a:ea typeface="微软雅黑" panose="020B0503020204020204" pitchFamily="34" charset="-122"/>
            </a:endParaRPr>
          </a:p>
          <a:p>
            <a:pPr eaLnBrk="1" hangingPunct="1">
              <a:lnSpc>
                <a:spcPct val="150000"/>
              </a:lnSpc>
            </a:pPr>
            <a:r>
              <a:rPr lang="zh-CN" altLang="en-US" sz="2000" b="1" dirty="0">
                <a:solidFill>
                  <a:srgbClr val="6A97BE"/>
                </a:solidFill>
                <a:latin typeface="微软雅黑" panose="020B0503020204020204" pitchFamily="34" charset="-122"/>
                <a:ea typeface="微软雅黑" panose="020B0503020204020204" pitchFamily="34" charset="-122"/>
              </a:rPr>
              <a:t>强化崔家头镇与周边乡镇的交通联系，促进特色化产业发展。提升城乡基本公共服务和基础设施均等化水平，增强镇区与周边乡村的产业协同发展</a:t>
            </a:r>
            <a:endParaRPr lang="zh-CN" altLang="en-US" sz="2000" b="1" dirty="0">
              <a:solidFill>
                <a:srgbClr val="6A97BE"/>
              </a:solidFill>
              <a:latin typeface="微软雅黑" panose="020B0503020204020204" pitchFamily="34" charset="-122"/>
              <a:ea typeface="微软雅黑" panose="020B0503020204020204" pitchFamily="34" charset="-122"/>
            </a:endParaRPr>
          </a:p>
        </p:txBody>
      </p:sp>
      <p:sp>
        <p:nvSpPr>
          <p:cNvPr id="22" name="泪滴形 21"/>
          <p:cNvSpPr/>
          <p:nvPr/>
        </p:nvSpPr>
        <p:spPr>
          <a:xfrm rot="10800000" flipH="1">
            <a:off x="8483921" y="8633487"/>
            <a:ext cx="1149770" cy="1148391"/>
          </a:xfrm>
          <a:prstGeom prst="teardrop">
            <a:avLst/>
          </a:prstGeom>
          <a:noFill/>
          <a:ln w="57150">
            <a:solidFill>
              <a:srgbClr val="6A97BE"/>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rot lat="0" lon="11099999" rev="0"/>
              </a:camera>
              <a:lightRig rig="threePt" dir="t"/>
            </a:scene3d>
          </a:bodyPr>
          <a:lstStyle/>
          <a:p>
            <a:pPr algn="ctr"/>
            <a:endParaRPr lang="zh-CN" altLang="en-US"/>
          </a:p>
        </p:txBody>
      </p:sp>
      <p:sp>
        <p:nvSpPr>
          <p:cNvPr id="27" name="Freeform 133"/>
          <p:cNvSpPr>
            <a:spLocks noChangeAspect="1" noEditPoints="1"/>
          </p:cNvSpPr>
          <p:nvPr/>
        </p:nvSpPr>
        <p:spPr bwMode="auto">
          <a:xfrm>
            <a:off x="8812626" y="8951983"/>
            <a:ext cx="561807" cy="511398"/>
          </a:xfrm>
          <a:custGeom>
            <a:avLst/>
            <a:gdLst>
              <a:gd name="T0" fmla="*/ 4 w 66"/>
              <a:gd name="T1" fmla="*/ 17 h 60"/>
              <a:gd name="T2" fmla="*/ 28 w 66"/>
              <a:gd name="T3" fmla="*/ 15 h 60"/>
              <a:gd name="T4" fmla="*/ 32 w 66"/>
              <a:gd name="T5" fmla="*/ 3 h 60"/>
              <a:gd name="T6" fmla="*/ 63 w 66"/>
              <a:gd name="T7" fmla="*/ 3 h 60"/>
              <a:gd name="T8" fmla="*/ 51 w 66"/>
              <a:gd name="T9" fmla="*/ 60 h 60"/>
              <a:gd name="T10" fmla="*/ 38 w 66"/>
              <a:gd name="T11" fmla="*/ 8 h 60"/>
              <a:gd name="T12" fmla="*/ 28 w 66"/>
              <a:gd name="T13" fmla="*/ 60 h 60"/>
              <a:gd name="T14" fmla="*/ 20 w 66"/>
              <a:gd name="T15" fmla="*/ 20 h 60"/>
              <a:gd name="T16" fmla="*/ 6 w 66"/>
              <a:gd name="T17" fmla="*/ 60 h 60"/>
              <a:gd name="T18" fmla="*/ 44 w 66"/>
              <a:gd name="T19" fmla="*/ 20 h 60"/>
              <a:gd name="T20" fmla="*/ 45 w 66"/>
              <a:gd name="T21" fmla="*/ 16 h 60"/>
              <a:gd name="T22" fmla="*/ 45 w 66"/>
              <a:gd name="T23" fmla="*/ 13 h 60"/>
              <a:gd name="T24" fmla="*/ 44 w 66"/>
              <a:gd name="T25" fmla="*/ 9 h 60"/>
              <a:gd name="T26" fmla="*/ 46 w 66"/>
              <a:gd name="T27" fmla="*/ 27 h 60"/>
              <a:gd name="T28" fmla="*/ 44 w 66"/>
              <a:gd name="T29" fmla="*/ 30 h 60"/>
              <a:gd name="T30" fmla="*/ 46 w 66"/>
              <a:gd name="T31" fmla="*/ 30 h 60"/>
              <a:gd name="T32" fmla="*/ 44 w 66"/>
              <a:gd name="T33" fmla="*/ 41 h 60"/>
              <a:gd name="T34" fmla="*/ 45 w 66"/>
              <a:gd name="T35" fmla="*/ 37 h 60"/>
              <a:gd name="T36" fmla="*/ 41 w 66"/>
              <a:gd name="T37" fmla="*/ 21 h 60"/>
              <a:gd name="T38" fmla="*/ 39 w 66"/>
              <a:gd name="T39" fmla="*/ 17 h 60"/>
              <a:gd name="T40" fmla="*/ 42 w 66"/>
              <a:gd name="T41" fmla="*/ 13 h 60"/>
              <a:gd name="T42" fmla="*/ 39 w 66"/>
              <a:gd name="T43" fmla="*/ 24 h 60"/>
              <a:gd name="T44" fmla="*/ 42 w 66"/>
              <a:gd name="T45" fmla="*/ 23 h 60"/>
              <a:gd name="T46" fmla="*/ 39 w 66"/>
              <a:gd name="T47" fmla="*/ 35 h 60"/>
              <a:gd name="T48" fmla="*/ 41 w 66"/>
              <a:gd name="T49" fmla="*/ 31 h 60"/>
              <a:gd name="T50" fmla="*/ 41 w 66"/>
              <a:gd name="T51" fmla="*/ 41 h 60"/>
              <a:gd name="T52" fmla="*/ 39 w 66"/>
              <a:gd name="T53" fmla="*/ 38 h 60"/>
              <a:gd name="T54" fmla="*/ 46 w 66"/>
              <a:gd name="T55" fmla="*/ 48 h 60"/>
              <a:gd name="T56" fmla="*/ 39 w 66"/>
              <a:gd name="T57" fmla="*/ 45 h 60"/>
              <a:gd name="T58" fmla="*/ 42 w 66"/>
              <a:gd name="T59" fmla="*/ 44 h 60"/>
              <a:gd name="T60" fmla="*/ 11 w 66"/>
              <a:gd name="T61" fmla="*/ 34 h 60"/>
              <a:gd name="T62" fmla="*/ 12 w 66"/>
              <a:gd name="T63" fmla="*/ 30 h 60"/>
              <a:gd name="T64" fmla="*/ 17 w 66"/>
              <a:gd name="T65" fmla="*/ 33 h 60"/>
              <a:gd name="T66" fmla="*/ 15 w 66"/>
              <a:gd name="T67" fmla="*/ 30 h 60"/>
              <a:gd name="T68" fmla="*/ 18 w 66"/>
              <a:gd name="T69" fmla="*/ 26 h 60"/>
              <a:gd name="T70" fmla="*/ 15 w 66"/>
              <a:gd name="T71" fmla="*/ 37 h 60"/>
              <a:gd name="T72" fmla="*/ 18 w 66"/>
              <a:gd name="T73" fmla="*/ 36 h 60"/>
              <a:gd name="T74" fmla="*/ 15 w 66"/>
              <a:gd name="T75" fmla="*/ 48 h 60"/>
              <a:gd name="T76" fmla="*/ 17 w 66"/>
              <a:gd name="T77" fmla="*/ 44 h 60"/>
              <a:gd name="T78" fmla="*/ 17 w 66"/>
              <a:gd name="T79" fmla="*/ 55 h 60"/>
              <a:gd name="T80" fmla="*/ 15 w 66"/>
              <a:gd name="T81" fmla="*/ 51 h 60"/>
              <a:gd name="T82" fmla="*/ 13 w 66"/>
              <a:gd name="T83" fmla="*/ 27 h 60"/>
              <a:gd name="T84" fmla="*/ 11 w 66"/>
              <a:gd name="T85" fmla="*/ 37 h 60"/>
              <a:gd name="T86" fmla="*/ 13 w 66"/>
              <a:gd name="T87" fmla="*/ 37 h 60"/>
              <a:gd name="T88" fmla="*/ 11 w 66"/>
              <a:gd name="T89" fmla="*/ 48 h 60"/>
              <a:gd name="T90" fmla="*/ 12 w 66"/>
              <a:gd name="T91" fmla="*/ 44 h 60"/>
              <a:gd name="T92" fmla="*/ 12 w 66"/>
              <a:gd name="T93" fmla="*/ 55 h 60"/>
              <a:gd name="T94" fmla="*/ 11 w 66"/>
              <a:gd name="T95" fmla="*/ 51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66" h="60">
                <a:moveTo>
                  <a:pt x="0" y="55"/>
                </a:moveTo>
                <a:cubicBezTo>
                  <a:pt x="4" y="55"/>
                  <a:pt x="4" y="55"/>
                  <a:pt x="4" y="55"/>
                </a:cubicBezTo>
                <a:cubicBezTo>
                  <a:pt x="4" y="19"/>
                  <a:pt x="4" y="19"/>
                  <a:pt x="4" y="19"/>
                </a:cubicBezTo>
                <a:cubicBezTo>
                  <a:pt x="4" y="17"/>
                  <a:pt x="4" y="17"/>
                  <a:pt x="4" y="17"/>
                </a:cubicBezTo>
                <a:cubicBezTo>
                  <a:pt x="6" y="16"/>
                  <a:pt x="6" y="16"/>
                  <a:pt x="6" y="16"/>
                </a:cubicBezTo>
                <a:cubicBezTo>
                  <a:pt x="22" y="14"/>
                  <a:pt x="22" y="14"/>
                  <a:pt x="22" y="14"/>
                </a:cubicBezTo>
                <a:cubicBezTo>
                  <a:pt x="25" y="14"/>
                  <a:pt x="25" y="14"/>
                  <a:pt x="25" y="14"/>
                </a:cubicBezTo>
                <a:cubicBezTo>
                  <a:pt x="28" y="15"/>
                  <a:pt x="28" y="15"/>
                  <a:pt x="28" y="15"/>
                </a:cubicBezTo>
                <a:cubicBezTo>
                  <a:pt x="31" y="37"/>
                  <a:pt x="31" y="37"/>
                  <a:pt x="31" y="37"/>
                </a:cubicBezTo>
                <a:cubicBezTo>
                  <a:pt x="32" y="38"/>
                  <a:pt x="32" y="38"/>
                  <a:pt x="32" y="38"/>
                </a:cubicBezTo>
                <a:cubicBezTo>
                  <a:pt x="32" y="5"/>
                  <a:pt x="32" y="5"/>
                  <a:pt x="32" y="5"/>
                </a:cubicBezTo>
                <a:cubicBezTo>
                  <a:pt x="32" y="3"/>
                  <a:pt x="32" y="3"/>
                  <a:pt x="32" y="3"/>
                </a:cubicBezTo>
                <a:cubicBezTo>
                  <a:pt x="35" y="3"/>
                  <a:pt x="35" y="3"/>
                  <a:pt x="35" y="3"/>
                </a:cubicBezTo>
                <a:cubicBezTo>
                  <a:pt x="51" y="0"/>
                  <a:pt x="51" y="0"/>
                  <a:pt x="51" y="0"/>
                </a:cubicBezTo>
                <a:cubicBezTo>
                  <a:pt x="54" y="0"/>
                  <a:pt x="54" y="0"/>
                  <a:pt x="54" y="0"/>
                </a:cubicBezTo>
                <a:cubicBezTo>
                  <a:pt x="63" y="3"/>
                  <a:pt x="63" y="3"/>
                  <a:pt x="63" y="3"/>
                </a:cubicBezTo>
                <a:cubicBezTo>
                  <a:pt x="63" y="55"/>
                  <a:pt x="63" y="55"/>
                  <a:pt x="63" y="55"/>
                </a:cubicBezTo>
                <a:cubicBezTo>
                  <a:pt x="66" y="55"/>
                  <a:pt x="66" y="55"/>
                  <a:pt x="66" y="55"/>
                </a:cubicBezTo>
                <a:cubicBezTo>
                  <a:pt x="66" y="60"/>
                  <a:pt x="66" y="60"/>
                  <a:pt x="66" y="60"/>
                </a:cubicBezTo>
                <a:cubicBezTo>
                  <a:pt x="51" y="60"/>
                  <a:pt x="51" y="60"/>
                  <a:pt x="51" y="60"/>
                </a:cubicBezTo>
                <a:cubicBezTo>
                  <a:pt x="49" y="60"/>
                  <a:pt x="49" y="60"/>
                  <a:pt x="49" y="60"/>
                </a:cubicBezTo>
                <a:cubicBezTo>
                  <a:pt x="49" y="57"/>
                  <a:pt x="49" y="57"/>
                  <a:pt x="49" y="57"/>
                </a:cubicBezTo>
                <a:cubicBezTo>
                  <a:pt x="49" y="6"/>
                  <a:pt x="49" y="6"/>
                  <a:pt x="49" y="6"/>
                </a:cubicBezTo>
                <a:cubicBezTo>
                  <a:pt x="38" y="8"/>
                  <a:pt x="38" y="8"/>
                  <a:pt x="38" y="8"/>
                </a:cubicBezTo>
                <a:cubicBezTo>
                  <a:pt x="38" y="57"/>
                  <a:pt x="38" y="57"/>
                  <a:pt x="38" y="57"/>
                </a:cubicBezTo>
                <a:cubicBezTo>
                  <a:pt x="38" y="60"/>
                  <a:pt x="38" y="60"/>
                  <a:pt x="38" y="60"/>
                </a:cubicBezTo>
                <a:cubicBezTo>
                  <a:pt x="37" y="60"/>
                  <a:pt x="37" y="60"/>
                  <a:pt x="37" y="60"/>
                </a:cubicBezTo>
                <a:cubicBezTo>
                  <a:pt x="28" y="60"/>
                  <a:pt x="28" y="60"/>
                  <a:pt x="28" y="60"/>
                </a:cubicBezTo>
                <a:cubicBezTo>
                  <a:pt x="23" y="60"/>
                  <a:pt x="23" y="60"/>
                  <a:pt x="23" y="60"/>
                </a:cubicBezTo>
                <a:cubicBezTo>
                  <a:pt x="20" y="60"/>
                  <a:pt x="20" y="60"/>
                  <a:pt x="20" y="60"/>
                </a:cubicBezTo>
                <a:cubicBezTo>
                  <a:pt x="20" y="57"/>
                  <a:pt x="20" y="57"/>
                  <a:pt x="20" y="57"/>
                </a:cubicBezTo>
                <a:cubicBezTo>
                  <a:pt x="20" y="20"/>
                  <a:pt x="20" y="20"/>
                  <a:pt x="20" y="20"/>
                </a:cubicBezTo>
                <a:cubicBezTo>
                  <a:pt x="9" y="21"/>
                  <a:pt x="9" y="21"/>
                  <a:pt x="9" y="21"/>
                </a:cubicBezTo>
                <a:cubicBezTo>
                  <a:pt x="9" y="57"/>
                  <a:pt x="9" y="57"/>
                  <a:pt x="9" y="57"/>
                </a:cubicBezTo>
                <a:cubicBezTo>
                  <a:pt x="9" y="60"/>
                  <a:pt x="9" y="60"/>
                  <a:pt x="9" y="60"/>
                </a:cubicBezTo>
                <a:cubicBezTo>
                  <a:pt x="6" y="60"/>
                  <a:pt x="6" y="60"/>
                  <a:pt x="6" y="60"/>
                </a:cubicBezTo>
                <a:cubicBezTo>
                  <a:pt x="0" y="60"/>
                  <a:pt x="0" y="60"/>
                  <a:pt x="0" y="60"/>
                </a:cubicBezTo>
                <a:cubicBezTo>
                  <a:pt x="0" y="55"/>
                  <a:pt x="0" y="55"/>
                  <a:pt x="0" y="55"/>
                </a:cubicBezTo>
                <a:close/>
                <a:moveTo>
                  <a:pt x="44" y="16"/>
                </a:moveTo>
                <a:cubicBezTo>
                  <a:pt x="44" y="18"/>
                  <a:pt x="44" y="19"/>
                  <a:pt x="44" y="20"/>
                </a:cubicBezTo>
                <a:cubicBezTo>
                  <a:pt x="44" y="20"/>
                  <a:pt x="45" y="20"/>
                  <a:pt x="45" y="20"/>
                </a:cubicBezTo>
                <a:cubicBezTo>
                  <a:pt x="46" y="20"/>
                  <a:pt x="46" y="20"/>
                  <a:pt x="46" y="20"/>
                </a:cubicBezTo>
                <a:cubicBezTo>
                  <a:pt x="46" y="19"/>
                  <a:pt x="46" y="17"/>
                  <a:pt x="46" y="16"/>
                </a:cubicBezTo>
                <a:cubicBezTo>
                  <a:pt x="46" y="16"/>
                  <a:pt x="46" y="16"/>
                  <a:pt x="45" y="16"/>
                </a:cubicBezTo>
                <a:cubicBezTo>
                  <a:pt x="45" y="16"/>
                  <a:pt x="44" y="16"/>
                  <a:pt x="44" y="16"/>
                </a:cubicBezTo>
                <a:close/>
                <a:moveTo>
                  <a:pt x="44" y="9"/>
                </a:moveTo>
                <a:cubicBezTo>
                  <a:pt x="44" y="11"/>
                  <a:pt x="44" y="12"/>
                  <a:pt x="44" y="13"/>
                </a:cubicBezTo>
                <a:cubicBezTo>
                  <a:pt x="44" y="13"/>
                  <a:pt x="45" y="13"/>
                  <a:pt x="45" y="13"/>
                </a:cubicBezTo>
                <a:cubicBezTo>
                  <a:pt x="46" y="13"/>
                  <a:pt x="46" y="13"/>
                  <a:pt x="46" y="13"/>
                </a:cubicBezTo>
                <a:cubicBezTo>
                  <a:pt x="46" y="12"/>
                  <a:pt x="46" y="10"/>
                  <a:pt x="46" y="9"/>
                </a:cubicBezTo>
                <a:cubicBezTo>
                  <a:pt x="46" y="9"/>
                  <a:pt x="46" y="9"/>
                  <a:pt x="45" y="9"/>
                </a:cubicBezTo>
                <a:cubicBezTo>
                  <a:pt x="45" y="9"/>
                  <a:pt x="44" y="9"/>
                  <a:pt x="44" y="9"/>
                </a:cubicBezTo>
                <a:close/>
                <a:moveTo>
                  <a:pt x="44" y="23"/>
                </a:moveTo>
                <a:cubicBezTo>
                  <a:pt x="44" y="25"/>
                  <a:pt x="44" y="26"/>
                  <a:pt x="44" y="27"/>
                </a:cubicBezTo>
                <a:cubicBezTo>
                  <a:pt x="44" y="27"/>
                  <a:pt x="45" y="27"/>
                  <a:pt x="45" y="27"/>
                </a:cubicBezTo>
                <a:cubicBezTo>
                  <a:pt x="46" y="27"/>
                  <a:pt x="46" y="27"/>
                  <a:pt x="46" y="27"/>
                </a:cubicBezTo>
                <a:cubicBezTo>
                  <a:pt x="46" y="26"/>
                  <a:pt x="46" y="24"/>
                  <a:pt x="46" y="23"/>
                </a:cubicBezTo>
                <a:cubicBezTo>
                  <a:pt x="46" y="23"/>
                  <a:pt x="46" y="23"/>
                  <a:pt x="45" y="23"/>
                </a:cubicBezTo>
                <a:cubicBezTo>
                  <a:pt x="45" y="23"/>
                  <a:pt x="44" y="23"/>
                  <a:pt x="44" y="23"/>
                </a:cubicBezTo>
                <a:close/>
                <a:moveTo>
                  <a:pt x="44" y="30"/>
                </a:moveTo>
                <a:cubicBezTo>
                  <a:pt x="44" y="32"/>
                  <a:pt x="44" y="33"/>
                  <a:pt x="44" y="34"/>
                </a:cubicBezTo>
                <a:cubicBezTo>
                  <a:pt x="44" y="34"/>
                  <a:pt x="45" y="34"/>
                  <a:pt x="45" y="34"/>
                </a:cubicBezTo>
                <a:cubicBezTo>
                  <a:pt x="46" y="34"/>
                  <a:pt x="46" y="34"/>
                  <a:pt x="46" y="34"/>
                </a:cubicBezTo>
                <a:cubicBezTo>
                  <a:pt x="46" y="33"/>
                  <a:pt x="46" y="32"/>
                  <a:pt x="46" y="30"/>
                </a:cubicBezTo>
                <a:cubicBezTo>
                  <a:pt x="46" y="30"/>
                  <a:pt x="46" y="30"/>
                  <a:pt x="45" y="30"/>
                </a:cubicBezTo>
                <a:cubicBezTo>
                  <a:pt x="45" y="30"/>
                  <a:pt x="44" y="30"/>
                  <a:pt x="44" y="30"/>
                </a:cubicBezTo>
                <a:close/>
                <a:moveTo>
                  <a:pt x="44" y="37"/>
                </a:moveTo>
                <a:cubicBezTo>
                  <a:pt x="44" y="39"/>
                  <a:pt x="44" y="40"/>
                  <a:pt x="44" y="41"/>
                </a:cubicBezTo>
                <a:cubicBezTo>
                  <a:pt x="44" y="41"/>
                  <a:pt x="45" y="41"/>
                  <a:pt x="45" y="41"/>
                </a:cubicBezTo>
                <a:cubicBezTo>
                  <a:pt x="46" y="41"/>
                  <a:pt x="46" y="41"/>
                  <a:pt x="46" y="41"/>
                </a:cubicBezTo>
                <a:cubicBezTo>
                  <a:pt x="46" y="40"/>
                  <a:pt x="46" y="39"/>
                  <a:pt x="46" y="37"/>
                </a:cubicBezTo>
                <a:cubicBezTo>
                  <a:pt x="46" y="37"/>
                  <a:pt x="46" y="37"/>
                  <a:pt x="45" y="37"/>
                </a:cubicBezTo>
                <a:cubicBezTo>
                  <a:pt x="45" y="37"/>
                  <a:pt x="44" y="37"/>
                  <a:pt x="44" y="37"/>
                </a:cubicBezTo>
                <a:close/>
                <a:moveTo>
                  <a:pt x="39" y="17"/>
                </a:moveTo>
                <a:cubicBezTo>
                  <a:pt x="39" y="18"/>
                  <a:pt x="39" y="19"/>
                  <a:pt x="39" y="21"/>
                </a:cubicBezTo>
                <a:cubicBezTo>
                  <a:pt x="40" y="21"/>
                  <a:pt x="40" y="21"/>
                  <a:pt x="41" y="21"/>
                </a:cubicBezTo>
                <a:cubicBezTo>
                  <a:pt x="41" y="21"/>
                  <a:pt x="41" y="21"/>
                  <a:pt x="42" y="20"/>
                </a:cubicBezTo>
                <a:cubicBezTo>
                  <a:pt x="42" y="19"/>
                  <a:pt x="42" y="18"/>
                  <a:pt x="42" y="17"/>
                </a:cubicBezTo>
                <a:cubicBezTo>
                  <a:pt x="41" y="17"/>
                  <a:pt x="41" y="17"/>
                  <a:pt x="41" y="17"/>
                </a:cubicBezTo>
                <a:cubicBezTo>
                  <a:pt x="40" y="17"/>
                  <a:pt x="40" y="17"/>
                  <a:pt x="39" y="17"/>
                </a:cubicBezTo>
                <a:close/>
                <a:moveTo>
                  <a:pt x="39" y="10"/>
                </a:moveTo>
                <a:cubicBezTo>
                  <a:pt x="39" y="11"/>
                  <a:pt x="39" y="12"/>
                  <a:pt x="39" y="14"/>
                </a:cubicBezTo>
                <a:cubicBezTo>
                  <a:pt x="40" y="14"/>
                  <a:pt x="40" y="14"/>
                  <a:pt x="41" y="14"/>
                </a:cubicBezTo>
                <a:cubicBezTo>
                  <a:pt x="41" y="14"/>
                  <a:pt x="41" y="14"/>
                  <a:pt x="42" y="13"/>
                </a:cubicBezTo>
                <a:cubicBezTo>
                  <a:pt x="42" y="12"/>
                  <a:pt x="42" y="11"/>
                  <a:pt x="42" y="10"/>
                </a:cubicBezTo>
                <a:cubicBezTo>
                  <a:pt x="41" y="10"/>
                  <a:pt x="41" y="10"/>
                  <a:pt x="41" y="10"/>
                </a:cubicBezTo>
                <a:cubicBezTo>
                  <a:pt x="40" y="10"/>
                  <a:pt x="40" y="10"/>
                  <a:pt x="39" y="10"/>
                </a:cubicBezTo>
                <a:close/>
                <a:moveTo>
                  <a:pt x="39" y="24"/>
                </a:moveTo>
                <a:cubicBezTo>
                  <a:pt x="39" y="25"/>
                  <a:pt x="39" y="26"/>
                  <a:pt x="39" y="28"/>
                </a:cubicBezTo>
                <a:cubicBezTo>
                  <a:pt x="40" y="28"/>
                  <a:pt x="40" y="28"/>
                  <a:pt x="41" y="28"/>
                </a:cubicBezTo>
                <a:cubicBezTo>
                  <a:pt x="41" y="27"/>
                  <a:pt x="41" y="27"/>
                  <a:pt x="42" y="27"/>
                </a:cubicBezTo>
                <a:cubicBezTo>
                  <a:pt x="42" y="26"/>
                  <a:pt x="42" y="25"/>
                  <a:pt x="42" y="23"/>
                </a:cubicBezTo>
                <a:cubicBezTo>
                  <a:pt x="41" y="24"/>
                  <a:pt x="41" y="24"/>
                  <a:pt x="41" y="24"/>
                </a:cubicBezTo>
                <a:cubicBezTo>
                  <a:pt x="40" y="24"/>
                  <a:pt x="40" y="24"/>
                  <a:pt x="39" y="24"/>
                </a:cubicBezTo>
                <a:close/>
                <a:moveTo>
                  <a:pt x="39" y="31"/>
                </a:moveTo>
                <a:cubicBezTo>
                  <a:pt x="39" y="32"/>
                  <a:pt x="39" y="33"/>
                  <a:pt x="39" y="35"/>
                </a:cubicBezTo>
                <a:cubicBezTo>
                  <a:pt x="40" y="35"/>
                  <a:pt x="40" y="34"/>
                  <a:pt x="41" y="34"/>
                </a:cubicBezTo>
                <a:cubicBezTo>
                  <a:pt x="41" y="34"/>
                  <a:pt x="41" y="34"/>
                  <a:pt x="42" y="34"/>
                </a:cubicBezTo>
                <a:cubicBezTo>
                  <a:pt x="42" y="33"/>
                  <a:pt x="42" y="32"/>
                  <a:pt x="42" y="30"/>
                </a:cubicBezTo>
                <a:cubicBezTo>
                  <a:pt x="41" y="30"/>
                  <a:pt x="41" y="30"/>
                  <a:pt x="41" y="31"/>
                </a:cubicBezTo>
                <a:cubicBezTo>
                  <a:pt x="40" y="31"/>
                  <a:pt x="40" y="31"/>
                  <a:pt x="39" y="31"/>
                </a:cubicBezTo>
                <a:close/>
                <a:moveTo>
                  <a:pt x="39" y="38"/>
                </a:moveTo>
                <a:cubicBezTo>
                  <a:pt x="39" y="39"/>
                  <a:pt x="39" y="40"/>
                  <a:pt x="39" y="41"/>
                </a:cubicBezTo>
                <a:cubicBezTo>
                  <a:pt x="40" y="41"/>
                  <a:pt x="40" y="41"/>
                  <a:pt x="41" y="41"/>
                </a:cubicBezTo>
                <a:cubicBezTo>
                  <a:pt x="41" y="41"/>
                  <a:pt x="41" y="41"/>
                  <a:pt x="42" y="41"/>
                </a:cubicBezTo>
                <a:cubicBezTo>
                  <a:pt x="42" y="40"/>
                  <a:pt x="42" y="39"/>
                  <a:pt x="42" y="37"/>
                </a:cubicBezTo>
                <a:cubicBezTo>
                  <a:pt x="41" y="37"/>
                  <a:pt x="41" y="37"/>
                  <a:pt x="41" y="37"/>
                </a:cubicBezTo>
                <a:cubicBezTo>
                  <a:pt x="40" y="37"/>
                  <a:pt x="40" y="37"/>
                  <a:pt x="39" y="38"/>
                </a:cubicBezTo>
                <a:close/>
                <a:moveTo>
                  <a:pt x="44" y="44"/>
                </a:moveTo>
                <a:cubicBezTo>
                  <a:pt x="44" y="46"/>
                  <a:pt x="44" y="47"/>
                  <a:pt x="44" y="48"/>
                </a:cubicBezTo>
                <a:cubicBezTo>
                  <a:pt x="44" y="48"/>
                  <a:pt x="45" y="48"/>
                  <a:pt x="45" y="48"/>
                </a:cubicBezTo>
                <a:cubicBezTo>
                  <a:pt x="46" y="48"/>
                  <a:pt x="46" y="48"/>
                  <a:pt x="46" y="48"/>
                </a:cubicBezTo>
                <a:cubicBezTo>
                  <a:pt x="46" y="47"/>
                  <a:pt x="46" y="46"/>
                  <a:pt x="46" y="44"/>
                </a:cubicBezTo>
                <a:cubicBezTo>
                  <a:pt x="46" y="44"/>
                  <a:pt x="46" y="44"/>
                  <a:pt x="45" y="44"/>
                </a:cubicBezTo>
                <a:cubicBezTo>
                  <a:pt x="45" y="44"/>
                  <a:pt x="44" y="44"/>
                  <a:pt x="44" y="44"/>
                </a:cubicBezTo>
                <a:close/>
                <a:moveTo>
                  <a:pt x="39" y="45"/>
                </a:moveTo>
                <a:cubicBezTo>
                  <a:pt x="39" y="46"/>
                  <a:pt x="39" y="47"/>
                  <a:pt x="39" y="48"/>
                </a:cubicBezTo>
                <a:cubicBezTo>
                  <a:pt x="40" y="48"/>
                  <a:pt x="40" y="48"/>
                  <a:pt x="41" y="48"/>
                </a:cubicBezTo>
                <a:cubicBezTo>
                  <a:pt x="41" y="48"/>
                  <a:pt x="41" y="48"/>
                  <a:pt x="42" y="48"/>
                </a:cubicBezTo>
                <a:cubicBezTo>
                  <a:pt x="42" y="47"/>
                  <a:pt x="42" y="46"/>
                  <a:pt x="42" y="44"/>
                </a:cubicBezTo>
                <a:cubicBezTo>
                  <a:pt x="41" y="44"/>
                  <a:pt x="41" y="44"/>
                  <a:pt x="41" y="44"/>
                </a:cubicBezTo>
                <a:cubicBezTo>
                  <a:pt x="40" y="44"/>
                  <a:pt x="40" y="44"/>
                  <a:pt x="39" y="45"/>
                </a:cubicBezTo>
                <a:close/>
                <a:moveTo>
                  <a:pt x="11" y="30"/>
                </a:moveTo>
                <a:cubicBezTo>
                  <a:pt x="11" y="31"/>
                  <a:pt x="11" y="33"/>
                  <a:pt x="11" y="34"/>
                </a:cubicBezTo>
                <a:cubicBezTo>
                  <a:pt x="11" y="34"/>
                  <a:pt x="12" y="34"/>
                  <a:pt x="12" y="34"/>
                </a:cubicBezTo>
                <a:cubicBezTo>
                  <a:pt x="12" y="34"/>
                  <a:pt x="13" y="34"/>
                  <a:pt x="13" y="34"/>
                </a:cubicBezTo>
                <a:cubicBezTo>
                  <a:pt x="13" y="32"/>
                  <a:pt x="13" y="31"/>
                  <a:pt x="13" y="30"/>
                </a:cubicBezTo>
                <a:cubicBezTo>
                  <a:pt x="13" y="30"/>
                  <a:pt x="12" y="30"/>
                  <a:pt x="12" y="30"/>
                </a:cubicBezTo>
                <a:cubicBezTo>
                  <a:pt x="12" y="30"/>
                  <a:pt x="11" y="30"/>
                  <a:pt x="11" y="30"/>
                </a:cubicBezTo>
                <a:close/>
                <a:moveTo>
                  <a:pt x="15" y="30"/>
                </a:moveTo>
                <a:cubicBezTo>
                  <a:pt x="15" y="31"/>
                  <a:pt x="15" y="32"/>
                  <a:pt x="15" y="34"/>
                </a:cubicBezTo>
                <a:cubicBezTo>
                  <a:pt x="16" y="34"/>
                  <a:pt x="16" y="34"/>
                  <a:pt x="17" y="33"/>
                </a:cubicBezTo>
                <a:cubicBezTo>
                  <a:pt x="17" y="33"/>
                  <a:pt x="17" y="33"/>
                  <a:pt x="18" y="33"/>
                </a:cubicBezTo>
                <a:cubicBezTo>
                  <a:pt x="18" y="32"/>
                  <a:pt x="18" y="31"/>
                  <a:pt x="18" y="29"/>
                </a:cubicBezTo>
                <a:cubicBezTo>
                  <a:pt x="17" y="29"/>
                  <a:pt x="17" y="29"/>
                  <a:pt x="17" y="29"/>
                </a:cubicBezTo>
                <a:cubicBezTo>
                  <a:pt x="16" y="30"/>
                  <a:pt x="16" y="30"/>
                  <a:pt x="15" y="30"/>
                </a:cubicBezTo>
                <a:close/>
                <a:moveTo>
                  <a:pt x="15" y="23"/>
                </a:moveTo>
                <a:cubicBezTo>
                  <a:pt x="15" y="24"/>
                  <a:pt x="15" y="25"/>
                  <a:pt x="15" y="27"/>
                </a:cubicBezTo>
                <a:cubicBezTo>
                  <a:pt x="16" y="27"/>
                  <a:pt x="16" y="26"/>
                  <a:pt x="17" y="26"/>
                </a:cubicBezTo>
                <a:cubicBezTo>
                  <a:pt x="17" y="26"/>
                  <a:pt x="17" y="26"/>
                  <a:pt x="18" y="26"/>
                </a:cubicBezTo>
                <a:cubicBezTo>
                  <a:pt x="18" y="25"/>
                  <a:pt x="18" y="24"/>
                  <a:pt x="18" y="22"/>
                </a:cubicBezTo>
                <a:cubicBezTo>
                  <a:pt x="17" y="22"/>
                  <a:pt x="17" y="22"/>
                  <a:pt x="17" y="22"/>
                </a:cubicBezTo>
                <a:cubicBezTo>
                  <a:pt x="16" y="22"/>
                  <a:pt x="16" y="22"/>
                  <a:pt x="15" y="23"/>
                </a:cubicBezTo>
                <a:close/>
                <a:moveTo>
                  <a:pt x="15" y="37"/>
                </a:moveTo>
                <a:cubicBezTo>
                  <a:pt x="15" y="38"/>
                  <a:pt x="15" y="39"/>
                  <a:pt x="15" y="41"/>
                </a:cubicBezTo>
                <a:cubicBezTo>
                  <a:pt x="16" y="41"/>
                  <a:pt x="16" y="41"/>
                  <a:pt x="17" y="41"/>
                </a:cubicBezTo>
                <a:cubicBezTo>
                  <a:pt x="17" y="41"/>
                  <a:pt x="17" y="41"/>
                  <a:pt x="18" y="40"/>
                </a:cubicBezTo>
                <a:cubicBezTo>
                  <a:pt x="18" y="39"/>
                  <a:pt x="18" y="38"/>
                  <a:pt x="18" y="36"/>
                </a:cubicBezTo>
                <a:cubicBezTo>
                  <a:pt x="17" y="36"/>
                  <a:pt x="17" y="37"/>
                  <a:pt x="17" y="37"/>
                </a:cubicBezTo>
                <a:cubicBezTo>
                  <a:pt x="16" y="37"/>
                  <a:pt x="16" y="37"/>
                  <a:pt x="15" y="37"/>
                </a:cubicBezTo>
                <a:close/>
                <a:moveTo>
                  <a:pt x="15" y="44"/>
                </a:moveTo>
                <a:cubicBezTo>
                  <a:pt x="15" y="45"/>
                  <a:pt x="15" y="46"/>
                  <a:pt x="15" y="48"/>
                </a:cubicBezTo>
                <a:cubicBezTo>
                  <a:pt x="16" y="48"/>
                  <a:pt x="16" y="48"/>
                  <a:pt x="17" y="48"/>
                </a:cubicBezTo>
                <a:cubicBezTo>
                  <a:pt x="17" y="48"/>
                  <a:pt x="17" y="48"/>
                  <a:pt x="18" y="48"/>
                </a:cubicBezTo>
                <a:cubicBezTo>
                  <a:pt x="18" y="46"/>
                  <a:pt x="18" y="45"/>
                  <a:pt x="18" y="44"/>
                </a:cubicBezTo>
                <a:cubicBezTo>
                  <a:pt x="17" y="44"/>
                  <a:pt x="17" y="44"/>
                  <a:pt x="17" y="44"/>
                </a:cubicBezTo>
                <a:cubicBezTo>
                  <a:pt x="16" y="44"/>
                  <a:pt x="16" y="44"/>
                  <a:pt x="15" y="44"/>
                </a:cubicBezTo>
                <a:close/>
                <a:moveTo>
                  <a:pt x="15" y="51"/>
                </a:moveTo>
                <a:cubicBezTo>
                  <a:pt x="15" y="52"/>
                  <a:pt x="15" y="53"/>
                  <a:pt x="15" y="55"/>
                </a:cubicBezTo>
                <a:cubicBezTo>
                  <a:pt x="16" y="55"/>
                  <a:pt x="16" y="55"/>
                  <a:pt x="17" y="55"/>
                </a:cubicBezTo>
                <a:cubicBezTo>
                  <a:pt x="17" y="55"/>
                  <a:pt x="17" y="55"/>
                  <a:pt x="18" y="55"/>
                </a:cubicBezTo>
                <a:cubicBezTo>
                  <a:pt x="18" y="53"/>
                  <a:pt x="18" y="52"/>
                  <a:pt x="18" y="51"/>
                </a:cubicBezTo>
                <a:cubicBezTo>
                  <a:pt x="17" y="51"/>
                  <a:pt x="17" y="51"/>
                  <a:pt x="17" y="51"/>
                </a:cubicBezTo>
                <a:cubicBezTo>
                  <a:pt x="16" y="51"/>
                  <a:pt x="16" y="51"/>
                  <a:pt x="15" y="51"/>
                </a:cubicBezTo>
                <a:close/>
                <a:moveTo>
                  <a:pt x="11" y="23"/>
                </a:moveTo>
                <a:cubicBezTo>
                  <a:pt x="11" y="24"/>
                  <a:pt x="11" y="26"/>
                  <a:pt x="11" y="27"/>
                </a:cubicBezTo>
                <a:cubicBezTo>
                  <a:pt x="11" y="27"/>
                  <a:pt x="12" y="27"/>
                  <a:pt x="12" y="27"/>
                </a:cubicBezTo>
                <a:cubicBezTo>
                  <a:pt x="12" y="27"/>
                  <a:pt x="13" y="27"/>
                  <a:pt x="13" y="27"/>
                </a:cubicBezTo>
                <a:cubicBezTo>
                  <a:pt x="13" y="25"/>
                  <a:pt x="13" y="24"/>
                  <a:pt x="13" y="23"/>
                </a:cubicBezTo>
                <a:cubicBezTo>
                  <a:pt x="13" y="23"/>
                  <a:pt x="12" y="23"/>
                  <a:pt x="12" y="23"/>
                </a:cubicBezTo>
                <a:cubicBezTo>
                  <a:pt x="12" y="23"/>
                  <a:pt x="11" y="23"/>
                  <a:pt x="11" y="23"/>
                </a:cubicBezTo>
                <a:close/>
                <a:moveTo>
                  <a:pt x="11" y="37"/>
                </a:moveTo>
                <a:cubicBezTo>
                  <a:pt x="11" y="38"/>
                  <a:pt x="11" y="40"/>
                  <a:pt x="11" y="41"/>
                </a:cubicBezTo>
                <a:cubicBezTo>
                  <a:pt x="11" y="41"/>
                  <a:pt x="12" y="41"/>
                  <a:pt x="12" y="41"/>
                </a:cubicBezTo>
                <a:cubicBezTo>
                  <a:pt x="12" y="41"/>
                  <a:pt x="13" y="41"/>
                  <a:pt x="13" y="41"/>
                </a:cubicBezTo>
                <a:cubicBezTo>
                  <a:pt x="13" y="39"/>
                  <a:pt x="13" y="38"/>
                  <a:pt x="13" y="37"/>
                </a:cubicBezTo>
                <a:cubicBezTo>
                  <a:pt x="13" y="37"/>
                  <a:pt x="12" y="37"/>
                  <a:pt x="12" y="37"/>
                </a:cubicBezTo>
                <a:cubicBezTo>
                  <a:pt x="12" y="37"/>
                  <a:pt x="11" y="37"/>
                  <a:pt x="11" y="37"/>
                </a:cubicBezTo>
                <a:close/>
                <a:moveTo>
                  <a:pt x="11" y="44"/>
                </a:moveTo>
                <a:cubicBezTo>
                  <a:pt x="11" y="45"/>
                  <a:pt x="11" y="46"/>
                  <a:pt x="11" y="48"/>
                </a:cubicBezTo>
                <a:cubicBezTo>
                  <a:pt x="11" y="48"/>
                  <a:pt x="12" y="48"/>
                  <a:pt x="12" y="48"/>
                </a:cubicBezTo>
                <a:cubicBezTo>
                  <a:pt x="12" y="48"/>
                  <a:pt x="13" y="48"/>
                  <a:pt x="13" y="48"/>
                </a:cubicBezTo>
                <a:cubicBezTo>
                  <a:pt x="13" y="46"/>
                  <a:pt x="13" y="45"/>
                  <a:pt x="13" y="44"/>
                </a:cubicBezTo>
                <a:cubicBezTo>
                  <a:pt x="13" y="44"/>
                  <a:pt x="12" y="44"/>
                  <a:pt x="12" y="44"/>
                </a:cubicBezTo>
                <a:cubicBezTo>
                  <a:pt x="12" y="44"/>
                  <a:pt x="11" y="44"/>
                  <a:pt x="11" y="44"/>
                </a:cubicBezTo>
                <a:close/>
                <a:moveTo>
                  <a:pt x="11" y="51"/>
                </a:moveTo>
                <a:cubicBezTo>
                  <a:pt x="11" y="52"/>
                  <a:pt x="11" y="53"/>
                  <a:pt x="11" y="55"/>
                </a:cubicBezTo>
                <a:cubicBezTo>
                  <a:pt x="11" y="55"/>
                  <a:pt x="12" y="55"/>
                  <a:pt x="12" y="55"/>
                </a:cubicBezTo>
                <a:cubicBezTo>
                  <a:pt x="12" y="55"/>
                  <a:pt x="13" y="55"/>
                  <a:pt x="13" y="55"/>
                </a:cubicBezTo>
                <a:cubicBezTo>
                  <a:pt x="13" y="53"/>
                  <a:pt x="13" y="52"/>
                  <a:pt x="13" y="51"/>
                </a:cubicBezTo>
                <a:cubicBezTo>
                  <a:pt x="13" y="51"/>
                  <a:pt x="12" y="51"/>
                  <a:pt x="12" y="51"/>
                </a:cubicBezTo>
                <a:cubicBezTo>
                  <a:pt x="12" y="51"/>
                  <a:pt x="11" y="51"/>
                  <a:pt x="11" y="51"/>
                </a:cubicBezTo>
                <a:close/>
              </a:path>
            </a:pathLst>
          </a:custGeom>
          <a:solidFill>
            <a:srgbClr val="6A97BE"/>
          </a:solidFill>
          <a:ln>
            <a:noFill/>
          </a:ln>
        </p:spPr>
        <p:txBody>
          <a:bodyPr vert="horz" wrap="square" lIns="91440" tIns="45720" rIns="91440" bIns="45720" numCol="1" anchor="t" anchorCtr="0" compatLnSpc="1"/>
          <a:lstStyle/>
          <a:p>
            <a:endParaRPr lang="zh-CN" altLang="en-US">
              <a:sym typeface="+mn-lt"/>
            </a:endParaRPr>
          </a:p>
        </p:txBody>
      </p:sp>
      <p:pic>
        <p:nvPicPr>
          <p:cNvPr id="3" name="图片 2"/>
          <p:cNvPicPr>
            <a:picLocks noChangeAspect="1"/>
          </p:cNvPicPr>
          <p:nvPr/>
        </p:nvPicPr>
        <p:blipFill>
          <a:blip r:embed="rId2">
            <a:duotone>
              <a:schemeClr val="accent5">
                <a:shade val="45000"/>
                <a:satMod val="135000"/>
              </a:schemeClr>
              <a:prstClr val="white"/>
            </a:duotone>
            <a:extLst>
              <a:ext uri="{28A0092B-C50C-407E-A947-70E740481C1C}">
                <a14:useLocalDpi xmlns:a14="http://schemas.microsoft.com/office/drawing/2010/main" val="0"/>
              </a:ext>
            </a:extLst>
          </a:blip>
          <a:stretch>
            <a:fillRect/>
          </a:stretch>
        </p:blipFill>
        <p:spPr>
          <a:xfrm>
            <a:off x="1228617" y="6831032"/>
            <a:ext cx="808778" cy="778373"/>
          </a:xfrm>
          <a:prstGeom prst="rect">
            <a:avLst/>
          </a:prstGeom>
        </p:spPr>
      </p:pic>
      <p:pic>
        <p:nvPicPr>
          <p:cNvPr id="4" name="图片 3"/>
          <p:cNvPicPr>
            <a:picLocks noChangeAspect="1"/>
          </p:cNvPicPr>
          <p:nvPr/>
        </p:nvPicPr>
        <p:blipFill>
          <a:blip r:embed="rId3">
            <a:duotone>
              <a:schemeClr val="accent5">
                <a:shade val="45000"/>
                <a:satMod val="135000"/>
              </a:schemeClr>
              <a:prstClr val="white"/>
            </a:duotone>
            <a:extLst>
              <a:ext uri="{28A0092B-C50C-407E-A947-70E740481C1C}">
                <a14:useLocalDpi xmlns:a14="http://schemas.microsoft.com/office/drawing/2010/main" val="0"/>
              </a:ext>
            </a:extLst>
          </a:blip>
          <a:stretch>
            <a:fillRect/>
          </a:stretch>
        </p:blipFill>
        <p:spPr>
          <a:xfrm>
            <a:off x="1228617" y="2330045"/>
            <a:ext cx="808778" cy="633907"/>
          </a:xfrm>
          <a:prstGeom prst="rect">
            <a:avLst/>
          </a:prstGeom>
        </p:spPr>
      </p:pic>
      <p:pic>
        <p:nvPicPr>
          <p:cNvPr id="6" name="图片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7"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3000509000000000000" pitchFamily="2" charset="-122"/>
                <a:ea typeface="方正小标宋简体" panose="03000509000000000000" pitchFamily="2" charset="-122"/>
              </a:rPr>
              <a:t>01  </a:t>
            </a:r>
            <a:r>
              <a:rPr lang="zh-CN" altLang="en-US" sz="3600" b="1" dirty="0">
                <a:solidFill>
                  <a:schemeClr val="bg1"/>
                </a:solidFill>
                <a:latin typeface="方正小标宋简体" panose="03000509000000000000" pitchFamily="2" charset="-122"/>
                <a:ea typeface="方正小标宋简体" panose="03000509000000000000" pitchFamily="2" charset="-122"/>
              </a:rPr>
              <a:t>立足优势  明确发展战略目标</a:t>
            </a:r>
            <a:endParaRPr lang="zh-CN" altLang="en-US" sz="3565" b="1" dirty="0">
              <a:solidFill>
                <a:schemeClr val="bg1"/>
              </a:solidFill>
              <a:latin typeface="方正小标宋简体" panose="03000509000000000000" pitchFamily="2" charset="-122"/>
              <a:ea typeface="方正小标宋简体" panose="03000509000000000000" pitchFamily="2" charset="-122"/>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图片 20"/>
          <p:cNvPicPr>
            <a:picLocks noChangeAspect="1"/>
          </p:cNvPicPr>
          <p:nvPr/>
        </p:nvPicPr>
        <p:blipFill rotWithShape="1">
          <a:blip r:embed="rId1">
            <a:extLst>
              <a:ext uri="{BEBA8EAE-BF5A-486C-A8C5-ECC9F3942E4B}">
                <a14:imgProps xmlns:a14="http://schemas.microsoft.com/office/drawing/2010/main">
                  <a14:imgLayer r:embed="rId2">
                    <a14:imgEffect>
                      <a14:brightnessContrast bright="7000" contrast="-8000"/>
                    </a14:imgEffect>
                    <a14:imgEffect>
                      <a14:colorTemperature colorTemp="5900"/>
                    </a14:imgEffect>
                    <a14:imgEffect>
                      <a14:saturation sat="150000"/>
                    </a14:imgEffect>
                  </a14:imgLayer>
                </a14:imgProps>
              </a:ext>
              <a:ext uri="{28A0092B-C50C-407E-A947-70E740481C1C}">
                <a14:useLocalDpi xmlns:a14="http://schemas.microsoft.com/office/drawing/2010/main" val="0"/>
              </a:ext>
            </a:extLst>
          </a:blip>
          <a:srcRect l="35026" t="945" r="25949" b="945"/>
          <a:stretch>
            <a:fillRect/>
          </a:stretch>
        </p:blipFill>
        <p:spPr>
          <a:xfrm>
            <a:off x="0" y="0"/>
            <a:ext cx="10691813" cy="15119350"/>
          </a:xfrm>
          <a:prstGeom prst="rect">
            <a:avLst/>
          </a:prstGeom>
        </p:spPr>
      </p:pic>
      <p:pic>
        <p:nvPicPr>
          <p:cNvPr id="19" name="图片 18"/>
          <p:cNvPicPr>
            <a:picLocks noChangeAspect="1"/>
          </p:cNvPicPr>
          <p:nvPr/>
        </p:nvPicPr>
        <p:blipFill rotWithShape="1">
          <a:blip r:embed="rId3">
            <a:extLst>
              <a:ext uri="{28A0092B-C50C-407E-A947-70E740481C1C}">
                <a14:useLocalDpi xmlns:a14="http://schemas.microsoft.com/office/drawing/2010/main" val="0"/>
              </a:ext>
            </a:extLst>
          </a:blip>
          <a:srcRect t="44351"/>
          <a:stretch>
            <a:fillRect/>
          </a:stretch>
        </p:blipFill>
        <p:spPr>
          <a:xfrm>
            <a:off x="0" y="6541477"/>
            <a:ext cx="10691813" cy="8577873"/>
          </a:xfrm>
          <a:prstGeom prst="rect">
            <a:avLst/>
          </a:prstGeom>
        </p:spPr>
      </p:pic>
      <p:pic>
        <p:nvPicPr>
          <p:cNvPr id="14" name="图片 13"/>
          <p:cNvPicPr>
            <a:picLocks noChangeAspect="1"/>
          </p:cNvPicPr>
          <p:nvPr/>
        </p:nvPicPr>
        <p:blipFill rotWithShape="1">
          <a:blip r:embed="rId4">
            <a:extLst>
              <a:ext uri="{28A0092B-C50C-407E-A947-70E740481C1C}">
                <a14:useLocalDpi xmlns:a14="http://schemas.microsoft.com/office/drawing/2010/main" val="0"/>
              </a:ext>
            </a:extLst>
          </a:blip>
          <a:srcRect l="33302" t="19872" r="21776" b="13142"/>
          <a:stretch>
            <a:fillRect/>
          </a:stretch>
        </p:blipFill>
        <p:spPr>
          <a:xfrm>
            <a:off x="730602" y="8160324"/>
            <a:ext cx="3376246" cy="3436776"/>
          </a:xfrm>
          <a:prstGeom prst="rect">
            <a:avLst/>
          </a:prstGeom>
        </p:spPr>
      </p:pic>
      <p:sp>
        <p:nvSpPr>
          <p:cNvPr id="3" name="文本框 1"/>
          <p:cNvSpPr txBox="1">
            <a:spLocks noChangeArrowheads="1"/>
          </p:cNvSpPr>
          <p:nvPr/>
        </p:nvSpPr>
        <p:spPr bwMode="auto">
          <a:xfrm>
            <a:off x="971194" y="7427236"/>
            <a:ext cx="2792256" cy="3436775"/>
          </a:xfrm>
          <a:prstGeom prst="rect">
            <a:avLst/>
          </a:prstGeom>
          <a:noFill/>
        </p:spPr>
        <p:txBody>
          <a:bodyPr wrap="square" rtlCol="0" anchor="ctr">
            <a:spAutoFit/>
          </a:bodyPr>
          <a:lstStyle>
            <a:defPPr>
              <a:defRPr lang="en-US"/>
            </a:defPPr>
            <a:lvl1pPr algn="ctr">
              <a:lnSpc>
                <a:spcPct val="200000"/>
              </a:lnSpc>
              <a:defRPr sz="4500" kern="100">
                <a:solidFill>
                  <a:schemeClr val="bg1"/>
                </a:solidFill>
                <a:effectLst/>
                <a:latin typeface="Agency FB" panose="020B0503020202020204" pitchFamily="34" charset="0"/>
                <a:ea typeface="方正小标宋简体" panose="03000509000000000000" pitchFamily="2" charset="-122"/>
                <a:cs typeface="Arial" panose="020B0604020202020204" pitchFamily="34" charset="0"/>
              </a:defRPr>
            </a:lvl1pPr>
          </a:lstStyle>
          <a:p>
            <a:r>
              <a:rPr lang="en-US" altLang="zh-CN" sz="13000" b="1" dirty="0"/>
              <a:t>02</a:t>
            </a:r>
            <a:endParaRPr lang="zh-CN" altLang="en-US" sz="13000" b="1" dirty="0"/>
          </a:p>
        </p:txBody>
      </p:sp>
      <p:sp>
        <p:nvSpPr>
          <p:cNvPr id="8" name="文本框 7"/>
          <p:cNvSpPr txBox="1"/>
          <p:nvPr/>
        </p:nvSpPr>
        <p:spPr>
          <a:xfrm>
            <a:off x="3413911" y="9066143"/>
            <a:ext cx="7277902" cy="2481449"/>
          </a:xfrm>
          <a:prstGeom prst="rect">
            <a:avLst/>
          </a:prstGeom>
          <a:noFill/>
        </p:spPr>
        <p:txBody>
          <a:bodyPr wrap="square" rtlCol="0">
            <a:spAutoFit/>
          </a:bodyPr>
          <a:lstStyle/>
          <a:p>
            <a:pPr algn="ctr">
              <a:lnSpc>
                <a:spcPct val="150000"/>
              </a:lnSpc>
            </a:pPr>
            <a:r>
              <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统筹规划</a:t>
            </a:r>
            <a:endPar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a:p>
            <a:pPr algn="ctr">
              <a:lnSpc>
                <a:spcPct val="150000"/>
              </a:lnSpc>
            </a:pPr>
            <a:r>
              <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优化国土空间格局</a:t>
            </a:r>
            <a:endPar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p:txBody>
      </p:sp>
      <p:sp>
        <p:nvSpPr>
          <p:cNvPr id="9" name="文本框 8"/>
          <p:cNvSpPr txBox="1"/>
          <p:nvPr/>
        </p:nvSpPr>
        <p:spPr>
          <a:xfrm>
            <a:off x="4590161" y="11533510"/>
            <a:ext cx="5562601" cy="2676525"/>
          </a:xfrm>
          <a:prstGeom prst="rect">
            <a:avLst/>
          </a:prstGeom>
          <a:noFill/>
        </p:spPr>
        <p:txBody>
          <a:bodyPr wrap="square" rtlCol="0">
            <a:spAutoFit/>
          </a:bodyPr>
          <a:lstStyle/>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国土空间总体格局</a:t>
            </a:r>
            <a:endPar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重要控制线划定</a:t>
            </a:r>
            <a:endPar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规划管控</a:t>
            </a:r>
            <a:r>
              <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分区</a:t>
            </a:r>
            <a:endPar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农业农村发展</a:t>
            </a:r>
            <a:endPar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3"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3000509000000000000" pitchFamily="2" charset="-122"/>
                <a:ea typeface="方正小标宋简体" panose="03000509000000000000" pitchFamily="2" charset="-122"/>
              </a:rPr>
              <a:t>02  </a:t>
            </a:r>
            <a:r>
              <a:rPr lang="zh-CN" altLang="en-US" sz="3600" b="1" dirty="0">
                <a:solidFill>
                  <a:schemeClr val="bg1"/>
                </a:solidFill>
                <a:latin typeface="方正小标宋简体" panose="03000509000000000000" pitchFamily="2" charset="-122"/>
                <a:ea typeface="方正小标宋简体" panose="03000509000000000000" pitchFamily="2" charset="-122"/>
              </a:rPr>
              <a:t>统筹规划  优化国土空间格局</a:t>
            </a:r>
            <a:endParaRPr lang="zh-CN" altLang="en-US" sz="3565" b="1" dirty="0">
              <a:solidFill>
                <a:schemeClr val="bg1"/>
              </a:solidFill>
              <a:latin typeface="方正小标宋简体" panose="03000509000000000000" pitchFamily="2" charset="-122"/>
              <a:ea typeface="方正小标宋简体" panose="03000509000000000000" pitchFamily="2" charset="-122"/>
            </a:endParaRPr>
          </a:p>
        </p:txBody>
      </p:sp>
      <p:sp>
        <p:nvSpPr>
          <p:cNvPr id="9" name="文本框 1"/>
          <p:cNvSpPr txBox="1">
            <a:spLocks noChangeArrowheads="1"/>
          </p:cNvSpPr>
          <p:nvPr/>
        </p:nvSpPr>
        <p:spPr bwMode="auto">
          <a:xfrm>
            <a:off x="289924" y="1089431"/>
            <a:ext cx="5457280" cy="640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5" b="1">
                <a:solidFill>
                  <a:srgbClr val="82AA66"/>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a:solidFill>
                  <a:schemeClr val="accent6">
                    <a:lumMod val="75000"/>
                  </a:schemeClr>
                </a:solidFill>
              </a:rPr>
              <a:t>2.1 </a:t>
            </a:r>
            <a:r>
              <a:rPr lang="zh-CN" altLang="en-US" dirty="0">
                <a:solidFill>
                  <a:schemeClr val="accent6">
                    <a:lumMod val="75000"/>
                  </a:schemeClr>
                </a:solidFill>
              </a:rPr>
              <a:t>国土空间总体格局</a:t>
            </a:r>
            <a:endParaRPr lang="zh-CN" altLang="en-US" dirty="0">
              <a:solidFill>
                <a:schemeClr val="accent6">
                  <a:lumMod val="75000"/>
                </a:schemeClr>
              </a:solidFill>
            </a:endParaRPr>
          </a:p>
        </p:txBody>
      </p:sp>
      <p:sp>
        <p:nvSpPr>
          <p:cNvPr id="10" name="文本框 6"/>
          <p:cNvSpPr txBox="1">
            <a:spLocks noChangeArrowheads="1"/>
          </p:cNvSpPr>
          <p:nvPr/>
        </p:nvSpPr>
        <p:spPr bwMode="auto">
          <a:xfrm>
            <a:off x="947523" y="1711363"/>
            <a:ext cx="8961812" cy="5988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200" b="1" dirty="0">
                <a:solidFill>
                  <a:schemeClr val="accent6">
                    <a:lumMod val="75000"/>
                  </a:schemeClr>
                </a:solidFill>
                <a:latin typeface="微软雅黑" panose="020B0503020204020204" pitchFamily="34" charset="-122"/>
                <a:ea typeface="微软雅黑" panose="020B0503020204020204" pitchFamily="34" charset="-122"/>
              </a:rPr>
              <a:t>构建“</a:t>
            </a:r>
            <a:r>
              <a:rPr lang="zh-CN" altLang="en-US" sz="2200" b="1" dirty="0">
                <a:solidFill>
                  <a:schemeClr val="accent6">
                    <a:lumMod val="75000"/>
                  </a:schemeClr>
                </a:solidFill>
                <a:latin typeface="微软雅黑" panose="020B0503020204020204" pitchFamily="34" charset="-122"/>
                <a:ea typeface="微软雅黑" panose="020B0503020204020204" pitchFamily="34" charset="-122"/>
                <a:sym typeface="+mn-ea"/>
              </a:rPr>
              <a:t>一核、一廊、一轴、两区、多点</a:t>
            </a:r>
            <a:r>
              <a:rPr lang="zh-CN" altLang="en-US" sz="2200" b="1" dirty="0">
                <a:solidFill>
                  <a:schemeClr val="accent6">
                    <a:lumMod val="75000"/>
                  </a:schemeClr>
                </a:solidFill>
                <a:latin typeface="微软雅黑" panose="020B0503020204020204" pitchFamily="34" charset="-122"/>
                <a:ea typeface="微软雅黑" panose="020B0503020204020204" pitchFamily="34" charset="-122"/>
              </a:rPr>
              <a:t>”的国土空间总体格局</a:t>
            </a:r>
            <a:endParaRPr lang="zh-CN" altLang="en-US" sz="2200" b="1" dirty="0">
              <a:solidFill>
                <a:schemeClr val="accent6">
                  <a:lumMod val="75000"/>
                </a:schemeClr>
              </a:solidFill>
              <a:latin typeface="微软雅黑" panose="020B0503020204020204" pitchFamily="34" charset="-122"/>
              <a:ea typeface="微软雅黑" panose="020B0503020204020204" pitchFamily="34" charset="-122"/>
            </a:endParaRPr>
          </a:p>
        </p:txBody>
      </p:sp>
      <p:sp>
        <p:nvSpPr>
          <p:cNvPr id="14" name="矩形: 圆角 13"/>
          <p:cNvSpPr/>
          <p:nvPr/>
        </p:nvSpPr>
        <p:spPr>
          <a:xfrm>
            <a:off x="782474" y="2395124"/>
            <a:ext cx="9126859" cy="2402892"/>
          </a:xfrm>
          <a:prstGeom prst="roundRect">
            <a:avLst/>
          </a:prstGeom>
          <a:noFill/>
          <a:ln w="38100">
            <a:solidFill>
              <a:srgbClr val="82AA66"/>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6"/>
          <p:cNvSpPr txBox="1">
            <a:spLocks noChangeArrowheads="1"/>
          </p:cNvSpPr>
          <p:nvPr/>
        </p:nvSpPr>
        <p:spPr bwMode="auto">
          <a:xfrm>
            <a:off x="978003" y="2433459"/>
            <a:ext cx="8877197" cy="2399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000" b="1" dirty="0">
                <a:solidFill>
                  <a:schemeClr val="accent6">
                    <a:lumMod val="75000"/>
                  </a:schemeClr>
                </a:solidFill>
                <a:latin typeface="微软雅黑" panose="020B0503020204020204" pitchFamily="34" charset="-122"/>
                <a:ea typeface="微软雅黑" panose="020B0503020204020204" pitchFamily="34" charset="-122"/>
                <a:sym typeface="+mn-ea"/>
              </a:rPr>
              <a:t>一核</a:t>
            </a:r>
            <a:r>
              <a:rPr lang="zh-CN" altLang="en-US" sz="2000" b="1" dirty="0">
                <a:solidFill>
                  <a:schemeClr val="accent6">
                    <a:lumMod val="75000"/>
                  </a:schemeClr>
                </a:solidFill>
                <a:latin typeface="微软雅黑" panose="020B0503020204020204" pitchFamily="34" charset="-122"/>
                <a:ea typeface="微软雅黑" panose="020B0503020204020204" pitchFamily="34" charset="-122"/>
              </a:rPr>
              <a:t>：</a:t>
            </a:r>
            <a:r>
              <a:rPr lang="zh-CN" altLang="en-US" dirty="0">
                <a:solidFill>
                  <a:srgbClr val="404040"/>
                </a:solidFill>
                <a:latin typeface="微软雅黑" panose="020B0503020204020204" pitchFamily="34" charset="-122"/>
                <a:ea typeface="微软雅黑" panose="020B0503020204020204" pitchFamily="34" charset="-122"/>
                <a:sym typeface="+mn-ea"/>
              </a:rPr>
              <a:t>以镇区为崔家头镇发展极核，发挥综合服务功能，带动全镇域发展</a:t>
            </a:r>
            <a:r>
              <a:rPr lang="zh-CN" altLang="en-US" dirty="0">
                <a:solidFill>
                  <a:srgbClr val="404040"/>
                </a:solidFill>
                <a:latin typeface="微软雅黑" panose="020B0503020204020204" pitchFamily="34" charset="-122"/>
                <a:ea typeface="微软雅黑" panose="020B0503020204020204" pitchFamily="34" charset="-122"/>
              </a:rPr>
              <a:t>；</a:t>
            </a:r>
            <a:endParaRPr lang="zh-CN" altLang="en-US" dirty="0">
              <a:solidFill>
                <a:srgbClr val="404040"/>
              </a:solidFill>
              <a:latin typeface="微软雅黑" panose="020B0503020204020204" pitchFamily="34" charset="-122"/>
              <a:ea typeface="微软雅黑" panose="020B0503020204020204" pitchFamily="34" charset="-122"/>
            </a:endParaRPr>
          </a:p>
          <a:p>
            <a:pPr eaLnBrk="1" hangingPunct="1">
              <a:lnSpc>
                <a:spcPct val="150000"/>
              </a:lnSpc>
            </a:pPr>
            <a:r>
              <a:rPr lang="zh-CN" altLang="en-US" sz="2000" b="1" dirty="0">
                <a:solidFill>
                  <a:schemeClr val="accent6">
                    <a:lumMod val="75000"/>
                  </a:schemeClr>
                </a:solidFill>
                <a:latin typeface="微软雅黑" panose="020B0503020204020204" pitchFamily="34" charset="-122"/>
                <a:ea typeface="微软雅黑" panose="020B0503020204020204" pitchFamily="34" charset="-122"/>
                <a:sym typeface="+mn-ea"/>
              </a:rPr>
              <a:t>一廊</a:t>
            </a:r>
            <a:r>
              <a:rPr lang="zh-CN" altLang="en-US" sz="2000" b="1" dirty="0">
                <a:solidFill>
                  <a:schemeClr val="accent6">
                    <a:lumMod val="75000"/>
                  </a:schemeClr>
                </a:solidFill>
                <a:latin typeface="微软雅黑" panose="020B0503020204020204" pitchFamily="34" charset="-122"/>
                <a:ea typeface="微软雅黑" panose="020B0503020204020204" pitchFamily="34" charset="-122"/>
              </a:rPr>
              <a:t>：</a:t>
            </a:r>
            <a:r>
              <a:rPr lang="zh-CN" altLang="en-US" dirty="0">
                <a:solidFill>
                  <a:srgbClr val="404040"/>
                </a:solidFill>
                <a:latin typeface="微软雅黑" panose="020B0503020204020204" pitchFamily="34" charset="-122"/>
                <a:ea typeface="微软雅黑" panose="020B0503020204020204" pitchFamily="34" charset="-122"/>
                <a:sym typeface="+mn-ea"/>
              </a:rPr>
              <a:t>以车子河为依托的生态廊道</a:t>
            </a:r>
            <a:r>
              <a:rPr lang="zh-CN" altLang="en-US" dirty="0">
                <a:solidFill>
                  <a:srgbClr val="404040"/>
                </a:solidFill>
                <a:latin typeface="微软雅黑" panose="020B0503020204020204" pitchFamily="34" charset="-122"/>
                <a:ea typeface="微软雅黑" panose="020B0503020204020204" pitchFamily="34" charset="-122"/>
              </a:rPr>
              <a:t>；</a:t>
            </a:r>
            <a:endParaRPr lang="zh-CN" altLang="en-US" sz="2000" dirty="0">
              <a:solidFill>
                <a:srgbClr val="404040"/>
              </a:solidFill>
              <a:latin typeface="微软雅黑" panose="020B0503020204020204" pitchFamily="34" charset="-122"/>
              <a:ea typeface="微软雅黑" panose="020B0503020204020204" pitchFamily="34" charset="-122"/>
            </a:endParaRPr>
          </a:p>
          <a:p>
            <a:pPr eaLnBrk="1" hangingPunct="1">
              <a:lnSpc>
                <a:spcPct val="150000"/>
              </a:lnSpc>
            </a:pPr>
            <a:r>
              <a:rPr lang="zh-CN" altLang="en-US" sz="2000" b="1" dirty="0">
                <a:solidFill>
                  <a:schemeClr val="accent6">
                    <a:lumMod val="75000"/>
                  </a:schemeClr>
                </a:solidFill>
                <a:latin typeface="微软雅黑" panose="020B0503020204020204" pitchFamily="34" charset="-122"/>
                <a:ea typeface="微软雅黑" panose="020B0503020204020204" pitchFamily="34" charset="-122"/>
                <a:sym typeface="+mn-ea"/>
              </a:rPr>
              <a:t>一轴</a:t>
            </a:r>
            <a:r>
              <a:rPr lang="zh-CN" altLang="en-US" sz="2000" b="1" dirty="0">
                <a:solidFill>
                  <a:schemeClr val="accent6">
                    <a:lumMod val="75000"/>
                  </a:schemeClr>
                </a:solidFill>
                <a:latin typeface="微软雅黑" panose="020B0503020204020204" pitchFamily="34" charset="-122"/>
                <a:ea typeface="微软雅黑" panose="020B0503020204020204" pitchFamily="34" charset="-122"/>
              </a:rPr>
              <a:t>：</a:t>
            </a:r>
            <a:r>
              <a:rPr lang="zh-CN" altLang="en-US" dirty="0">
                <a:solidFill>
                  <a:srgbClr val="404040"/>
                </a:solidFill>
                <a:latin typeface="微软雅黑" panose="020B0503020204020204" pitchFamily="34" charset="-122"/>
                <a:ea typeface="微软雅黑" panose="020B0503020204020204" pitchFamily="34" charset="-122"/>
                <a:sym typeface="+mn-ea"/>
              </a:rPr>
              <a:t>指横向贯穿崔家头镇，沿国道344形成的城镇发展轴线</a:t>
            </a:r>
            <a:r>
              <a:rPr lang="zh-CN" altLang="en-US" dirty="0">
                <a:solidFill>
                  <a:srgbClr val="404040"/>
                </a:solidFill>
                <a:latin typeface="微软雅黑" panose="020B0503020204020204" pitchFamily="34" charset="-122"/>
                <a:ea typeface="微软雅黑" panose="020B0503020204020204" pitchFamily="34" charset="-122"/>
              </a:rPr>
              <a:t>；</a:t>
            </a:r>
            <a:endParaRPr lang="zh-CN" altLang="en-US" sz="2000" dirty="0">
              <a:solidFill>
                <a:srgbClr val="404040"/>
              </a:solidFill>
              <a:latin typeface="微软雅黑" panose="020B0503020204020204" pitchFamily="34" charset="-122"/>
              <a:ea typeface="微软雅黑" panose="020B0503020204020204" pitchFamily="34" charset="-122"/>
            </a:endParaRPr>
          </a:p>
          <a:p>
            <a:pPr eaLnBrk="1" hangingPunct="1">
              <a:lnSpc>
                <a:spcPct val="150000"/>
              </a:lnSpc>
            </a:pPr>
            <a:r>
              <a:rPr lang="zh-CN" altLang="en-US" sz="2000" b="1" dirty="0">
                <a:solidFill>
                  <a:schemeClr val="accent6">
                    <a:lumMod val="75000"/>
                  </a:schemeClr>
                </a:solidFill>
                <a:latin typeface="微软雅黑" panose="020B0503020204020204" pitchFamily="34" charset="-122"/>
                <a:ea typeface="微软雅黑" panose="020B0503020204020204" pitchFamily="34" charset="-122"/>
              </a:rPr>
              <a:t>两区：</a:t>
            </a:r>
            <a:r>
              <a:rPr lang="zh-CN" altLang="en-US" dirty="0">
                <a:solidFill>
                  <a:srgbClr val="404040"/>
                </a:solidFill>
                <a:latin typeface="微软雅黑" panose="020B0503020204020204" pitchFamily="34" charset="-122"/>
                <a:ea typeface="微软雅黑" panose="020B0503020204020204" pitchFamily="34" charset="-122"/>
                <a:sym typeface="+mn-ea"/>
              </a:rPr>
              <a:t>分别为生态发展区及农业发展区</a:t>
            </a:r>
            <a:r>
              <a:rPr lang="zh-CN" altLang="en-US" dirty="0">
                <a:solidFill>
                  <a:srgbClr val="404040"/>
                </a:solidFill>
                <a:latin typeface="微软雅黑" panose="020B0503020204020204" pitchFamily="34" charset="-122"/>
                <a:ea typeface="微软雅黑" panose="020B0503020204020204" pitchFamily="34" charset="-122"/>
              </a:rPr>
              <a:t>；</a:t>
            </a:r>
            <a:endParaRPr lang="zh-CN" altLang="en-US" dirty="0">
              <a:solidFill>
                <a:srgbClr val="404040"/>
              </a:solidFill>
              <a:latin typeface="微软雅黑" panose="020B0503020204020204" pitchFamily="34" charset="-122"/>
              <a:ea typeface="微软雅黑" panose="020B0503020204020204" pitchFamily="34" charset="-122"/>
            </a:endParaRPr>
          </a:p>
          <a:p>
            <a:pPr eaLnBrk="1" hangingPunct="1">
              <a:lnSpc>
                <a:spcPct val="150000"/>
              </a:lnSpc>
            </a:pPr>
            <a:r>
              <a:rPr lang="zh-CN" altLang="en-US" sz="2000" b="1" dirty="0">
                <a:solidFill>
                  <a:schemeClr val="accent6">
                    <a:lumMod val="75000"/>
                  </a:schemeClr>
                </a:solidFill>
                <a:latin typeface="微软雅黑" panose="020B0503020204020204" pitchFamily="34" charset="-122"/>
                <a:ea typeface="微软雅黑" panose="020B0503020204020204" pitchFamily="34" charset="-122"/>
              </a:rPr>
              <a:t>多点：</a:t>
            </a:r>
            <a:r>
              <a:rPr lang="zh-CN" altLang="en-US" dirty="0">
                <a:solidFill>
                  <a:srgbClr val="404040"/>
                </a:solidFill>
                <a:latin typeface="微软雅黑" panose="020B0503020204020204" pitchFamily="34" charset="-122"/>
                <a:ea typeface="微软雅黑" panose="020B0503020204020204" pitchFamily="34" charset="-122"/>
                <a:sym typeface="+mn-ea"/>
              </a:rPr>
              <a:t>指赵家塬村、黄里村等散布在镇域的多个不同类型的乡村，带动全镇域发展</a:t>
            </a:r>
            <a:r>
              <a:rPr lang="zh-CN" altLang="en-US" dirty="0">
                <a:solidFill>
                  <a:srgbClr val="404040"/>
                </a:solidFill>
                <a:latin typeface="微软雅黑" panose="020B0503020204020204" pitchFamily="34" charset="-122"/>
                <a:ea typeface="微软雅黑" panose="020B0503020204020204" pitchFamily="34" charset="-122"/>
              </a:rPr>
              <a:t>。</a:t>
            </a:r>
            <a:endParaRPr lang="zh-CN" altLang="en-US" sz="2000" dirty="0">
              <a:solidFill>
                <a:srgbClr val="404040"/>
              </a:solidFill>
              <a:latin typeface="微软雅黑" panose="020B0503020204020204" pitchFamily="34" charset="-122"/>
              <a:ea typeface="微软雅黑" panose="020B0503020204020204" pitchFamily="34" charset="-122"/>
            </a:endParaRPr>
          </a:p>
        </p:txBody>
      </p:sp>
      <p:pic>
        <p:nvPicPr>
          <p:cNvPr id="4" name="图片 3" descr="E:/工作/建大规划院/20230912千阳镇国空总规/03图纸/崔家头/18.国土空间总体格局规划图.jpg18.国土空间总体格局规划图"/>
          <p:cNvPicPr>
            <a:picLocks noChangeAspect="1"/>
          </p:cNvPicPr>
          <p:nvPr/>
        </p:nvPicPr>
        <p:blipFill>
          <a:blip r:embed="rId2"/>
          <a:srcRect l="3980" t="11117" r="3122" b="7277"/>
          <a:stretch>
            <a:fillRect/>
          </a:stretch>
        </p:blipFill>
        <p:spPr>
          <a:xfrm>
            <a:off x="977900" y="4956175"/>
            <a:ext cx="8165465" cy="10139045"/>
          </a:xfrm>
          <a:prstGeom prst="rect">
            <a:avLst/>
          </a:prstGeom>
        </p:spPr>
      </p:pic>
      <p:sp>
        <p:nvSpPr>
          <p:cNvPr id="6" name="单圆角矩形 5"/>
          <p:cNvSpPr/>
          <p:nvPr/>
        </p:nvSpPr>
        <p:spPr>
          <a:xfrm>
            <a:off x="9120505" y="10721975"/>
            <a:ext cx="704850" cy="4396740"/>
          </a:xfrm>
          <a:prstGeom prst="round1Rect">
            <a:avLst>
              <a:gd name="adj" fmla="val 50000"/>
            </a:avLst>
          </a:prstGeom>
          <a:solidFill>
            <a:srgbClr val="82AA66"/>
          </a:solidFill>
          <a:ln>
            <a:solidFill>
              <a:srgbClr val="82AA66"/>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 name="文本框 3"/>
          <p:cNvSpPr txBox="1">
            <a:spLocks noChangeArrowheads="1"/>
          </p:cNvSpPr>
          <p:nvPr>
            <p:custDataLst>
              <p:tags r:id="rId3"/>
            </p:custDataLst>
          </p:nvPr>
        </p:nvSpPr>
        <p:spPr bwMode="auto">
          <a:xfrm>
            <a:off x="9334500" y="11002645"/>
            <a:ext cx="330835" cy="409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indent="0" algn="r" fontAlgn="auto">
              <a:lnSpc>
                <a:spcPct val="100000"/>
              </a:lnSpc>
            </a:pPr>
            <a:r>
              <a:rPr lang="zh-CN" altLang="en-US" sz="2000" b="1" dirty="0">
                <a:solidFill>
                  <a:schemeClr val="tx1"/>
                </a:solidFill>
                <a:latin typeface="微软雅黑" panose="020B0503020204020204" pitchFamily="34" charset="-122"/>
                <a:ea typeface="微软雅黑" panose="020B0503020204020204" pitchFamily="34" charset="-122"/>
                <a:sym typeface="+mn-ea"/>
              </a:rPr>
              <a:t>镇域国土空间总体格局规划图</a:t>
            </a:r>
            <a:endParaRPr lang="zh-CN" altLang="en-US" sz="2000" b="1" dirty="0">
              <a:solidFill>
                <a:schemeClr val="tx1"/>
              </a:solidFill>
              <a:latin typeface="微软雅黑" panose="020B0503020204020204" pitchFamily="34" charset="-122"/>
              <a:ea typeface="微软雅黑" panose="020B0503020204020204" pitchFamily="34" charset="-122"/>
              <a:sym typeface="+mn-ea"/>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1">
            <a:extLst>
              <a:ext uri="{28A0092B-C50C-407E-A947-70E740481C1C}">
                <a14:useLocalDpi xmlns:a14="http://schemas.microsoft.com/office/drawing/2010/main" val="0"/>
              </a:ext>
            </a:extLst>
          </a:blip>
          <a:srcRect l="6687" t="3350" r="5626"/>
          <a:stretch>
            <a:fillRect/>
          </a:stretch>
        </p:blipFill>
        <p:spPr>
          <a:xfrm>
            <a:off x="536734" y="8972827"/>
            <a:ext cx="2864429" cy="2448697"/>
          </a:xfrm>
          <a:prstGeom prst="rect">
            <a:avLst/>
          </a:prstGeom>
        </p:spPr>
      </p:pic>
      <p:pic>
        <p:nvPicPr>
          <p:cNvPr id="18" name="图片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6735" y="6135556"/>
            <a:ext cx="2864430" cy="2350077"/>
          </a:xfrm>
          <a:prstGeom prst="rect">
            <a:avLst/>
          </a:prstGeom>
        </p:spPr>
      </p:pic>
      <p:pic>
        <p:nvPicPr>
          <p:cNvPr id="17" name="图片 1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6735" y="11837976"/>
            <a:ext cx="2864428" cy="2415267"/>
          </a:xfrm>
          <a:prstGeom prst="rect">
            <a:avLst/>
          </a:prstGeom>
        </p:spPr>
      </p:pic>
      <p:sp>
        <p:nvSpPr>
          <p:cNvPr id="9" name="文本框 1"/>
          <p:cNvSpPr txBox="1">
            <a:spLocks noChangeArrowheads="1"/>
          </p:cNvSpPr>
          <p:nvPr/>
        </p:nvSpPr>
        <p:spPr bwMode="auto">
          <a:xfrm>
            <a:off x="289924" y="1089431"/>
            <a:ext cx="6528320" cy="640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5" b="1">
                <a:solidFill>
                  <a:schemeClr val="accent6">
                    <a:lumMod val="75000"/>
                  </a:schemeClr>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a:t>2.2 </a:t>
            </a:r>
            <a:r>
              <a:rPr lang="zh-CN" altLang="en-US" dirty="0"/>
              <a:t>重要</a:t>
            </a:r>
            <a:r>
              <a:rPr lang="zh-CN" altLang="en-US" dirty="0" smtClean="0"/>
              <a:t>控制</a:t>
            </a:r>
            <a:r>
              <a:rPr lang="zh-CN" altLang="en-US" dirty="0"/>
              <a:t>线划定</a:t>
            </a:r>
            <a:endParaRPr lang="zh-CN" altLang="en-US" dirty="0"/>
          </a:p>
        </p:txBody>
      </p:sp>
      <p:sp>
        <p:nvSpPr>
          <p:cNvPr id="5" name="文本框 6"/>
          <p:cNvSpPr txBox="1">
            <a:spLocks noChangeArrowheads="1"/>
          </p:cNvSpPr>
          <p:nvPr/>
        </p:nvSpPr>
        <p:spPr bwMode="auto">
          <a:xfrm>
            <a:off x="3711536" y="5909542"/>
            <a:ext cx="6049351" cy="58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400" b="1" dirty="0">
                <a:solidFill>
                  <a:srgbClr val="404040"/>
                </a:solidFill>
                <a:latin typeface="微软雅黑" panose="020B0503020204020204" pitchFamily="34" charset="-122"/>
                <a:ea typeface="微软雅黑" panose="020B0503020204020204" pitchFamily="34" charset="-122"/>
              </a:rPr>
              <a:t>严格划定永久基本农田</a:t>
            </a:r>
            <a:endParaRPr lang="en-US" altLang="zh-CN" sz="2400" b="1" dirty="0">
              <a:solidFill>
                <a:srgbClr val="404040"/>
              </a:solidFill>
              <a:latin typeface="微软雅黑" panose="020B0503020204020204" pitchFamily="34" charset="-122"/>
              <a:ea typeface="微软雅黑" panose="020B0503020204020204" pitchFamily="34" charset="-122"/>
            </a:endParaRPr>
          </a:p>
        </p:txBody>
      </p:sp>
      <p:sp>
        <p:nvSpPr>
          <p:cNvPr id="6" name="文本框 6"/>
          <p:cNvSpPr txBox="1">
            <a:spLocks noChangeArrowheads="1"/>
          </p:cNvSpPr>
          <p:nvPr/>
        </p:nvSpPr>
        <p:spPr bwMode="auto">
          <a:xfrm>
            <a:off x="3711535" y="6601015"/>
            <a:ext cx="6131384" cy="1938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000" dirty="0">
                <a:solidFill>
                  <a:schemeClr val="accent6">
                    <a:lumMod val="75000"/>
                  </a:schemeClr>
                </a:solidFill>
                <a:latin typeface="微软雅黑" panose="020B0503020204020204" pitchFamily="34" charset="-122"/>
                <a:ea typeface="微软雅黑" panose="020B0503020204020204" pitchFamily="34" charset="-122"/>
              </a:rPr>
              <a:t>将集中连片、水利和水土保持设施良好的高质量可长期稳定利用耕地划入永久基本农田内，实行特殊保护。确定耕地保护目标面积不少于 </a:t>
            </a:r>
            <a:r>
              <a:rPr lang="en-US" altLang="zh-CN" sz="2000" dirty="0">
                <a:solidFill>
                  <a:schemeClr val="accent6">
                    <a:lumMod val="75000"/>
                  </a:schemeClr>
                </a:solidFill>
                <a:latin typeface="微软雅黑" panose="020B0503020204020204" pitchFamily="34" charset="-122"/>
                <a:ea typeface="微软雅黑" panose="020B0503020204020204" pitchFamily="34" charset="-122"/>
              </a:rPr>
              <a:t>1071.32</a:t>
            </a:r>
            <a:r>
              <a:rPr lang="en-US" altLang="zh-CN" sz="2000" dirty="0">
                <a:solidFill>
                  <a:schemeClr val="accent6">
                    <a:lumMod val="75000"/>
                  </a:schemeClr>
                </a:solidFill>
                <a:latin typeface="微软雅黑" panose="020B0503020204020204" pitchFamily="34" charset="-122"/>
                <a:ea typeface="微软雅黑" panose="020B0503020204020204" pitchFamily="34" charset="-122"/>
              </a:rPr>
              <a:t> </a:t>
            </a:r>
            <a:r>
              <a:rPr lang="zh-CN" altLang="en-US" sz="2000" dirty="0">
                <a:solidFill>
                  <a:schemeClr val="accent6">
                    <a:lumMod val="75000"/>
                  </a:schemeClr>
                </a:solidFill>
                <a:latin typeface="微软雅黑" panose="020B0503020204020204" pitchFamily="34" charset="-122"/>
                <a:ea typeface="微软雅黑" panose="020B0503020204020204" pitchFamily="34" charset="-122"/>
              </a:rPr>
              <a:t>公顷，永久基本农田保护面积不低于</a:t>
            </a:r>
            <a:r>
              <a:rPr lang="en-US" altLang="zh-CN" sz="2000" dirty="0">
                <a:solidFill>
                  <a:schemeClr val="accent6">
                    <a:lumMod val="75000"/>
                  </a:schemeClr>
                </a:solidFill>
                <a:latin typeface="微软雅黑" panose="020B0503020204020204" pitchFamily="34" charset="-122"/>
                <a:ea typeface="微软雅黑" panose="020B0503020204020204" pitchFamily="34" charset="-122"/>
              </a:rPr>
              <a:t>908.94</a:t>
            </a:r>
            <a:r>
              <a:rPr lang="zh-CN" altLang="en-US" sz="2000" dirty="0">
                <a:solidFill>
                  <a:schemeClr val="accent6">
                    <a:lumMod val="75000"/>
                  </a:schemeClr>
                </a:solidFill>
                <a:latin typeface="微软雅黑" panose="020B0503020204020204" pitchFamily="34" charset="-122"/>
                <a:ea typeface="微软雅黑" panose="020B0503020204020204" pitchFamily="34" charset="-122"/>
              </a:rPr>
              <a:t>公顷。</a:t>
            </a:r>
            <a:endParaRPr lang="zh-CN" altLang="en-US" sz="2000" dirty="0">
              <a:solidFill>
                <a:schemeClr val="accent6">
                  <a:lumMod val="75000"/>
                </a:schemeClr>
              </a:solidFill>
              <a:latin typeface="微软雅黑" panose="020B0503020204020204" pitchFamily="34" charset="-122"/>
              <a:ea typeface="微软雅黑" panose="020B0503020204020204" pitchFamily="34" charset="-122"/>
            </a:endParaRPr>
          </a:p>
        </p:txBody>
      </p:sp>
      <p:sp>
        <p:nvSpPr>
          <p:cNvPr id="7" name="文本框 6"/>
          <p:cNvSpPr txBox="1">
            <a:spLocks noChangeArrowheads="1"/>
          </p:cNvSpPr>
          <p:nvPr/>
        </p:nvSpPr>
        <p:spPr bwMode="auto">
          <a:xfrm>
            <a:off x="3711536" y="8845433"/>
            <a:ext cx="6049351" cy="58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400" b="1" dirty="0">
                <a:solidFill>
                  <a:srgbClr val="404040"/>
                </a:solidFill>
                <a:latin typeface="微软雅黑" panose="020B0503020204020204" pitchFamily="34" charset="-122"/>
                <a:ea typeface="微软雅黑" panose="020B0503020204020204" pitchFamily="34" charset="-122"/>
              </a:rPr>
              <a:t>科学划定生态保护红线</a:t>
            </a:r>
            <a:endParaRPr lang="en-US" altLang="zh-CN" sz="2400" b="1" dirty="0">
              <a:solidFill>
                <a:srgbClr val="404040"/>
              </a:solidFill>
              <a:latin typeface="微软雅黑" panose="020B0503020204020204" pitchFamily="34" charset="-122"/>
              <a:ea typeface="微软雅黑" panose="020B0503020204020204" pitchFamily="34" charset="-122"/>
            </a:endParaRPr>
          </a:p>
        </p:txBody>
      </p:sp>
      <p:sp>
        <p:nvSpPr>
          <p:cNvPr id="8" name="文本框 6"/>
          <p:cNvSpPr txBox="1">
            <a:spLocks noChangeArrowheads="1"/>
          </p:cNvSpPr>
          <p:nvPr/>
        </p:nvSpPr>
        <p:spPr bwMode="auto">
          <a:xfrm>
            <a:off x="3711535" y="9536906"/>
            <a:ext cx="6131384" cy="1938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000" dirty="0">
                <a:solidFill>
                  <a:schemeClr val="accent6">
                    <a:lumMod val="75000"/>
                  </a:schemeClr>
                </a:solidFill>
                <a:latin typeface="微软雅黑" panose="020B0503020204020204" pitchFamily="34" charset="-122"/>
                <a:ea typeface="微软雅黑" panose="020B0503020204020204" pitchFamily="34" charset="-122"/>
              </a:rPr>
              <a:t>严格落实上位规划确定的生态保护红线范围，生态保护红线面积不少于 </a:t>
            </a:r>
            <a:r>
              <a:rPr lang="en-US" altLang="zh-CN" sz="2000" dirty="0">
                <a:solidFill>
                  <a:schemeClr val="accent6">
                    <a:lumMod val="75000"/>
                  </a:schemeClr>
                </a:solidFill>
                <a:latin typeface="微软雅黑" panose="020B0503020204020204" pitchFamily="34" charset="-122"/>
                <a:ea typeface="微软雅黑" panose="020B0503020204020204" pitchFamily="34" charset="-122"/>
              </a:rPr>
              <a:t>372.83</a:t>
            </a:r>
            <a:r>
              <a:rPr lang="zh-CN" altLang="en-US" sz="2000" dirty="0">
                <a:solidFill>
                  <a:schemeClr val="accent6">
                    <a:lumMod val="75000"/>
                  </a:schemeClr>
                </a:solidFill>
                <a:latin typeface="微软雅黑" panose="020B0503020204020204" pitchFamily="34" charset="-122"/>
                <a:ea typeface="微软雅黑" panose="020B0503020204020204" pitchFamily="34" charset="-122"/>
              </a:rPr>
              <a:t>公顷。为靠近冯家山水库的水滨区域以及与其相连接的部分山地，主要分布在黄里村与赵家塬村，在崔家头村亦有涉及。</a:t>
            </a:r>
            <a:endParaRPr lang="zh-CN" altLang="en-US" sz="2000" dirty="0">
              <a:solidFill>
                <a:schemeClr val="accent6">
                  <a:lumMod val="75000"/>
                </a:schemeClr>
              </a:solidFill>
              <a:latin typeface="微软雅黑" panose="020B0503020204020204" pitchFamily="34" charset="-122"/>
              <a:ea typeface="微软雅黑" panose="020B0503020204020204" pitchFamily="34" charset="-122"/>
            </a:endParaRPr>
          </a:p>
        </p:txBody>
      </p:sp>
      <p:sp>
        <p:nvSpPr>
          <p:cNvPr id="10" name="文本框 9"/>
          <p:cNvSpPr txBox="1">
            <a:spLocks noChangeArrowheads="1"/>
          </p:cNvSpPr>
          <p:nvPr/>
        </p:nvSpPr>
        <p:spPr bwMode="auto">
          <a:xfrm>
            <a:off x="3711535" y="11781492"/>
            <a:ext cx="6049351" cy="58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400" b="1" dirty="0">
                <a:solidFill>
                  <a:srgbClr val="404040"/>
                </a:solidFill>
                <a:latin typeface="微软雅黑" panose="020B0503020204020204" pitchFamily="34" charset="-122"/>
                <a:ea typeface="微软雅黑" panose="020B0503020204020204" pitchFamily="34" charset="-122"/>
              </a:rPr>
              <a:t>合理确定城镇开发边界</a:t>
            </a:r>
            <a:endParaRPr lang="en-US" altLang="zh-CN" sz="2400" b="1" dirty="0">
              <a:solidFill>
                <a:srgbClr val="404040"/>
              </a:solidFill>
              <a:latin typeface="微软雅黑" panose="020B0503020204020204" pitchFamily="34" charset="-122"/>
              <a:ea typeface="微软雅黑" panose="020B0503020204020204" pitchFamily="34" charset="-122"/>
            </a:endParaRPr>
          </a:p>
        </p:txBody>
      </p:sp>
      <p:sp>
        <p:nvSpPr>
          <p:cNvPr id="11" name="文本框 6"/>
          <p:cNvSpPr txBox="1">
            <a:spLocks noChangeArrowheads="1"/>
          </p:cNvSpPr>
          <p:nvPr/>
        </p:nvSpPr>
        <p:spPr bwMode="auto">
          <a:xfrm>
            <a:off x="3711535" y="12476755"/>
            <a:ext cx="6131384" cy="1938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000" dirty="0">
                <a:solidFill>
                  <a:schemeClr val="accent6">
                    <a:lumMod val="75000"/>
                  </a:schemeClr>
                </a:solidFill>
                <a:latin typeface="微软雅黑" panose="020B0503020204020204" pitchFamily="34" charset="-122"/>
                <a:ea typeface="微软雅黑" panose="020B0503020204020204" pitchFamily="34" charset="-122"/>
              </a:rPr>
              <a:t>严格落实上位规划确定的城镇开发边界，坚守底线思维，基于环境承载力、国土开发适宜性、城镇开发诉求和潜力，划定城镇开发边界</a:t>
            </a:r>
            <a:r>
              <a:rPr lang="en-US" altLang="zh-CN" sz="2000" dirty="0">
                <a:solidFill>
                  <a:schemeClr val="accent6">
                    <a:lumMod val="75000"/>
                  </a:schemeClr>
                </a:solidFill>
                <a:latin typeface="微软雅黑" panose="020B0503020204020204" pitchFamily="34" charset="-122"/>
                <a:ea typeface="微软雅黑" panose="020B0503020204020204" pitchFamily="34" charset="-122"/>
              </a:rPr>
              <a:t>17.35</a:t>
            </a:r>
            <a:r>
              <a:rPr lang="zh-CN" altLang="en-US" sz="2000" dirty="0">
                <a:solidFill>
                  <a:schemeClr val="accent6">
                    <a:lumMod val="75000"/>
                  </a:schemeClr>
                </a:solidFill>
                <a:latin typeface="微软雅黑" panose="020B0503020204020204" pitchFamily="34" charset="-122"/>
                <a:ea typeface="微软雅黑" panose="020B0503020204020204" pitchFamily="34" charset="-122"/>
              </a:rPr>
              <a:t>公顷，主要包括现状及规划集中连片的城镇建设区，均位于崔家头村。</a:t>
            </a:r>
            <a:endParaRPr lang="zh-CN" altLang="en-US" sz="2000" dirty="0">
              <a:solidFill>
                <a:schemeClr val="accent6">
                  <a:lumMod val="75000"/>
                </a:schemeClr>
              </a:solidFill>
              <a:latin typeface="微软雅黑" panose="020B0503020204020204" pitchFamily="34" charset="-122"/>
              <a:ea typeface="微软雅黑" panose="020B0503020204020204" pitchFamily="34" charset="-122"/>
            </a:endParaRPr>
          </a:p>
        </p:txBody>
      </p:sp>
      <p:sp>
        <p:nvSpPr>
          <p:cNvPr id="4" name="文本框 2"/>
          <p:cNvSpPr txBox="1">
            <a:spLocks noChangeArrowheads="1"/>
          </p:cNvSpPr>
          <p:nvPr/>
        </p:nvSpPr>
        <p:spPr bwMode="auto">
          <a:xfrm>
            <a:off x="1033820" y="3835141"/>
            <a:ext cx="277564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多规合一</a:t>
            </a:r>
            <a:endParaRPr lang="en-US" altLang="zh-CN" sz="2400" b="1" dirty="0">
              <a:solidFill>
                <a:srgbClr val="404040"/>
              </a:solidFill>
              <a:latin typeface="微软雅黑" panose="020B0503020204020204" pitchFamily="34" charset="-122"/>
              <a:ea typeface="微软雅黑" panose="020B0503020204020204" pitchFamily="34" charset="-122"/>
            </a:endParaRPr>
          </a:p>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协调落实</a:t>
            </a:r>
            <a:endParaRPr lang="en-US" altLang="zh-CN" sz="2400" b="1" dirty="0">
              <a:solidFill>
                <a:srgbClr val="404040"/>
              </a:solidFill>
              <a:latin typeface="微软雅黑" panose="020B0503020204020204" pitchFamily="34" charset="-122"/>
              <a:ea typeface="微软雅黑" panose="020B0503020204020204" pitchFamily="34" charset="-122"/>
            </a:endParaRPr>
          </a:p>
        </p:txBody>
      </p:sp>
      <p:sp>
        <p:nvSpPr>
          <p:cNvPr id="12" name="文本框 2"/>
          <p:cNvSpPr txBox="1">
            <a:spLocks noChangeArrowheads="1"/>
          </p:cNvSpPr>
          <p:nvPr/>
        </p:nvSpPr>
        <p:spPr bwMode="auto">
          <a:xfrm>
            <a:off x="4031054" y="3835140"/>
            <a:ext cx="277564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底线思维</a:t>
            </a:r>
            <a:endParaRPr lang="en-US" altLang="zh-CN" sz="2400" b="1" dirty="0">
              <a:solidFill>
                <a:srgbClr val="404040"/>
              </a:solidFill>
              <a:latin typeface="微软雅黑" panose="020B0503020204020204" pitchFamily="34" charset="-122"/>
              <a:ea typeface="微软雅黑" panose="020B0503020204020204" pitchFamily="34" charset="-122"/>
            </a:endParaRPr>
          </a:p>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保护优先</a:t>
            </a:r>
            <a:endParaRPr lang="en-US" altLang="zh-CN" sz="2400" b="1" dirty="0">
              <a:solidFill>
                <a:srgbClr val="404040"/>
              </a:solidFill>
              <a:latin typeface="微软雅黑" panose="020B0503020204020204" pitchFamily="34" charset="-122"/>
              <a:ea typeface="微软雅黑" panose="020B0503020204020204" pitchFamily="34" charset="-122"/>
            </a:endParaRPr>
          </a:p>
        </p:txBody>
      </p:sp>
      <p:sp>
        <p:nvSpPr>
          <p:cNvPr id="14" name="文本框 2"/>
          <p:cNvSpPr txBox="1">
            <a:spLocks noChangeArrowheads="1"/>
          </p:cNvSpPr>
          <p:nvPr/>
        </p:nvSpPr>
        <p:spPr bwMode="auto">
          <a:xfrm>
            <a:off x="6985241" y="3835140"/>
            <a:ext cx="277564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统筹推进</a:t>
            </a:r>
            <a:endParaRPr lang="en-US" altLang="zh-CN" sz="2400" b="1" dirty="0">
              <a:solidFill>
                <a:srgbClr val="404040"/>
              </a:solidFill>
              <a:latin typeface="微软雅黑" panose="020B0503020204020204" pitchFamily="34" charset="-122"/>
              <a:ea typeface="微软雅黑" panose="020B0503020204020204" pitchFamily="34" charset="-122"/>
            </a:endParaRPr>
          </a:p>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分类管控</a:t>
            </a:r>
            <a:endParaRPr lang="en-US" altLang="zh-CN" sz="2400" b="1" dirty="0">
              <a:solidFill>
                <a:srgbClr val="404040"/>
              </a:solidFill>
              <a:latin typeface="微软雅黑" panose="020B0503020204020204" pitchFamily="34" charset="-122"/>
              <a:ea typeface="微软雅黑" panose="020B0503020204020204" pitchFamily="34" charset="-122"/>
            </a:endParaRPr>
          </a:p>
        </p:txBody>
      </p:sp>
      <p:sp>
        <p:nvSpPr>
          <p:cNvPr id="15" name="文本框 2"/>
          <p:cNvSpPr txBox="1">
            <a:spLocks noChangeArrowheads="1"/>
          </p:cNvSpPr>
          <p:nvPr/>
        </p:nvSpPr>
        <p:spPr bwMode="auto">
          <a:xfrm>
            <a:off x="2212918" y="2642595"/>
            <a:ext cx="6528320" cy="58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lnSpc>
                <a:spcPct val="150000"/>
              </a:lnSpc>
            </a:pPr>
            <a:r>
              <a:rPr lang="zh-CN" altLang="en-US" sz="2400" b="1" dirty="0">
                <a:solidFill>
                  <a:schemeClr val="accent6">
                    <a:lumMod val="75000"/>
                  </a:schemeClr>
                </a:solidFill>
                <a:latin typeface="微软雅黑" panose="020B0503020204020204" pitchFamily="34" charset="-122"/>
                <a:ea typeface="微软雅黑" panose="020B0503020204020204" pitchFamily="34" charset="-122"/>
              </a:rPr>
              <a:t>三线不交叉、不重叠、不冲突</a:t>
            </a:r>
            <a:endParaRPr lang="en-US" altLang="zh-CN" sz="2400" b="1" dirty="0">
              <a:solidFill>
                <a:schemeClr val="accent6">
                  <a:lumMod val="75000"/>
                </a:schemeClr>
              </a:solidFill>
              <a:latin typeface="微软雅黑" panose="020B0503020204020204" pitchFamily="34" charset="-122"/>
              <a:ea typeface="微软雅黑" panose="020B0503020204020204" pitchFamily="34" charset="-122"/>
            </a:endParaRPr>
          </a:p>
        </p:txBody>
      </p:sp>
      <p:sp>
        <p:nvSpPr>
          <p:cNvPr id="16" name="矩形: 圆角 15"/>
          <p:cNvSpPr/>
          <p:nvPr/>
        </p:nvSpPr>
        <p:spPr>
          <a:xfrm>
            <a:off x="1276188" y="3701622"/>
            <a:ext cx="2290909" cy="1118384"/>
          </a:xfrm>
          <a:prstGeom prst="roundRect">
            <a:avLst/>
          </a:prstGeom>
          <a:noFill/>
          <a:ln w="38100">
            <a:solidFill>
              <a:srgbClr val="82AA66"/>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矩形: 圆角 18"/>
          <p:cNvSpPr/>
          <p:nvPr/>
        </p:nvSpPr>
        <p:spPr>
          <a:xfrm>
            <a:off x="4273422" y="3701622"/>
            <a:ext cx="2290909" cy="1118384"/>
          </a:xfrm>
          <a:prstGeom prst="roundRect">
            <a:avLst/>
          </a:prstGeom>
          <a:noFill/>
          <a:ln w="38100">
            <a:solidFill>
              <a:srgbClr val="82AA66"/>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矩形: 圆角 19"/>
          <p:cNvSpPr/>
          <p:nvPr/>
        </p:nvSpPr>
        <p:spPr>
          <a:xfrm>
            <a:off x="7227609" y="3701622"/>
            <a:ext cx="2290909" cy="1118384"/>
          </a:xfrm>
          <a:prstGeom prst="roundRect">
            <a:avLst/>
          </a:prstGeom>
          <a:noFill/>
          <a:ln w="38100">
            <a:solidFill>
              <a:srgbClr val="82AA66"/>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 name="矩形: 圆角 20"/>
          <p:cNvSpPr/>
          <p:nvPr/>
        </p:nvSpPr>
        <p:spPr>
          <a:xfrm>
            <a:off x="2365396" y="2589458"/>
            <a:ext cx="6346237" cy="766540"/>
          </a:xfrm>
          <a:prstGeom prst="roundRect">
            <a:avLst/>
          </a:prstGeom>
          <a:noFill/>
          <a:ln w="38100">
            <a:solidFill>
              <a:srgbClr val="82AA66"/>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23" name="直接箭头连接符 22"/>
          <p:cNvCxnSpPr/>
          <p:nvPr/>
        </p:nvCxnSpPr>
        <p:spPr>
          <a:xfrm>
            <a:off x="2832491" y="3355998"/>
            <a:ext cx="0" cy="345624"/>
          </a:xfrm>
          <a:prstGeom prst="straightConnector1">
            <a:avLst/>
          </a:prstGeom>
          <a:ln w="38100">
            <a:solidFill>
              <a:srgbClr val="82AA66"/>
            </a:solidFill>
            <a:tailEnd type="triangle"/>
          </a:ln>
        </p:spPr>
        <p:style>
          <a:lnRef idx="1">
            <a:schemeClr val="accent1"/>
          </a:lnRef>
          <a:fillRef idx="0">
            <a:schemeClr val="accent1"/>
          </a:fillRef>
          <a:effectRef idx="0">
            <a:schemeClr val="accent1"/>
          </a:effectRef>
          <a:fontRef idx="minor">
            <a:schemeClr val="tx1"/>
          </a:fontRef>
        </p:style>
      </p:cxnSp>
      <p:cxnSp>
        <p:nvCxnSpPr>
          <p:cNvPr id="27" name="直接箭头连接符 26"/>
          <p:cNvCxnSpPr>
            <a:stCxn id="21" idx="2"/>
          </p:cNvCxnSpPr>
          <p:nvPr/>
        </p:nvCxnSpPr>
        <p:spPr>
          <a:xfrm>
            <a:off x="5538515" y="3355998"/>
            <a:ext cx="0" cy="345624"/>
          </a:xfrm>
          <a:prstGeom prst="straightConnector1">
            <a:avLst/>
          </a:prstGeom>
          <a:ln w="38100">
            <a:solidFill>
              <a:srgbClr val="82AA66"/>
            </a:solidFill>
            <a:tailEnd type="triangle"/>
          </a:ln>
        </p:spPr>
        <p:style>
          <a:lnRef idx="1">
            <a:schemeClr val="accent1"/>
          </a:lnRef>
          <a:fillRef idx="0">
            <a:schemeClr val="accent1"/>
          </a:fillRef>
          <a:effectRef idx="0">
            <a:schemeClr val="accent1"/>
          </a:effectRef>
          <a:fontRef idx="minor">
            <a:schemeClr val="tx1"/>
          </a:fontRef>
        </p:style>
      </p:cxnSp>
      <p:cxnSp>
        <p:nvCxnSpPr>
          <p:cNvPr id="28" name="直接箭头连接符 27"/>
          <p:cNvCxnSpPr/>
          <p:nvPr/>
        </p:nvCxnSpPr>
        <p:spPr>
          <a:xfrm>
            <a:off x="8159796" y="3355998"/>
            <a:ext cx="0" cy="345624"/>
          </a:xfrm>
          <a:prstGeom prst="straightConnector1">
            <a:avLst/>
          </a:prstGeom>
          <a:ln w="38100">
            <a:solidFill>
              <a:srgbClr val="82AA66"/>
            </a:solidFill>
            <a:tailEnd type="triangle"/>
          </a:ln>
        </p:spPr>
        <p:style>
          <a:lnRef idx="1">
            <a:schemeClr val="accent1"/>
          </a:lnRef>
          <a:fillRef idx="0">
            <a:schemeClr val="accent1"/>
          </a:fillRef>
          <a:effectRef idx="0">
            <a:schemeClr val="accent1"/>
          </a:effectRef>
          <a:fontRef idx="minor">
            <a:schemeClr val="tx1"/>
          </a:fontRef>
        </p:style>
      </p:cxnSp>
      <p:sp>
        <p:nvSpPr>
          <p:cNvPr id="41" name="文本框 2"/>
          <p:cNvSpPr txBox="1">
            <a:spLocks noChangeArrowheads="1"/>
          </p:cNvSpPr>
          <p:nvPr/>
        </p:nvSpPr>
        <p:spPr bwMode="auto">
          <a:xfrm>
            <a:off x="769959" y="1794299"/>
            <a:ext cx="2486764" cy="58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marL="457200" indent="-457200" algn="ctr" eaLnBrk="1" hangingPunct="1">
              <a:lnSpc>
                <a:spcPct val="150000"/>
              </a:lnSpc>
              <a:buFont typeface="Wingdings" panose="05000000000000000000" pitchFamily="2" charset="2"/>
              <a:buChar char="p"/>
            </a:pPr>
            <a:r>
              <a:rPr lang="zh-CN" altLang="en-US" sz="2400" b="1" dirty="0">
                <a:solidFill>
                  <a:schemeClr val="accent6">
                    <a:lumMod val="75000"/>
                  </a:schemeClr>
                </a:solidFill>
                <a:latin typeface="微软雅黑" panose="020B0503020204020204" pitchFamily="34" charset="-122"/>
                <a:ea typeface="微软雅黑" panose="020B0503020204020204" pitchFamily="34" charset="-122"/>
              </a:rPr>
              <a:t>基本原则</a:t>
            </a:r>
            <a:endParaRPr lang="en-US" altLang="zh-CN" sz="2400" b="1" dirty="0">
              <a:solidFill>
                <a:schemeClr val="accent6">
                  <a:lumMod val="75000"/>
                </a:schemeClr>
              </a:solidFill>
              <a:latin typeface="微软雅黑" panose="020B0503020204020204" pitchFamily="34" charset="-122"/>
              <a:ea typeface="微软雅黑" panose="020B0503020204020204" pitchFamily="34" charset="-122"/>
            </a:endParaRPr>
          </a:p>
        </p:txBody>
      </p:sp>
      <p:sp>
        <p:nvSpPr>
          <p:cNvPr id="43" name="文本框 2"/>
          <p:cNvSpPr txBox="1">
            <a:spLocks noChangeArrowheads="1"/>
          </p:cNvSpPr>
          <p:nvPr/>
        </p:nvSpPr>
        <p:spPr bwMode="auto">
          <a:xfrm>
            <a:off x="769959" y="5208360"/>
            <a:ext cx="2486764" cy="58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marL="457200" indent="-457200" algn="ctr" eaLnBrk="1" hangingPunct="1">
              <a:lnSpc>
                <a:spcPct val="150000"/>
              </a:lnSpc>
              <a:buFont typeface="Wingdings" panose="05000000000000000000" pitchFamily="2" charset="2"/>
              <a:buChar char="p"/>
            </a:pPr>
            <a:r>
              <a:rPr lang="zh-CN" altLang="en-US" sz="2400" b="1" dirty="0">
                <a:solidFill>
                  <a:schemeClr val="accent6">
                    <a:lumMod val="75000"/>
                  </a:schemeClr>
                </a:solidFill>
                <a:latin typeface="微软雅黑" panose="020B0503020204020204" pitchFamily="34" charset="-122"/>
                <a:ea typeface="微软雅黑" panose="020B0503020204020204" pitchFamily="34" charset="-122"/>
              </a:rPr>
              <a:t>三线划定</a:t>
            </a:r>
            <a:endParaRPr lang="en-US" altLang="zh-CN" sz="2400" b="1" dirty="0">
              <a:solidFill>
                <a:schemeClr val="accent6">
                  <a:lumMod val="75000"/>
                </a:schemeClr>
              </a:solidFill>
              <a:latin typeface="微软雅黑" panose="020B0503020204020204" pitchFamily="34" charset="-122"/>
              <a:ea typeface="微软雅黑" panose="020B0503020204020204" pitchFamily="34" charset="-122"/>
            </a:endParaRPr>
          </a:p>
        </p:txBody>
      </p:sp>
      <p:pic>
        <p:nvPicPr>
          <p:cNvPr id="22" name="图片 2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24"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3000509000000000000" pitchFamily="2" charset="-122"/>
                <a:ea typeface="方正小标宋简体" panose="03000509000000000000" pitchFamily="2" charset="-122"/>
              </a:rPr>
              <a:t>02  </a:t>
            </a:r>
            <a:r>
              <a:rPr lang="zh-CN" altLang="en-US" sz="3600" b="1" dirty="0">
                <a:solidFill>
                  <a:schemeClr val="bg1"/>
                </a:solidFill>
                <a:latin typeface="方正小标宋简体" panose="03000509000000000000" pitchFamily="2" charset="-122"/>
                <a:ea typeface="方正小标宋简体" panose="03000509000000000000" pitchFamily="2" charset="-122"/>
              </a:rPr>
              <a:t>统筹规划  优化国土空间格局</a:t>
            </a:r>
            <a:endParaRPr lang="zh-CN" altLang="en-US" sz="3565" b="1" dirty="0">
              <a:solidFill>
                <a:schemeClr val="bg1"/>
              </a:solidFill>
              <a:latin typeface="方正小标宋简体" panose="03000509000000000000" pitchFamily="2" charset="-122"/>
              <a:ea typeface="方正小标宋简体" panose="03000509000000000000" pitchFamily="2" charset="-122"/>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3"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3000509000000000000" pitchFamily="2" charset="-122"/>
                <a:ea typeface="方正小标宋简体" panose="03000509000000000000" pitchFamily="2" charset="-122"/>
              </a:rPr>
              <a:t>02  </a:t>
            </a:r>
            <a:r>
              <a:rPr lang="zh-CN" altLang="en-US" sz="3600" b="1" dirty="0">
                <a:solidFill>
                  <a:schemeClr val="bg1"/>
                </a:solidFill>
                <a:latin typeface="方正小标宋简体" panose="03000509000000000000" pitchFamily="2" charset="-122"/>
                <a:ea typeface="方正小标宋简体" panose="03000509000000000000" pitchFamily="2" charset="-122"/>
              </a:rPr>
              <a:t>统筹规划  优化国土空间格局</a:t>
            </a:r>
            <a:endParaRPr lang="zh-CN" altLang="en-US" sz="3565" b="1" dirty="0">
              <a:solidFill>
                <a:schemeClr val="bg1"/>
              </a:solidFill>
              <a:latin typeface="方正小标宋简体" panose="03000509000000000000" pitchFamily="2" charset="-122"/>
              <a:ea typeface="方正小标宋简体" panose="03000509000000000000" pitchFamily="2" charset="-122"/>
            </a:endParaRPr>
          </a:p>
        </p:txBody>
      </p:sp>
      <p:sp>
        <p:nvSpPr>
          <p:cNvPr id="5" name="文本框 1"/>
          <p:cNvSpPr txBox="1">
            <a:spLocks noChangeArrowheads="1"/>
          </p:cNvSpPr>
          <p:nvPr/>
        </p:nvSpPr>
        <p:spPr bwMode="auto">
          <a:xfrm>
            <a:off x="289924" y="1089431"/>
            <a:ext cx="6528320" cy="640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5" b="1">
                <a:solidFill>
                  <a:schemeClr val="accent6">
                    <a:lumMod val="75000"/>
                  </a:schemeClr>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smtClean="0"/>
              <a:t>2.3 </a:t>
            </a:r>
            <a:r>
              <a:rPr lang="zh-CN" altLang="en-US" dirty="0" smtClean="0"/>
              <a:t>规划管控分区</a:t>
            </a:r>
            <a:endParaRPr lang="zh-CN" altLang="en-US" dirty="0"/>
          </a:p>
        </p:txBody>
      </p:sp>
      <p:sp>
        <p:nvSpPr>
          <p:cNvPr id="7" name="矩形 6"/>
          <p:cNvSpPr/>
          <p:nvPr/>
        </p:nvSpPr>
        <p:spPr>
          <a:xfrm>
            <a:off x="894952" y="1803906"/>
            <a:ext cx="9041529" cy="2951898"/>
          </a:xfrm>
          <a:prstGeom prst="rect">
            <a:avLst/>
          </a:prstGeom>
          <a:noFill/>
        </p:spPr>
        <p:txBody>
          <a:bodyPr wrap="square" rtlCol="0">
            <a:spAutoFit/>
          </a:bodyPr>
          <a:lstStyle/>
          <a:p>
            <a:pPr>
              <a:lnSpc>
                <a:spcPct val="150000"/>
              </a:lnSpc>
            </a:pPr>
            <a:r>
              <a:rPr lang="zh-CN" altLang="en-US" b="1" dirty="0">
                <a:latin typeface="微软雅黑" panose="020B0503020204020204" pitchFamily="34" charset="-122"/>
                <a:ea typeface="微软雅黑" panose="020B0503020204020204" pitchFamily="34" charset="-122"/>
              </a:rPr>
              <a:t>生态保护区：</a:t>
            </a:r>
            <a:r>
              <a:rPr lang="zh-CN" altLang="en-US" dirty="0">
                <a:latin typeface="微软雅黑" panose="020B0503020204020204" pitchFamily="34" charset="-122"/>
                <a:ea typeface="微软雅黑" panose="020B0503020204020204" pitchFamily="34" charset="-122"/>
              </a:rPr>
              <a:t>自然保护地核心保护区原则上</a:t>
            </a:r>
            <a:r>
              <a:rPr lang="zh-CN" altLang="en-US" b="1" dirty="0">
                <a:solidFill>
                  <a:srgbClr val="82AA66"/>
                </a:solidFill>
                <a:latin typeface="微软雅黑" panose="020B0503020204020204" pitchFamily="34" charset="-122"/>
                <a:ea typeface="微软雅黑" panose="020B0503020204020204" pitchFamily="34" charset="-122"/>
              </a:rPr>
              <a:t>禁止人为活动</a:t>
            </a:r>
            <a:r>
              <a:rPr lang="zh-CN" altLang="en-US" dirty="0">
                <a:latin typeface="微软雅黑" panose="020B0503020204020204" pitchFamily="34" charset="-122"/>
                <a:ea typeface="微软雅黑" panose="020B0503020204020204" pitchFamily="34" charset="-122"/>
              </a:rPr>
              <a:t>，其他区域严格禁止开发性、生产性建设活动。</a:t>
            </a:r>
            <a:endParaRPr lang="zh-CN" altLang="en-US" dirty="0">
              <a:latin typeface="微软雅黑" panose="020B0503020204020204" pitchFamily="34" charset="-122"/>
              <a:ea typeface="微软雅黑" panose="020B0503020204020204" pitchFamily="34" charset="-122"/>
            </a:endParaRPr>
          </a:p>
          <a:p>
            <a:pPr>
              <a:lnSpc>
                <a:spcPct val="150000"/>
              </a:lnSpc>
            </a:pPr>
            <a:r>
              <a:rPr lang="zh-CN" altLang="en-US" b="1" dirty="0">
                <a:latin typeface="微软雅黑" panose="020B0503020204020204" pitchFamily="34" charset="-122"/>
                <a:ea typeface="微软雅黑" panose="020B0503020204020204" pitchFamily="34" charset="-122"/>
              </a:rPr>
              <a:t>生态控制区：</a:t>
            </a:r>
            <a:r>
              <a:rPr lang="zh-CN" altLang="en-US" dirty="0">
                <a:latin typeface="微软雅黑" panose="020B0503020204020204" pitchFamily="34" charset="-122"/>
                <a:ea typeface="微软雅黑" panose="020B0503020204020204" pitchFamily="34" charset="-122"/>
              </a:rPr>
              <a:t>以</a:t>
            </a:r>
            <a:r>
              <a:rPr lang="zh-CN" altLang="en-US" b="1" dirty="0">
                <a:solidFill>
                  <a:srgbClr val="82AA66"/>
                </a:solidFill>
                <a:latin typeface="微软雅黑" panose="020B0503020204020204" pitchFamily="34" charset="-122"/>
                <a:ea typeface="微软雅黑" panose="020B0503020204020204" pitchFamily="34" charset="-122"/>
              </a:rPr>
              <a:t>生态保护与修复</a:t>
            </a:r>
            <a:r>
              <a:rPr lang="zh-CN" altLang="en-US" dirty="0">
                <a:latin typeface="微软雅黑" panose="020B0503020204020204" pitchFamily="34" charset="-122"/>
                <a:ea typeface="微软雅黑" panose="020B0503020204020204" pitchFamily="34" charset="-122"/>
              </a:rPr>
              <a:t>为主，因地制宜实施分区分级分类管理。</a:t>
            </a:r>
            <a:endParaRPr lang="zh-CN" altLang="en-US" dirty="0">
              <a:latin typeface="微软雅黑" panose="020B0503020204020204" pitchFamily="34" charset="-122"/>
              <a:ea typeface="微软雅黑" panose="020B0503020204020204" pitchFamily="34" charset="-122"/>
            </a:endParaRPr>
          </a:p>
          <a:p>
            <a:pPr>
              <a:lnSpc>
                <a:spcPct val="150000"/>
              </a:lnSpc>
            </a:pPr>
            <a:r>
              <a:rPr lang="zh-CN" altLang="en-US" b="1" dirty="0">
                <a:latin typeface="微软雅黑" panose="020B0503020204020204" pitchFamily="34" charset="-122"/>
                <a:ea typeface="微软雅黑" panose="020B0503020204020204" pitchFamily="34" charset="-122"/>
              </a:rPr>
              <a:t>农田保护区：</a:t>
            </a:r>
            <a:r>
              <a:rPr lang="zh-CN" altLang="en-US" dirty="0">
                <a:latin typeface="微软雅黑" panose="020B0503020204020204" pitchFamily="34" charset="-122"/>
                <a:ea typeface="微软雅黑" panose="020B0503020204020204" pitchFamily="34" charset="-122"/>
              </a:rPr>
              <a:t>重点用于</a:t>
            </a:r>
            <a:r>
              <a:rPr lang="zh-CN" altLang="en-US" b="1" dirty="0">
                <a:solidFill>
                  <a:srgbClr val="82AA66"/>
                </a:solidFill>
                <a:latin typeface="微软雅黑" panose="020B0503020204020204" pitchFamily="34" charset="-122"/>
                <a:ea typeface="微软雅黑" panose="020B0503020204020204" pitchFamily="34" charset="-122"/>
              </a:rPr>
              <a:t>粮食生产</a:t>
            </a:r>
            <a:r>
              <a:rPr lang="zh-CN" altLang="en-US" dirty="0">
                <a:latin typeface="微软雅黑" panose="020B0503020204020204" pitchFamily="34" charset="-122"/>
                <a:ea typeface="微软雅黑" panose="020B0503020204020204" pitchFamily="34" charset="-122"/>
              </a:rPr>
              <a:t>，原则上严禁开发建设活动。</a:t>
            </a:r>
            <a:endParaRPr lang="en-US" altLang="zh-CN" dirty="0">
              <a:latin typeface="微软雅黑" panose="020B0503020204020204" pitchFamily="34" charset="-122"/>
              <a:ea typeface="微软雅黑" panose="020B0503020204020204" pitchFamily="34" charset="-122"/>
            </a:endParaRPr>
          </a:p>
          <a:p>
            <a:pPr>
              <a:lnSpc>
                <a:spcPct val="150000"/>
              </a:lnSpc>
            </a:pPr>
            <a:r>
              <a:rPr lang="zh-CN" altLang="en-US" b="1" dirty="0">
                <a:latin typeface="微软雅黑" panose="020B0503020204020204" pitchFamily="34" charset="-122"/>
                <a:ea typeface="微软雅黑" panose="020B0503020204020204" pitchFamily="34" charset="-122"/>
              </a:rPr>
              <a:t>城镇发展区：</a:t>
            </a:r>
            <a:r>
              <a:rPr lang="zh-CN" altLang="en-US" dirty="0">
                <a:latin typeface="微软雅黑" panose="020B0503020204020204" pitchFamily="34" charset="-122"/>
                <a:ea typeface="微软雅黑" panose="020B0503020204020204" pitchFamily="34" charset="-122"/>
              </a:rPr>
              <a:t>城镇集中建设区采用</a:t>
            </a:r>
            <a:r>
              <a:rPr lang="zh-CN" altLang="en-US" b="1" dirty="0">
                <a:solidFill>
                  <a:srgbClr val="82AA66"/>
                </a:solidFill>
                <a:latin typeface="微软雅黑" panose="020B0503020204020204" pitchFamily="34" charset="-122"/>
                <a:ea typeface="微软雅黑" panose="020B0503020204020204" pitchFamily="34" charset="-122"/>
              </a:rPr>
              <a:t>“详细规划</a:t>
            </a:r>
            <a:r>
              <a:rPr lang="en-US" altLang="zh-CN" b="1" dirty="0">
                <a:solidFill>
                  <a:srgbClr val="82AA66"/>
                </a:solidFill>
                <a:latin typeface="微软雅黑" panose="020B0503020204020204" pitchFamily="34" charset="-122"/>
                <a:ea typeface="微软雅黑" panose="020B0503020204020204" pitchFamily="34" charset="-122"/>
              </a:rPr>
              <a:t>+</a:t>
            </a:r>
            <a:r>
              <a:rPr lang="zh-CN" altLang="en-US" b="1" dirty="0">
                <a:solidFill>
                  <a:srgbClr val="82AA66"/>
                </a:solidFill>
                <a:latin typeface="微软雅黑" panose="020B0503020204020204" pitchFamily="34" charset="-122"/>
                <a:ea typeface="微软雅黑" panose="020B0503020204020204" pitchFamily="34" charset="-122"/>
              </a:rPr>
              <a:t>规划许可”</a:t>
            </a:r>
            <a:r>
              <a:rPr lang="zh-CN" altLang="en-US" dirty="0">
                <a:latin typeface="微软雅黑" panose="020B0503020204020204" pitchFamily="34" charset="-122"/>
                <a:ea typeface="微软雅黑" panose="020B0503020204020204" pitchFamily="34" charset="-122"/>
              </a:rPr>
              <a:t>的方式进行管理，实施规划用途管制与开发许可制度。</a:t>
            </a:r>
            <a:endParaRPr lang="en-US" altLang="zh-CN" dirty="0">
              <a:latin typeface="微软雅黑" panose="020B0503020204020204" pitchFamily="34" charset="-122"/>
              <a:ea typeface="微软雅黑" panose="020B0503020204020204" pitchFamily="34" charset="-122"/>
            </a:endParaRPr>
          </a:p>
          <a:p>
            <a:pPr>
              <a:lnSpc>
                <a:spcPct val="150000"/>
              </a:lnSpc>
            </a:pPr>
            <a:r>
              <a:rPr lang="zh-CN" altLang="en-US" b="1" dirty="0">
                <a:latin typeface="微软雅黑" panose="020B0503020204020204" pitchFamily="34" charset="-122"/>
                <a:ea typeface="微软雅黑" panose="020B0503020204020204" pitchFamily="34" charset="-122"/>
              </a:rPr>
              <a:t>乡村发展区：</a:t>
            </a:r>
            <a:r>
              <a:rPr lang="zh-CN" altLang="en-US" dirty="0">
                <a:latin typeface="微软雅黑" panose="020B0503020204020204" pitchFamily="34" charset="-122"/>
                <a:ea typeface="微软雅黑" panose="020B0503020204020204" pitchFamily="34" charset="-122"/>
              </a:rPr>
              <a:t>重点</a:t>
            </a:r>
            <a:r>
              <a:rPr lang="zh-CN" altLang="en-US" b="1" dirty="0">
                <a:solidFill>
                  <a:srgbClr val="82AA66"/>
                </a:solidFill>
                <a:latin typeface="微软雅黑" panose="020B0503020204020204" pitchFamily="34" charset="-122"/>
                <a:ea typeface="微软雅黑" panose="020B0503020204020204" pitchFamily="34" charset="-122"/>
              </a:rPr>
              <a:t>保障农村生产生活配套及必要的民生保障设施</a:t>
            </a:r>
            <a:r>
              <a:rPr lang="zh-CN" altLang="en-US" dirty="0">
                <a:latin typeface="微软雅黑" panose="020B0503020204020204" pitchFamily="34" charset="-122"/>
                <a:ea typeface="微软雅黑" panose="020B0503020204020204" pitchFamily="34" charset="-122"/>
              </a:rPr>
              <a:t>建设。</a:t>
            </a:r>
            <a:endParaRPr lang="en-US" altLang="zh-CN" dirty="0">
              <a:latin typeface="微软雅黑" panose="020B0503020204020204" pitchFamily="34" charset="-122"/>
              <a:ea typeface="微软雅黑" panose="020B0503020204020204" pitchFamily="34" charset="-122"/>
            </a:endParaRPr>
          </a:p>
        </p:txBody>
      </p:sp>
      <p:sp>
        <p:nvSpPr>
          <p:cNvPr id="8" name="圆角矩形 4"/>
          <p:cNvSpPr/>
          <p:nvPr/>
        </p:nvSpPr>
        <p:spPr>
          <a:xfrm>
            <a:off x="711199" y="1803907"/>
            <a:ext cx="9225282" cy="2930849"/>
          </a:xfrm>
          <a:prstGeom prst="roundRect">
            <a:avLst>
              <a:gd name="adj" fmla="val 11381"/>
            </a:avLst>
          </a:prstGeom>
          <a:noFill/>
          <a:ln>
            <a:solidFill>
              <a:schemeClr val="accent6">
                <a:lumMod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965"/>
          </a:p>
        </p:txBody>
      </p:sp>
      <p:pic>
        <p:nvPicPr>
          <p:cNvPr id="10" name="图片 9" descr="崔家头镇国土空间规划分区图新"/>
          <p:cNvPicPr>
            <a:picLocks noChangeAspect="1"/>
          </p:cNvPicPr>
          <p:nvPr/>
        </p:nvPicPr>
        <p:blipFill>
          <a:blip r:embed="rId2"/>
          <a:srcRect l="3985" t="10662" r="3688" b="7283"/>
          <a:stretch>
            <a:fillRect/>
          </a:stretch>
        </p:blipFill>
        <p:spPr>
          <a:xfrm>
            <a:off x="894715" y="4922520"/>
            <a:ext cx="8084820" cy="10154920"/>
          </a:xfrm>
          <a:prstGeom prst="rect">
            <a:avLst/>
          </a:prstGeom>
        </p:spPr>
      </p:pic>
      <p:sp>
        <p:nvSpPr>
          <p:cNvPr id="13" name="单圆角矩形 12"/>
          <p:cNvSpPr/>
          <p:nvPr/>
        </p:nvSpPr>
        <p:spPr>
          <a:xfrm>
            <a:off x="8991600" y="12797790"/>
            <a:ext cx="704850" cy="2320925"/>
          </a:xfrm>
          <a:prstGeom prst="round1Rect">
            <a:avLst>
              <a:gd name="adj" fmla="val 50000"/>
            </a:avLst>
          </a:prstGeom>
          <a:solidFill>
            <a:srgbClr val="82AA66"/>
          </a:solidFill>
          <a:ln>
            <a:solidFill>
              <a:srgbClr val="82AA66"/>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9" name="文本框 8"/>
          <p:cNvSpPr txBox="1"/>
          <p:nvPr/>
        </p:nvSpPr>
        <p:spPr>
          <a:xfrm>
            <a:off x="9052560" y="13319125"/>
            <a:ext cx="533400" cy="1630045"/>
          </a:xfrm>
          <a:prstGeom prst="rect">
            <a:avLst/>
          </a:prstGeom>
          <a:noFill/>
        </p:spPr>
        <p:txBody>
          <a:bodyPr wrap="square" rtlCol="0">
            <a:spAutoFit/>
          </a:bodyPr>
          <a:lstStyle/>
          <a:p>
            <a:pPr algn="ctr"/>
            <a:r>
              <a:rPr lang="zh-CN" altLang="en-US" sz="2000" b="1" dirty="0">
                <a:latin typeface="微软雅黑" panose="020B0503020204020204" pitchFamily="34" charset="-122"/>
                <a:ea typeface="微软雅黑" panose="020B0503020204020204" pitchFamily="34" charset="-122"/>
              </a:rPr>
              <a:t>规划分区图</a:t>
            </a:r>
            <a:endParaRPr lang="zh-CN" altLang="en-US" sz="2000" b="1" dirty="0">
              <a:latin typeface="微软雅黑" panose="020B0503020204020204" pitchFamily="34" charset="-122"/>
              <a:ea typeface="微软雅黑" panose="020B0503020204020204" pitchFamily="34" charset="-122"/>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3"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3000509000000000000" pitchFamily="2" charset="-122"/>
                <a:ea typeface="方正小标宋简体" panose="03000509000000000000" pitchFamily="2" charset="-122"/>
              </a:rPr>
              <a:t>02  </a:t>
            </a:r>
            <a:r>
              <a:rPr lang="zh-CN" altLang="en-US" sz="3600" b="1" dirty="0">
                <a:solidFill>
                  <a:schemeClr val="bg1"/>
                </a:solidFill>
                <a:latin typeface="方正小标宋简体" panose="03000509000000000000" pitchFamily="2" charset="-122"/>
                <a:ea typeface="方正小标宋简体" panose="03000509000000000000" pitchFamily="2" charset="-122"/>
              </a:rPr>
              <a:t>统筹规划  优化国土空间格局</a:t>
            </a:r>
            <a:endParaRPr lang="zh-CN" altLang="en-US" sz="3565" b="1" dirty="0">
              <a:solidFill>
                <a:schemeClr val="bg1"/>
              </a:solidFill>
              <a:latin typeface="方正小标宋简体" panose="03000509000000000000" pitchFamily="2" charset="-122"/>
              <a:ea typeface="方正小标宋简体" panose="03000509000000000000" pitchFamily="2" charset="-122"/>
            </a:endParaRPr>
          </a:p>
        </p:txBody>
      </p:sp>
      <p:sp>
        <p:nvSpPr>
          <p:cNvPr id="2050" name="文本框 6"/>
          <p:cNvSpPr txBox="1">
            <a:spLocks noChangeArrowheads="1"/>
          </p:cNvSpPr>
          <p:nvPr/>
        </p:nvSpPr>
        <p:spPr bwMode="auto">
          <a:xfrm>
            <a:off x="694756" y="2045826"/>
            <a:ext cx="9381853" cy="570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eaLnBrk="0" hangingPunct="0"/>
            <a:r>
              <a:rPr lang="zh-CN" altLang="en-US" sz="3120" b="1" dirty="0">
                <a:solidFill>
                  <a:srgbClr val="82AA66"/>
                </a:solidFill>
                <a:latin typeface="微软雅黑" panose="020B0503020204020204" pitchFamily="34" charset="-122"/>
                <a:ea typeface="微软雅黑" panose="020B0503020204020204" pitchFamily="34" charset="-122"/>
              </a:rPr>
              <a:t>构筑“</a:t>
            </a:r>
            <a:r>
              <a:rPr lang="zh-CN" altLang="en-US" sz="3120" b="1" dirty="0">
                <a:solidFill>
                  <a:srgbClr val="82AA66"/>
                </a:solidFill>
                <a:latin typeface="微软雅黑" panose="020B0503020204020204" pitchFamily="34" charset="-122"/>
                <a:ea typeface="微软雅黑" panose="020B0503020204020204" pitchFamily="34" charset="-122"/>
                <a:sym typeface="+mn-ea"/>
              </a:rPr>
              <a:t>一带、三区、三基地</a:t>
            </a:r>
            <a:r>
              <a:rPr lang="zh-CN" altLang="en-US" sz="3120" b="1" dirty="0">
                <a:solidFill>
                  <a:srgbClr val="82AA66"/>
                </a:solidFill>
                <a:latin typeface="微软雅黑" panose="020B0503020204020204" pitchFamily="34" charset="-122"/>
                <a:ea typeface="微软雅黑" panose="020B0503020204020204" pitchFamily="34" charset="-122"/>
              </a:rPr>
              <a:t>”的产业空间格局</a:t>
            </a:r>
            <a:endParaRPr lang="zh-CN" altLang="en-US" sz="3120" b="1" dirty="0">
              <a:solidFill>
                <a:srgbClr val="82AA66"/>
              </a:solidFill>
              <a:latin typeface="微软雅黑" panose="020B0503020204020204" pitchFamily="34" charset="-122"/>
              <a:ea typeface="微软雅黑" panose="020B0503020204020204" pitchFamily="34" charset="-122"/>
            </a:endParaRPr>
          </a:p>
        </p:txBody>
      </p:sp>
      <p:sp>
        <p:nvSpPr>
          <p:cNvPr id="8" name="圆角矩形 7"/>
          <p:cNvSpPr/>
          <p:nvPr/>
        </p:nvSpPr>
        <p:spPr>
          <a:xfrm>
            <a:off x="1069975" y="2747645"/>
            <a:ext cx="8514080" cy="2432050"/>
          </a:xfrm>
          <a:prstGeom prst="roundRect">
            <a:avLst/>
          </a:prstGeom>
          <a:noFill/>
          <a:ln w="38100">
            <a:solidFill>
              <a:srgbClr val="82AA66"/>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zh-CN" altLang="en-US" sz="2005"/>
          </a:p>
        </p:txBody>
      </p:sp>
      <p:sp>
        <p:nvSpPr>
          <p:cNvPr id="2052" name="文本框 8"/>
          <p:cNvSpPr txBox="1">
            <a:spLocks noChangeArrowheads="1"/>
          </p:cNvSpPr>
          <p:nvPr/>
        </p:nvSpPr>
        <p:spPr bwMode="auto">
          <a:xfrm>
            <a:off x="1250950" y="2747645"/>
            <a:ext cx="8190230" cy="2424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p>
            <a:pPr indent="0" fontAlgn="auto">
              <a:lnSpc>
                <a:spcPct val="120000"/>
              </a:lnSpc>
            </a:pPr>
            <a:r>
              <a:rPr lang="zh-CN" altLang="en-US" b="1" dirty="0">
                <a:solidFill>
                  <a:srgbClr val="404040"/>
                </a:solidFill>
                <a:latin typeface="微软雅黑" panose="020B0503020204020204" pitchFamily="34" charset="-122"/>
                <a:ea typeface="微软雅黑" panose="020B0503020204020204" pitchFamily="34" charset="-122"/>
              </a:rPr>
              <a:t>一带：</a:t>
            </a:r>
            <a:r>
              <a:rPr lang="zh-CN" altLang="en-US" dirty="0">
                <a:solidFill>
                  <a:srgbClr val="404040"/>
                </a:solidFill>
                <a:latin typeface="微软雅黑" panose="020B0503020204020204" pitchFamily="34" charset="-122"/>
                <a:ea typeface="微软雅黑" panose="020B0503020204020204" pitchFamily="34" charset="-122"/>
                <a:sym typeface="+mn-ea"/>
              </a:rPr>
              <a:t>沿乡道259形成的</a:t>
            </a:r>
            <a:r>
              <a:rPr lang="zh-CN" altLang="en-US" b="1" dirty="0">
                <a:solidFill>
                  <a:srgbClr val="404040"/>
                </a:solidFill>
                <a:latin typeface="微软雅黑" panose="020B0503020204020204" pitchFamily="34" charset="-122"/>
                <a:ea typeface="微软雅黑" panose="020B0503020204020204" pitchFamily="34" charset="-122"/>
                <a:sym typeface="+mn-ea"/>
              </a:rPr>
              <a:t>镇域产业发展带</a:t>
            </a:r>
            <a:r>
              <a:rPr lang="zh-CN" altLang="en-US" dirty="0">
                <a:solidFill>
                  <a:srgbClr val="404040"/>
                </a:solidFill>
                <a:latin typeface="微软雅黑" panose="020B0503020204020204" pitchFamily="34" charset="-122"/>
                <a:ea typeface="微软雅黑" panose="020B0503020204020204" pitchFamily="34" charset="-122"/>
                <a:sym typeface="+mn-ea"/>
              </a:rPr>
              <a:t>，贯通全镇各产业功能板块，带动全镇产业升级发展；</a:t>
            </a:r>
            <a:endParaRPr lang="zh-CN" altLang="en-US" dirty="0">
              <a:solidFill>
                <a:srgbClr val="404040"/>
              </a:solidFill>
              <a:latin typeface="微软雅黑" panose="020B0503020204020204" pitchFamily="34" charset="-122"/>
              <a:ea typeface="微软雅黑" panose="020B0503020204020204" pitchFamily="34" charset="-122"/>
            </a:endParaRPr>
          </a:p>
          <a:p>
            <a:pPr indent="0" fontAlgn="auto">
              <a:lnSpc>
                <a:spcPct val="120000"/>
              </a:lnSpc>
            </a:pPr>
            <a:r>
              <a:rPr lang="zh-CN" altLang="en-US" b="1" dirty="0">
                <a:solidFill>
                  <a:srgbClr val="404040"/>
                </a:solidFill>
                <a:latin typeface="微软雅黑" panose="020B0503020204020204" pitchFamily="34" charset="-122"/>
                <a:ea typeface="微软雅黑" panose="020B0503020204020204" pitchFamily="34" charset="-122"/>
              </a:rPr>
              <a:t>三区：</a:t>
            </a:r>
            <a:r>
              <a:rPr lang="zh-CN" altLang="en-US" dirty="0">
                <a:solidFill>
                  <a:srgbClr val="404040"/>
                </a:solidFill>
                <a:latin typeface="微软雅黑" panose="020B0503020204020204" pitchFamily="34" charset="-122"/>
                <a:ea typeface="微软雅黑" panose="020B0503020204020204" pitchFamily="34" charset="-122"/>
                <a:sym typeface="+mn-ea"/>
              </a:rPr>
              <a:t>依托地形地貌条件和产业发展基础形成的</a:t>
            </a:r>
            <a:r>
              <a:rPr lang="zh-CN" altLang="en-US" b="1" dirty="0">
                <a:solidFill>
                  <a:srgbClr val="404040"/>
                </a:solidFill>
                <a:latin typeface="微软雅黑" panose="020B0503020204020204" pitchFamily="34" charset="-122"/>
                <a:ea typeface="微软雅黑" panose="020B0503020204020204" pitchFamily="34" charset="-122"/>
                <a:sym typeface="+mn-ea"/>
              </a:rPr>
              <a:t>山区特色农业融合发展区</a:t>
            </a:r>
            <a:r>
              <a:rPr lang="zh-CN" altLang="en-US" dirty="0">
                <a:solidFill>
                  <a:srgbClr val="404040"/>
                </a:solidFill>
                <a:latin typeface="微软雅黑" panose="020B0503020204020204" pitchFamily="34" charset="-122"/>
                <a:ea typeface="微软雅黑" panose="020B0503020204020204" pitchFamily="34" charset="-122"/>
                <a:sym typeface="+mn-ea"/>
              </a:rPr>
              <a:t>、</a:t>
            </a:r>
            <a:r>
              <a:rPr lang="zh-CN" altLang="en-US" b="1" dirty="0">
                <a:solidFill>
                  <a:srgbClr val="404040"/>
                </a:solidFill>
                <a:latin typeface="微软雅黑" panose="020B0503020204020204" pitchFamily="34" charset="-122"/>
                <a:ea typeface="微软雅黑" panose="020B0503020204020204" pitchFamily="34" charset="-122"/>
                <a:sym typeface="+mn-ea"/>
              </a:rPr>
              <a:t>台塬高效现代农业发展区</a:t>
            </a:r>
            <a:r>
              <a:rPr lang="zh-CN" altLang="en-US" dirty="0">
                <a:solidFill>
                  <a:srgbClr val="404040"/>
                </a:solidFill>
                <a:latin typeface="微软雅黑" panose="020B0503020204020204" pitchFamily="34" charset="-122"/>
                <a:ea typeface="微软雅黑" panose="020B0503020204020204" pitchFamily="34" charset="-122"/>
                <a:sym typeface="+mn-ea"/>
              </a:rPr>
              <a:t>和</a:t>
            </a:r>
            <a:r>
              <a:rPr lang="zh-CN" altLang="en-US" b="1" dirty="0">
                <a:solidFill>
                  <a:srgbClr val="404040"/>
                </a:solidFill>
                <a:latin typeface="微软雅黑" panose="020B0503020204020204" pitchFamily="34" charset="-122"/>
                <a:ea typeface="微软雅黑" panose="020B0503020204020204" pitchFamily="34" charset="-122"/>
                <a:sym typeface="+mn-ea"/>
              </a:rPr>
              <a:t>黄里乡村旅游发展区</a:t>
            </a:r>
            <a:r>
              <a:rPr lang="zh-CN" altLang="en-US" b="1" dirty="0">
                <a:solidFill>
                  <a:srgbClr val="404040"/>
                </a:solidFill>
                <a:latin typeface="微软雅黑" panose="020B0503020204020204" pitchFamily="34" charset="-122"/>
                <a:ea typeface="微软雅黑" panose="020B0503020204020204" pitchFamily="34" charset="-122"/>
              </a:rPr>
              <a:t>；</a:t>
            </a:r>
            <a:endParaRPr lang="zh-CN" altLang="en-US" b="1" dirty="0">
              <a:solidFill>
                <a:srgbClr val="404040"/>
              </a:solidFill>
              <a:latin typeface="微软雅黑" panose="020B0503020204020204" pitchFamily="34" charset="-122"/>
              <a:ea typeface="微软雅黑" panose="020B0503020204020204" pitchFamily="34" charset="-122"/>
            </a:endParaRPr>
          </a:p>
          <a:p>
            <a:pPr indent="0" fontAlgn="auto">
              <a:lnSpc>
                <a:spcPct val="120000"/>
              </a:lnSpc>
            </a:pPr>
            <a:r>
              <a:rPr lang="zh-CN" altLang="en-US" b="1" dirty="0">
                <a:solidFill>
                  <a:srgbClr val="404040"/>
                </a:solidFill>
                <a:latin typeface="微软雅黑" panose="020B0503020204020204" pitchFamily="34" charset="-122"/>
                <a:ea typeface="微软雅黑" panose="020B0503020204020204" pitchFamily="34" charset="-122"/>
              </a:rPr>
              <a:t>三基地：</a:t>
            </a:r>
            <a:r>
              <a:rPr lang="zh-CN" altLang="en-US" dirty="0">
                <a:solidFill>
                  <a:srgbClr val="404040"/>
                </a:solidFill>
                <a:latin typeface="微软雅黑" panose="020B0503020204020204" pitchFamily="34" charset="-122"/>
                <a:ea typeface="微软雅黑" panose="020B0503020204020204" pitchFamily="34" charset="-122"/>
                <a:sym typeface="+mn-ea"/>
              </a:rPr>
              <a:t>指以赵家塬村为主的</a:t>
            </a:r>
            <a:r>
              <a:rPr lang="zh-CN" altLang="en-US" b="1" dirty="0">
                <a:solidFill>
                  <a:srgbClr val="404040"/>
                </a:solidFill>
                <a:latin typeface="微软雅黑" panose="020B0503020204020204" pitchFamily="34" charset="-122"/>
                <a:ea typeface="微软雅黑" panose="020B0503020204020204" pitchFamily="34" charset="-122"/>
                <a:sym typeface="+mn-ea"/>
              </a:rPr>
              <a:t>苹果产业发展基地</a:t>
            </a:r>
            <a:r>
              <a:rPr lang="zh-CN" altLang="en-US" dirty="0">
                <a:solidFill>
                  <a:srgbClr val="404040"/>
                </a:solidFill>
                <a:latin typeface="微软雅黑" panose="020B0503020204020204" pitchFamily="34" charset="-122"/>
                <a:ea typeface="微软雅黑" panose="020B0503020204020204" pitchFamily="34" charset="-122"/>
                <a:sym typeface="+mn-ea"/>
              </a:rPr>
              <a:t>、以庄科村为主的</a:t>
            </a:r>
            <a:r>
              <a:rPr lang="zh-CN" altLang="en-US" b="1" dirty="0">
                <a:solidFill>
                  <a:srgbClr val="404040"/>
                </a:solidFill>
                <a:latin typeface="微软雅黑" panose="020B0503020204020204" pitchFamily="34" charset="-122"/>
                <a:ea typeface="微软雅黑" panose="020B0503020204020204" pitchFamily="34" charset="-122"/>
                <a:sym typeface="+mn-ea"/>
              </a:rPr>
              <a:t>奶山羊养殖基地</a:t>
            </a:r>
            <a:r>
              <a:rPr lang="zh-CN" altLang="en-US" dirty="0">
                <a:solidFill>
                  <a:srgbClr val="404040"/>
                </a:solidFill>
                <a:latin typeface="微软雅黑" panose="020B0503020204020204" pitchFamily="34" charset="-122"/>
                <a:ea typeface="微软雅黑" panose="020B0503020204020204" pitchFamily="34" charset="-122"/>
                <a:sym typeface="+mn-ea"/>
              </a:rPr>
              <a:t>、以黄里村为主的</a:t>
            </a:r>
            <a:r>
              <a:rPr lang="zh-CN" altLang="en-US" b="1" dirty="0">
                <a:solidFill>
                  <a:srgbClr val="404040"/>
                </a:solidFill>
                <a:latin typeface="微软雅黑" panose="020B0503020204020204" pitchFamily="34" charset="-122"/>
                <a:ea typeface="微软雅黑" panose="020B0503020204020204" pitchFamily="34" charset="-122"/>
                <a:sym typeface="+mn-ea"/>
              </a:rPr>
              <a:t>乡村旅游示范基地</a:t>
            </a:r>
            <a:r>
              <a:rPr lang="zh-CN" altLang="en-US" dirty="0">
                <a:solidFill>
                  <a:srgbClr val="404040"/>
                </a:solidFill>
                <a:latin typeface="微软雅黑" panose="020B0503020204020204" pitchFamily="34" charset="-122"/>
                <a:ea typeface="微软雅黑" panose="020B0503020204020204" pitchFamily="34" charset="-122"/>
                <a:sym typeface="+mn-ea"/>
              </a:rPr>
              <a:t>，是镇域农业现代化和一二三产融合的核心承载产业平台。</a:t>
            </a:r>
            <a:endParaRPr lang="zh-CN" altLang="en-US" dirty="0">
              <a:solidFill>
                <a:srgbClr val="404040"/>
              </a:solidFill>
              <a:latin typeface="微软雅黑" panose="020B0503020204020204" pitchFamily="34" charset="-122"/>
              <a:ea typeface="微软雅黑" panose="020B0503020204020204" pitchFamily="34" charset="-122"/>
              <a:sym typeface="+mn-ea"/>
            </a:endParaRPr>
          </a:p>
        </p:txBody>
      </p:sp>
      <p:sp>
        <p:nvSpPr>
          <p:cNvPr id="4" name="文本框 1"/>
          <p:cNvSpPr txBox="1">
            <a:spLocks noChangeArrowheads="1"/>
          </p:cNvSpPr>
          <p:nvPr/>
        </p:nvSpPr>
        <p:spPr bwMode="auto">
          <a:xfrm>
            <a:off x="289924" y="1089431"/>
            <a:ext cx="6528320" cy="640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5" b="1">
                <a:solidFill>
                  <a:schemeClr val="accent6">
                    <a:lumMod val="75000"/>
                  </a:schemeClr>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a:t>2.4 </a:t>
            </a:r>
            <a:r>
              <a:rPr lang="zh-CN" altLang="en-US" dirty="0"/>
              <a:t>优化产业空间布局</a:t>
            </a:r>
            <a:endParaRPr lang="zh-CN" altLang="en-US" dirty="0"/>
          </a:p>
        </p:txBody>
      </p:sp>
      <p:pic>
        <p:nvPicPr>
          <p:cNvPr id="7" name="图片 6" descr="E:/工作/建大规划院/20230912千阳镇国空总规/03图纸/崔家头/产业结构.jpg产业结构"/>
          <p:cNvPicPr>
            <a:picLocks noChangeAspect="1"/>
          </p:cNvPicPr>
          <p:nvPr/>
        </p:nvPicPr>
        <p:blipFill>
          <a:blip r:embed="rId2"/>
          <a:srcRect l="4036" t="10798" r="3493" b="7311"/>
          <a:stretch>
            <a:fillRect/>
          </a:stretch>
        </p:blipFill>
        <p:spPr>
          <a:xfrm>
            <a:off x="1250950" y="5310505"/>
            <a:ext cx="7831455" cy="9802495"/>
          </a:xfrm>
          <a:prstGeom prst="rect">
            <a:avLst/>
          </a:prstGeom>
        </p:spPr>
      </p:pic>
      <p:sp>
        <p:nvSpPr>
          <p:cNvPr id="6" name="单圆角矩形 5"/>
          <p:cNvSpPr/>
          <p:nvPr/>
        </p:nvSpPr>
        <p:spPr>
          <a:xfrm>
            <a:off x="8991600" y="12284710"/>
            <a:ext cx="704850" cy="2834005"/>
          </a:xfrm>
          <a:prstGeom prst="round1Rect">
            <a:avLst>
              <a:gd name="adj" fmla="val 50000"/>
            </a:avLst>
          </a:prstGeom>
          <a:solidFill>
            <a:srgbClr val="82AA66"/>
          </a:solidFill>
          <a:ln>
            <a:solidFill>
              <a:srgbClr val="82AA66"/>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9" name="文本框 8"/>
          <p:cNvSpPr txBox="1"/>
          <p:nvPr/>
        </p:nvSpPr>
        <p:spPr>
          <a:xfrm>
            <a:off x="9052560" y="12734290"/>
            <a:ext cx="533400" cy="2245360"/>
          </a:xfrm>
          <a:prstGeom prst="rect">
            <a:avLst/>
          </a:prstGeom>
          <a:noFill/>
        </p:spPr>
        <p:txBody>
          <a:bodyPr wrap="square" rtlCol="0">
            <a:spAutoFit/>
          </a:bodyPr>
          <a:p>
            <a:pPr indent="0" algn="r" fontAlgn="auto">
              <a:lnSpc>
                <a:spcPct val="100000"/>
              </a:lnSpc>
            </a:pPr>
            <a:r>
              <a:rPr lang="zh-CN" altLang="en-US" sz="2000" b="1" dirty="0">
                <a:latin typeface="微软雅黑" panose="020B0503020204020204" pitchFamily="34" charset="-122"/>
                <a:ea typeface="微软雅黑" panose="020B0503020204020204" pitchFamily="34" charset="-122"/>
                <a:sym typeface="+mn-ea"/>
              </a:rPr>
              <a:t>产业空间布局图</a:t>
            </a:r>
            <a:endParaRPr lang="zh-CN" altLang="en-US" sz="2000" b="1" dirty="0">
              <a:latin typeface="微软雅黑" panose="020B0503020204020204" pitchFamily="34" charset="-122"/>
              <a:ea typeface="微软雅黑" panose="020B0503020204020204" pitchFamily="34" charset="-122"/>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a:srcRect r="35089"/>
          <a:stretch>
            <a:fillRect/>
          </a:stretch>
        </p:blipFill>
        <p:spPr>
          <a:xfrm>
            <a:off x="0" y="0"/>
            <a:ext cx="10692130" cy="9265285"/>
          </a:xfrm>
          <a:prstGeom prst="rect">
            <a:avLst/>
          </a:prstGeom>
        </p:spPr>
      </p:pic>
      <p:pic>
        <p:nvPicPr>
          <p:cNvPr id="11" name="图片 10"/>
          <p:cNvPicPr>
            <a:picLocks noChangeAspect="1"/>
          </p:cNvPicPr>
          <p:nvPr/>
        </p:nvPicPr>
        <p:blipFill rotWithShape="1">
          <a:blip r:embed="rId2">
            <a:extLst>
              <a:ext uri="{28A0092B-C50C-407E-A947-70E740481C1C}">
                <a14:useLocalDpi xmlns:a14="http://schemas.microsoft.com/office/drawing/2010/main" val="0"/>
              </a:ext>
            </a:extLst>
          </a:blip>
          <a:srcRect t="47704"/>
          <a:stretch>
            <a:fillRect/>
          </a:stretch>
        </p:blipFill>
        <p:spPr>
          <a:xfrm>
            <a:off x="0" y="7071360"/>
            <a:ext cx="10691813" cy="8105628"/>
          </a:xfrm>
          <a:prstGeom prst="rect">
            <a:avLst/>
          </a:prstGeom>
        </p:spPr>
      </p:pic>
      <p:sp>
        <p:nvSpPr>
          <p:cNvPr id="3" name="文本框 1"/>
          <p:cNvSpPr txBox="1">
            <a:spLocks noChangeArrowheads="1"/>
          </p:cNvSpPr>
          <p:nvPr/>
        </p:nvSpPr>
        <p:spPr bwMode="auto">
          <a:xfrm>
            <a:off x="971194" y="7427236"/>
            <a:ext cx="2792256" cy="3436775"/>
          </a:xfrm>
          <a:prstGeom prst="rect">
            <a:avLst/>
          </a:prstGeom>
          <a:noFill/>
        </p:spPr>
        <p:txBody>
          <a:bodyPr wrap="square" rtlCol="0" anchor="ctr">
            <a:spAutoFit/>
          </a:bodyPr>
          <a:lstStyle>
            <a:defPPr>
              <a:defRPr lang="en-US"/>
            </a:defPPr>
            <a:lvl1pPr algn="ctr">
              <a:lnSpc>
                <a:spcPct val="200000"/>
              </a:lnSpc>
              <a:defRPr sz="4500" kern="100">
                <a:solidFill>
                  <a:schemeClr val="bg1"/>
                </a:solidFill>
                <a:effectLst/>
                <a:latin typeface="Agency FB" panose="020B0503020202020204" pitchFamily="34" charset="0"/>
                <a:ea typeface="方正小标宋简体" panose="03000509000000000000" pitchFamily="2" charset="-122"/>
                <a:cs typeface="Arial" panose="020B0604020202020204" pitchFamily="34" charset="0"/>
              </a:defRPr>
            </a:lvl1pPr>
          </a:lstStyle>
          <a:p>
            <a:r>
              <a:rPr lang="en-US" altLang="zh-CN" sz="13000" b="1" dirty="0"/>
              <a:t>03</a:t>
            </a:r>
            <a:endParaRPr lang="zh-CN" altLang="en-US" sz="13000" b="1" dirty="0"/>
          </a:p>
        </p:txBody>
      </p:sp>
      <p:sp>
        <p:nvSpPr>
          <p:cNvPr id="6" name="文本框 5"/>
          <p:cNvSpPr txBox="1"/>
          <p:nvPr/>
        </p:nvSpPr>
        <p:spPr>
          <a:xfrm>
            <a:off x="3413911" y="9066143"/>
            <a:ext cx="7277902" cy="2481449"/>
          </a:xfrm>
          <a:prstGeom prst="rect">
            <a:avLst/>
          </a:prstGeom>
          <a:noFill/>
        </p:spPr>
        <p:txBody>
          <a:bodyPr wrap="square" rtlCol="0">
            <a:spAutoFit/>
          </a:bodyPr>
          <a:lstStyle/>
          <a:p>
            <a:pPr algn="ctr">
              <a:lnSpc>
                <a:spcPct val="150000"/>
              </a:lnSpc>
            </a:pPr>
            <a:r>
              <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以人为本 </a:t>
            </a:r>
            <a:endPar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a:p>
            <a:pPr algn="ctr">
              <a:lnSpc>
                <a:spcPct val="150000"/>
              </a:lnSpc>
            </a:pPr>
            <a:r>
              <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营建幸福宜居城市</a:t>
            </a:r>
            <a:endPar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p:txBody>
      </p:sp>
      <p:sp>
        <p:nvSpPr>
          <p:cNvPr id="7" name="文本框 6"/>
          <p:cNvSpPr txBox="1"/>
          <p:nvPr/>
        </p:nvSpPr>
        <p:spPr>
          <a:xfrm>
            <a:off x="4590161" y="11533510"/>
            <a:ext cx="5562601" cy="3322955"/>
          </a:xfrm>
          <a:prstGeom prst="rect">
            <a:avLst/>
          </a:prstGeom>
          <a:noFill/>
        </p:spPr>
        <p:txBody>
          <a:bodyPr wrap="square" rtlCol="0">
            <a:spAutoFit/>
          </a:bodyPr>
          <a:lstStyle/>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镇</a:t>
            </a:r>
            <a:r>
              <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村体系</a:t>
            </a:r>
            <a:endPar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镇区空间结构</a:t>
            </a:r>
            <a:endPar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住房保障</a:t>
            </a:r>
            <a:endPar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公共服务中心体系</a:t>
            </a:r>
            <a:endPar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蓝绿空间系统</a:t>
            </a:r>
            <a:endPar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p:txBody>
      </p:sp>
      <p:pic>
        <p:nvPicPr>
          <p:cNvPr id="12" name="图片 11"/>
          <p:cNvPicPr>
            <a:picLocks noChangeAspect="1"/>
          </p:cNvPicPr>
          <p:nvPr/>
        </p:nvPicPr>
        <p:blipFill rotWithShape="1">
          <a:blip r:embed="rId3">
            <a:extLst>
              <a:ext uri="{28A0092B-C50C-407E-A947-70E740481C1C}">
                <a14:useLocalDpi xmlns:a14="http://schemas.microsoft.com/office/drawing/2010/main" val="0"/>
              </a:ext>
            </a:extLst>
          </a:blip>
          <a:srcRect l="33302" t="19872" r="21776" b="13142"/>
          <a:stretch>
            <a:fillRect/>
          </a:stretch>
        </p:blipFill>
        <p:spPr>
          <a:xfrm>
            <a:off x="730602" y="8160324"/>
            <a:ext cx="3376246" cy="3436776"/>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1">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5"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3000509000000000000" pitchFamily="2" charset="-122"/>
                <a:ea typeface="方正小标宋简体" panose="03000509000000000000" pitchFamily="2" charset="-122"/>
              </a:rPr>
              <a:t>03  </a:t>
            </a:r>
            <a:r>
              <a:rPr lang="zh-CN" altLang="en-US" sz="3600" b="1" dirty="0">
                <a:solidFill>
                  <a:schemeClr val="bg1"/>
                </a:solidFill>
                <a:latin typeface="方正小标宋简体" panose="03000509000000000000" pitchFamily="2" charset="-122"/>
                <a:ea typeface="方正小标宋简体" panose="03000509000000000000" pitchFamily="2" charset="-122"/>
              </a:rPr>
              <a:t>以人为本  营建幸福宜居城市</a:t>
            </a:r>
            <a:endParaRPr lang="zh-CN" altLang="en-US" sz="3600" b="1" dirty="0">
              <a:solidFill>
                <a:schemeClr val="bg1"/>
              </a:solidFill>
              <a:latin typeface="方正小标宋简体" panose="03000509000000000000" pitchFamily="2" charset="-122"/>
              <a:ea typeface="方正小标宋简体" panose="03000509000000000000" pitchFamily="2" charset="-122"/>
            </a:endParaRPr>
          </a:p>
        </p:txBody>
      </p:sp>
      <p:sp>
        <p:nvSpPr>
          <p:cNvPr id="2" name="文本框 1"/>
          <p:cNvSpPr txBox="1">
            <a:spLocks noChangeArrowheads="1"/>
          </p:cNvSpPr>
          <p:nvPr/>
        </p:nvSpPr>
        <p:spPr bwMode="auto">
          <a:xfrm>
            <a:off x="289924" y="1089431"/>
            <a:ext cx="6528320" cy="640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r>
              <a:rPr lang="en-US" altLang="zh-CN" sz="3565" b="1" dirty="0">
                <a:solidFill>
                  <a:srgbClr val="ED7D31"/>
                </a:solidFill>
                <a:latin typeface="微软雅黑" panose="020B0503020204020204" pitchFamily="34" charset="-122"/>
                <a:ea typeface="微软雅黑" panose="020B0503020204020204" pitchFamily="34" charset="-122"/>
              </a:rPr>
              <a:t>3.1 </a:t>
            </a:r>
            <a:r>
              <a:rPr lang="zh-CN" altLang="en-US" sz="3565" b="1" dirty="0">
                <a:solidFill>
                  <a:srgbClr val="ED7D31"/>
                </a:solidFill>
                <a:latin typeface="微软雅黑" panose="020B0503020204020204" pitchFamily="34" charset="-122"/>
                <a:ea typeface="微软雅黑" panose="020B0503020204020204" pitchFamily="34" charset="-122"/>
              </a:rPr>
              <a:t>规划镇域镇村体系</a:t>
            </a:r>
            <a:endParaRPr lang="zh-CN" altLang="en-US" sz="3565" b="1" dirty="0">
              <a:solidFill>
                <a:srgbClr val="ED7D31"/>
              </a:solidFill>
              <a:latin typeface="微软雅黑" panose="020B0503020204020204" pitchFamily="34" charset="-122"/>
              <a:ea typeface="微软雅黑" panose="020B0503020204020204" pitchFamily="34" charset="-122"/>
            </a:endParaRPr>
          </a:p>
        </p:txBody>
      </p:sp>
      <p:sp>
        <p:nvSpPr>
          <p:cNvPr id="15" name="文本框 6"/>
          <p:cNvSpPr txBox="1">
            <a:spLocks noChangeArrowheads="1"/>
          </p:cNvSpPr>
          <p:nvPr>
            <p:custDataLst>
              <p:tags r:id="rId2"/>
            </p:custDataLst>
          </p:nvPr>
        </p:nvSpPr>
        <p:spPr bwMode="auto">
          <a:xfrm>
            <a:off x="1060450" y="1747520"/>
            <a:ext cx="8957945" cy="5988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eaLnBrk="1" hangingPunct="1">
              <a:lnSpc>
                <a:spcPct val="150000"/>
              </a:lnSpc>
            </a:pPr>
            <a:r>
              <a:rPr lang="zh-CN" altLang="en-US" sz="2200" b="1" dirty="0">
                <a:solidFill>
                  <a:srgbClr val="ED7D31"/>
                </a:solidFill>
                <a:latin typeface="微软雅黑" panose="020B0503020204020204" pitchFamily="34" charset="-122"/>
                <a:ea typeface="微软雅黑" panose="020B0503020204020204" pitchFamily="34" charset="-122"/>
                <a:sym typeface="+mn-ea"/>
              </a:rPr>
              <a:t>至2035年，崔家头镇常住人口约为0.</a:t>
            </a:r>
            <a:r>
              <a:rPr lang="en-US" altLang="zh-CN" sz="2200" b="1" dirty="0">
                <a:solidFill>
                  <a:srgbClr val="ED7D31"/>
                </a:solidFill>
                <a:latin typeface="微软雅黑" panose="020B0503020204020204" pitchFamily="34" charset="-122"/>
                <a:ea typeface="微软雅黑" panose="020B0503020204020204" pitchFamily="34" charset="-122"/>
                <a:sym typeface="+mn-ea"/>
              </a:rPr>
              <a:t>42</a:t>
            </a:r>
            <a:r>
              <a:rPr lang="zh-CN" altLang="en-US" sz="2200" b="1" dirty="0">
                <a:solidFill>
                  <a:srgbClr val="ED7D31"/>
                </a:solidFill>
                <a:latin typeface="微软雅黑" panose="020B0503020204020204" pitchFamily="34" charset="-122"/>
                <a:ea typeface="微软雅黑" panose="020B0503020204020204" pitchFamily="34" charset="-122"/>
                <a:sym typeface="+mn-ea"/>
              </a:rPr>
              <a:t>万人，城镇人口约为0.</a:t>
            </a:r>
            <a:r>
              <a:rPr lang="en-US" altLang="zh-CN" sz="2200" b="1" dirty="0">
                <a:solidFill>
                  <a:srgbClr val="ED7D31"/>
                </a:solidFill>
                <a:latin typeface="微软雅黑" panose="020B0503020204020204" pitchFamily="34" charset="-122"/>
                <a:ea typeface="微软雅黑" panose="020B0503020204020204" pitchFamily="34" charset="-122"/>
                <a:sym typeface="+mn-ea"/>
              </a:rPr>
              <a:t>18</a:t>
            </a:r>
            <a:r>
              <a:rPr lang="zh-CN" altLang="en-US" sz="2200" b="1" dirty="0">
                <a:solidFill>
                  <a:srgbClr val="ED7D31"/>
                </a:solidFill>
                <a:latin typeface="微软雅黑" panose="020B0503020204020204" pitchFamily="34" charset="-122"/>
                <a:ea typeface="微软雅黑" panose="020B0503020204020204" pitchFamily="34" charset="-122"/>
                <a:sym typeface="+mn-ea"/>
              </a:rPr>
              <a:t>万人。</a:t>
            </a:r>
            <a:endParaRPr lang="zh-CN" altLang="en-US" sz="2200" b="1" dirty="0">
              <a:solidFill>
                <a:srgbClr val="ED7D31"/>
              </a:solidFill>
              <a:latin typeface="微软雅黑" panose="020B0503020204020204" pitchFamily="34" charset="-122"/>
              <a:ea typeface="微软雅黑" panose="020B0503020204020204" pitchFamily="34" charset="-122"/>
            </a:endParaRPr>
          </a:p>
        </p:txBody>
      </p:sp>
      <p:sp>
        <p:nvSpPr>
          <p:cNvPr id="16" name="矩形: 圆角 9"/>
          <p:cNvSpPr/>
          <p:nvPr>
            <p:custDataLst>
              <p:tags r:id="rId3"/>
            </p:custDataLst>
          </p:nvPr>
        </p:nvSpPr>
        <p:spPr>
          <a:xfrm>
            <a:off x="1060450" y="2546985"/>
            <a:ext cx="8534400" cy="1216025"/>
          </a:xfrm>
          <a:prstGeom prst="roundRect">
            <a:avLst/>
          </a:prstGeom>
          <a:noFill/>
          <a:ln w="38100">
            <a:solidFill>
              <a:srgbClr val="E8924E"/>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文本框 6"/>
          <p:cNvSpPr txBox="1">
            <a:spLocks noChangeArrowheads="1"/>
          </p:cNvSpPr>
          <p:nvPr>
            <p:custDataLst>
              <p:tags r:id="rId4"/>
            </p:custDataLst>
          </p:nvPr>
        </p:nvSpPr>
        <p:spPr bwMode="auto">
          <a:xfrm>
            <a:off x="1241425" y="2546350"/>
            <a:ext cx="8328660" cy="1122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nSpc>
                <a:spcPct val="150000"/>
              </a:lnSpc>
            </a:pPr>
            <a:r>
              <a:rPr lang="zh-CN" altLang="en-US" sz="2200" b="1" dirty="0">
                <a:solidFill>
                  <a:srgbClr val="ED7D31"/>
                </a:solidFill>
                <a:latin typeface="微软雅黑" panose="020B0503020204020204" pitchFamily="34" charset="-122"/>
                <a:ea typeface="微软雅黑" panose="020B0503020204020204" pitchFamily="34" charset="-122"/>
              </a:rPr>
              <a:t>等级规模：</a:t>
            </a:r>
            <a:r>
              <a:rPr lang="zh-CN" altLang="en-US" sz="2005" dirty="0">
                <a:solidFill>
                  <a:srgbClr val="404040"/>
                </a:solidFill>
                <a:latin typeface="微软雅黑" panose="020B0503020204020204" pitchFamily="34" charset="-122"/>
                <a:ea typeface="微软雅黑" panose="020B0503020204020204" pitchFamily="34" charset="-122"/>
                <a:sym typeface="+mn-ea"/>
              </a:rPr>
              <a:t>构建</a:t>
            </a:r>
            <a:r>
              <a:rPr lang="zh-CN" altLang="en-US" sz="2005" b="1" dirty="0">
                <a:solidFill>
                  <a:srgbClr val="404040"/>
                </a:solidFill>
                <a:latin typeface="微软雅黑" panose="020B0503020204020204" pitchFamily="34" charset="-122"/>
                <a:ea typeface="微软雅黑" panose="020B0503020204020204" pitchFamily="34" charset="-122"/>
                <a:sym typeface="+mn-ea"/>
              </a:rPr>
              <a:t>“镇区—中心村—一般村”</a:t>
            </a:r>
            <a:r>
              <a:rPr lang="zh-CN" altLang="en-US" sz="2005" dirty="0">
                <a:solidFill>
                  <a:srgbClr val="404040"/>
                </a:solidFill>
                <a:latin typeface="微软雅黑" panose="020B0503020204020204" pitchFamily="34" charset="-122"/>
                <a:ea typeface="微软雅黑" panose="020B0503020204020204" pitchFamily="34" charset="-122"/>
                <a:sym typeface="+mn-ea"/>
              </a:rPr>
              <a:t>三级规模等级体系</a:t>
            </a:r>
            <a:r>
              <a:rPr lang="zh-CN" altLang="en-US" sz="2005" b="1" dirty="0">
                <a:solidFill>
                  <a:srgbClr val="404040"/>
                </a:solidFill>
                <a:latin typeface="微软雅黑" panose="020B0503020204020204" pitchFamily="34" charset="-122"/>
                <a:ea typeface="微软雅黑" panose="020B0503020204020204" pitchFamily="34" charset="-122"/>
              </a:rPr>
              <a:t>。</a:t>
            </a:r>
            <a:endParaRPr lang="zh-CN" altLang="en-US" sz="2005" b="1" dirty="0">
              <a:solidFill>
                <a:srgbClr val="404040"/>
              </a:solidFill>
              <a:latin typeface="微软雅黑" panose="020B0503020204020204" pitchFamily="34" charset="-122"/>
              <a:ea typeface="微软雅黑" panose="020B0503020204020204" pitchFamily="34" charset="-122"/>
            </a:endParaRPr>
          </a:p>
          <a:p>
            <a:pPr>
              <a:lnSpc>
                <a:spcPct val="150000"/>
              </a:lnSpc>
            </a:pPr>
            <a:r>
              <a:rPr lang="zh-CN" altLang="en-US" sz="2200" b="1" dirty="0">
                <a:solidFill>
                  <a:srgbClr val="ED7D31"/>
                </a:solidFill>
                <a:latin typeface="微软雅黑" panose="020B0503020204020204" pitchFamily="34" charset="-122"/>
                <a:ea typeface="微软雅黑" panose="020B0503020204020204" pitchFamily="34" charset="-122"/>
              </a:rPr>
              <a:t>村庄分类：</a:t>
            </a:r>
            <a:r>
              <a:rPr lang="zh-CN" altLang="en-US" sz="2005" b="1" dirty="0">
                <a:solidFill>
                  <a:srgbClr val="404040"/>
                </a:solidFill>
                <a:latin typeface="微软雅黑" panose="020B0503020204020204" pitchFamily="34" charset="-122"/>
                <a:ea typeface="微软雅黑" panose="020B0503020204020204" pitchFamily="34" charset="-122"/>
                <a:sym typeface="+mn-ea"/>
              </a:rPr>
              <a:t>1</a:t>
            </a:r>
            <a:r>
              <a:rPr lang="zh-CN" altLang="en-US" sz="2005" dirty="0">
                <a:solidFill>
                  <a:srgbClr val="404040"/>
                </a:solidFill>
                <a:latin typeface="微软雅黑" panose="020B0503020204020204" pitchFamily="34" charset="-122"/>
                <a:ea typeface="微软雅黑" panose="020B0503020204020204" pitchFamily="34" charset="-122"/>
                <a:sym typeface="+mn-ea"/>
              </a:rPr>
              <a:t>个特色保护类村庄；</a:t>
            </a:r>
            <a:r>
              <a:rPr lang="zh-CN" altLang="en-US" sz="2005" b="1" dirty="0">
                <a:solidFill>
                  <a:srgbClr val="404040"/>
                </a:solidFill>
                <a:latin typeface="微软雅黑" panose="020B0503020204020204" pitchFamily="34" charset="-122"/>
                <a:ea typeface="微软雅黑" panose="020B0503020204020204" pitchFamily="34" charset="-122"/>
                <a:sym typeface="+mn-ea"/>
              </a:rPr>
              <a:t> </a:t>
            </a:r>
            <a:r>
              <a:rPr lang="en-US" altLang="zh-CN" sz="2005" b="1" dirty="0">
                <a:solidFill>
                  <a:srgbClr val="404040"/>
                </a:solidFill>
                <a:latin typeface="微软雅黑" panose="020B0503020204020204" pitchFamily="34" charset="-122"/>
                <a:ea typeface="微软雅黑" panose="020B0503020204020204" pitchFamily="34" charset="-122"/>
                <a:sym typeface="+mn-ea"/>
              </a:rPr>
              <a:t>4</a:t>
            </a:r>
            <a:r>
              <a:rPr lang="zh-CN" altLang="en-US" sz="2005" dirty="0">
                <a:solidFill>
                  <a:srgbClr val="404040"/>
                </a:solidFill>
                <a:latin typeface="微软雅黑" panose="020B0503020204020204" pitchFamily="34" charset="-122"/>
                <a:ea typeface="微软雅黑" panose="020B0503020204020204" pitchFamily="34" charset="-122"/>
                <a:sym typeface="+mn-ea"/>
              </a:rPr>
              <a:t>个</a:t>
            </a:r>
            <a:r>
              <a:rPr lang="zh-CN" altLang="en-US" sz="2000" dirty="0">
                <a:solidFill>
                  <a:srgbClr val="404040"/>
                </a:solidFill>
                <a:latin typeface="微软雅黑" panose="020B0503020204020204" pitchFamily="34" charset="-122"/>
                <a:ea typeface="微软雅黑" panose="020B0503020204020204" pitchFamily="34" charset="-122"/>
                <a:sym typeface="+mn-ea"/>
              </a:rPr>
              <a:t>集</a:t>
            </a:r>
            <a:r>
              <a:rPr lang="zh-CN" altLang="en-US" sz="2005" dirty="0">
                <a:solidFill>
                  <a:srgbClr val="404040"/>
                </a:solidFill>
                <a:latin typeface="微软雅黑" panose="020B0503020204020204" pitchFamily="34" charset="-122"/>
                <a:ea typeface="微软雅黑" panose="020B0503020204020204" pitchFamily="34" charset="-122"/>
                <a:sym typeface="+mn-ea"/>
              </a:rPr>
              <a:t>聚提升类村庄。</a:t>
            </a:r>
            <a:endParaRPr lang="en-US" altLang="zh-CN" sz="2005" dirty="0">
              <a:solidFill>
                <a:srgbClr val="404040"/>
              </a:solidFill>
              <a:latin typeface="微软雅黑" panose="020B0503020204020204" pitchFamily="34" charset="-122"/>
              <a:ea typeface="微软雅黑" panose="020B0503020204020204" pitchFamily="34" charset="-122"/>
              <a:sym typeface="+mn-ea"/>
            </a:endParaRPr>
          </a:p>
        </p:txBody>
      </p:sp>
      <p:sp>
        <p:nvSpPr>
          <p:cNvPr id="6" name="单圆角矩形 5"/>
          <p:cNvSpPr/>
          <p:nvPr/>
        </p:nvSpPr>
        <p:spPr>
          <a:xfrm>
            <a:off x="9635490" y="12284710"/>
            <a:ext cx="704850" cy="2834005"/>
          </a:xfrm>
          <a:prstGeom prst="round1Rect">
            <a:avLst>
              <a:gd name="adj" fmla="val 50000"/>
            </a:avLst>
          </a:prstGeom>
          <a:solidFill>
            <a:srgbClr val="E8B78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9" name="文本框 8"/>
          <p:cNvSpPr txBox="1"/>
          <p:nvPr/>
        </p:nvSpPr>
        <p:spPr>
          <a:xfrm>
            <a:off x="9660890" y="12734290"/>
            <a:ext cx="533400" cy="2245360"/>
          </a:xfrm>
          <a:prstGeom prst="rect">
            <a:avLst/>
          </a:prstGeom>
          <a:noFill/>
        </p:spPr>
        <p:txBody>
          <a:bodyPr wrap="square" rtlCol="0">
            <a:spAutoFit/>
          </a:bodyPr>
          <a:p>
            <a:pPr indent="0" algn="r" fontAlgn="auto">
              <a:lnSpc>
                <a:spcPct val="100000"/>
              </a:lnSpc>
            </a:pPr>
            <a:r>
              <a:rPr lang="zh-CN" altLang="en-US" sz="2000" b="1" dirty="0">
                <a:solidFill>
                  <a:schemeClr val="tx1"/>
                </a:solidFill>
                <a:latin typeface="微软雅黑" panose="020B0503020204020204" pitchFamily="34" charset="-122"/>
                <a:ea typeface="微软雅黑" panose="020B0503020204020204" pitchFamily="34" charset="-122"/>
                <a:sym typeface="+mn-ea"/>
              </a:rPr>
              <a:t>城镇体系规划图</a:t>
            </a:r>
            <a:endParaRPr lang="zh-CN" altLang="en-US" sz="2000" b="1" dirty="0">
              <a:solidFill>
                <a:schemeClr val="tx1"/>
              </a:solidFill>
              <a:latin typeface="微软雅黑" panose="020B0503020204020204" pitchFamily="34" charset="-122"/>
              <a:ea typeface="微软雅黑" panose="020B0503020204020204" pitchFamily="34" charset="-122"/>
              <a:sym typeface="+mn-ea"/>
            </a:endParaRPr>
          </a:p>
        </p:txBody>
      </p:sp>
      <p:pic>
        <p:nvPicPr>
          <p:cNvPr id="19" name="图片 18" descr="E:/工作/建大规划院/20230912千阳镇国空总规/03图纸/崔家头/4.村庄布点规划图.jpg4.村庄布点规划图"/>
          <p:cNvPicPr>
            <a:picLocks noChangeAspect="1"/>
          </p:cNvPicPr>
          <p:nvPr>
            <p:custDataLst>
              <p:tags r:id="rId5"/>
            </p:custDataLst>
          </p:nvPr>
        </p:nvPicPr>
        <p:blipFill rotWithShape="1">
          <a:blip r:embed="rId6"/>
          <a:srcRect l="3965" t="10568" r="3227" b="7614"/>
          <a:stretch>
            <a:fillRect/>
          </a:stretch>
        </p:blipFill>
        <p:spPr>
          <a:xfrm>
            <a:off x="772795" y="3994150"/>
            <a:ext cx="8916035" cy="1110869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1">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5"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3000509000000000000" pitchFamily="2" charset="-122"/>
                <a:ea typeface="方正小标宋简体" panose="03000509000000000000" pitchFamily="2" charset="-122"/>
              </a:rPr>
              <a:t>03  </a:t>
            </a:r>
            <a:r>
              <a:rPr lang="zh-CN" altLang="en-US" sz="3600" b="1" dirty="0">
                <a:solidFill>
                  <a:schemeClr val="bg1"/>
                </a:solidFill>
                <a:latin typeface="方正小标宋简体" panose="03000509000000000000" pitchFamily="2" charset="-122"/>
                <a:ea typeface="方正小标宋简体" panose="03000509000000000000" pitchFamily="2" charset="-122"/>
              </a:rPr>
              <a:t>以人为本  营建幸福宜居城市</a:t>
            </a:r>
            <a:endParaRPr lang="zh-CN" altLang="en-US" sz="3600" b="1" dirty="0">
              <a:solidFill>
                <a:schemeClr val="bg1"/>
              </a:solidFill>
              <a:latin typeface="方正小标宋简体" panose="03000509000000000000" pitchFamily="2" charset="-122"/>
              <a:ea typeface="方正小标宋简体" panose="03000509000000000000" pitchFamily="2" charset="-122"/>
            </a:endParaRPr>
          </a:p>
        </p:txBody>
      </p:sp>
      <p:pic>
        <p:nvPicPr>
          <p:cNvPr id="32" name="图片 31" descr="E:/工作/建大规划院/20230912千阳镇国空总规/03图纸/崔家头/10.镇区国土空间结构分区图.jpg10.镇区国土空间结构分区图"/>
          <p:cNvPicPr>
            <a:picLocks noChangeAspect="1"/>
          </p:cNvPicPr>
          <p:nvPr>
            <p:custDataLst>
              <p:tags r:id="rId2"/>
            </p:custDataLst>
          </p:nvPr>
        </p:nvPicPr>
        <p:blipFill rotWithShape="1">
          <a:blip r:embed="rId3"/>
          <a:srcRect l="4250" t="10728" r="3299" b="17383"/>
          <a:stretch>
            <a:fillRect/>
          </a:stretch>
        </p:blipFill>
        <p:spPr>
          <a:xfrm>
            <a:off x="797560" y="5727700"/>
            <a:ext cx="8525510" cy="9369425"/>
          </a:xfrm>
          <a:prstGeom prst="rect">
            <a:avLst/>
          </a:prstGeom>
        </p:spPr>
      </p:pic>
      <p:sp>
        <p:nvSpPr>
          <p:cNvPr id="33" name="矩形: 圆角 11"/>
          <p:cNvSpPr/>
          <p:nvPr>
            <p:custDataLst>
              <p:tags r:id="rId4"/>
            </p:custDataLst>
          </p:nvPr>
        </p:nvSpPr>
        <p:spPr>
          <a:xfrm>
            <a:off x="213908" y="2001630"/>
            <a:ext cx="10120804" cy="982911"/>
          </a:xfrm>
          <a:prstGeom prst="roundRect">
            <a:avLst/>
          </a:prstGeom>
          <a:solidFill>
            <a:srgbClr val="E8B7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zh-CN" altLang="en-US" sz="2005"/>
          </a:p>
        </p:txBody>
      </p:sp>
      <p:sp>
        <p:nvSpPr>
          <p:cNvPr id="34" name="文本框 1"/>
          <p:cNvSpPr txBox="1">
            <a:spLocks noChangeArrowheads="1"/>
          </p:cNvSpPr>
          <p:nvPr>
            <p:custDataLst>
              <p:tags r:id="rId5"/>
            </p:custDataLst>
          </p:nvPr>
        </p:nvSpPr>
        <p:spPr bwMode="auto">
          <a:xfrm>
            <a:off x="289924" y="1089431"/>
            <a:ext cx="5457280" cy="640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5" b="1">
                <a:solidFill>
                  <a:srgbClr val="ED7D3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a:t>3.2 </a:t>
            </a:r>
            <a:r>
              <a:rPr lang="zh-CN" altLang="zh-CN" dirty="0"/>
              <a:t>镇区空间结构</a:t>
            </a:r>
            <a:endParaRPr lang="zh-CN" altLang="en-US" dirty="0"/>
          </a:p>
        </p:txBody>
      </p:sp>
      <p:sp>
        <p:nvSpPr>
          <p:cNvPr id="35" name="文本框 8"/>
          <p:cNvSpPr txBox="1">
            <a:spLocks noChangeArrowheads="1"/>
          </p:cNvSpPr>
          <p:nvPr>
            <p:custDataLst>
              <p:tags r:id="rId6"/>
            </p:custDataLst>
          </p:nvPr>
        </p:nvSpPr>
        <p:spPr bwMode="auto">
          <a:xfrm>
            <a:off x="533884" y="1946828"/>
            <a:ext cx="9381854" cy="500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0" hangingPunct="0">
              <a:lnSpc>
                <a:spcPct val="150000"/>
              </a:lnSpc>
            </a:pPr>
            <a:endParaRPr lang="en-US" altLang="zh-CN" sz="2005">
              <a:latin typeface="微软雅黑" panose="020B0503020204020204" pitchFamily="34" charset="-122"/>
              <a:ea typeface="微软雅黑" panose="020B0503020204020204" pitchFamily="34" charset="-122"/>
            </a:endParaRPr>
          </a:p>
        </p:txBody>
      </p:sp>
      <p:sp>
        <p:nvSpPr>
          <p:cNvPr id="36" name="文本框 9"/>
          <p:cNvSpPr txBox="1">
            <a:spLocks noChangeArrowheads="1"/>
          </p:cNvSpPr>
          <p:nvPr>
            <p:custDataLst>
              <p:tags r:id="rId7"/>
            </p:custDataLst>
          </p:nvPr>
        </p:nvSpPr>
        <p:spPr bwMode="auto">
          <a:xfrm>
            <a:off x="290195" y="3115310"/>
            <a:ext cx="10137140" cy="26276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lvl1pPr marL="285750" indent="-285750" eaLnBrk="0" hangingPunct="0">
              <a:defRPr>
                <a:solidFill>
                  <a:schemeClr val="tx1"/>
                </a:solidFill>
                <a:latin typeface="Calibri" panose="020F0502020204030204" pitchFamily="34" charset="0"/>
              </a:defRPr>
            </a:lvl1pPr>
            <a:lvl2pPr eaLnBrk="0" hangingPunct="0">
              <a:defRPr>
                <a:solidFill>
                  <a:schemeClr val="tx1"/>
                </a:solidFill>
                <a:latin typeface="Calibri" panose="020F0502020204030204" pitchFamily="34" charset="0"/>
              </a:defRPr>
            </a:lvl2pPr>
            <a:lvl3pPr eaLnBrk="0" hangingPunct="0">
              <a:defRPr>
                <a:solidFill>
                  <a:schemeClr val="tx1"/>
                </a:solidFill>
                <a:latin typeface="Calibri" panose="020F0502020204030204" pitchFamily="34" charset="0"/>
              </a:defRPr>
            </a:lvl3pPr>
            <a:lvl4pPr eaLnBrk="0" hangingPunct="0">
              <a:defRPr>
                <a:solidFill>
                  <a:schemeClr val="tx1"/>
                </a:solidFill>
                <a:latin typeface="Calibri" panose="020F0502020204030204" pitchFamily="34" charset="0"/>
              </a:defRPr>
            </a:lvl4pPr>
            <a:lvl5pPr eaLnBrk="0" hangingPunct="0">
              <a:defRPr>
                <a:solidFill>
                  <a:schemeClr val="tx1"/>
                </a:solidFill>
                <a:latin typeface="Calibri" panose="020F0502020204030204" pitchFamily="34" charset="0"/>
              </a:defRPr>
            </a:lvl5pPr>
            <a:lvl6pPr defTabSz="457200" eaLnBrk="0" fontAlgn="base" hangingPunct="0">
              <a:spcBef>
                <a:spcPct val="0"/>
              </a:spcBef>
              <a:spcAft>
                <a:spcPct val="0"/>
              </a:spcAft>
              <a:defRPr>
                <a:solidFill>
                  <a:schemeClr val="tx1"/>
                </a:solidFill>
                <a:latin typeface="Calibri" panose="020F0502020204030204" pitchFamily="34" charset="0"/>
              </a:defRPr>
            </a:lvl6pPr>
            <a:lvl7pPr defTabSz="457200" eaLnBrk="0" fontAlgn="base" hangingPunct="0">
              <a:spcBef>
                <a:spcPct val="0"/>
              </a:spcBef>
              <a:spcAft>
                <a:spcPct val="0"/>
              </a:spcAft>
              <a:defRPr>
                <a:solidFill>
                  <a:schemeClr val="tx1"/>
                </a:solidFill>
                <a:latin typeface="Calibri" panose="020F0502020204030204" pitchFamily="34" charset="0"/>
              </a:defRPr>
            </a:lvl7pPr>
            <a:lvl8pPr defTabSz="457200" eaLnBrk="0" fontAlgn="base" hangingPunct="0">
              <a:spcBef>
                <a:spcPct val="0"/>
              </a:spcBef>
              <a:spcAft>
                <a:spcPct val="0"/>
              </a:spcAft>
              <a:defRPr>
                <a:solidFill>
                  <a:schemeClr val="tx1"/>
                </a:solidFill>
                <a:latin typeface="Calibri" panose="020F0502020204030204" pitchFamily="34" charset="0"/>
              </a:defRPr>
            </a:lvl8pPr>
            <a:lvl9pPr defTabSz="457200" eaLnBrk="0" fontAlgn="base" hangingPunct="0">
              <a:spcBef>
                <a:spcPct val="0"/>
              </a:spcBef>
              <a:spcAft>
                <a:spcPct val="0"/>
              </a:spcAft>
              <a:defRPr>
                <a:solidFill>
                  <a:schemeClr val="tx1"/>
                </a:solidFill>
                <a:latin typeface="Calibri" panose="020F0502020204030204" pitchFamily="34" charset="0"/>
              </a:defRPr>
            </a:lvl9pPr>
          </a:lstStyle>
          <a:p>
            <a:pPr marL="0" lvl="0" indent="0" fontAlgn="base">
              <a:lnSpc>
                <a:spcPct val="150000"/>
              </a:lnSpc>
              <a:spcBef>
                <a:spcPct val="0"/>
              </a:spcBef>
              <a:spcAft>
                <a:spcPct val="0"/>
              </a:spcAft>
              <a:buFont typeface="Wingdings" panose="05000000000000000000" pitchFamily="2" charset="2"/>
              <a:buChar char="p"/>
            </a:pPr>
            <a:r>
              <a:rPr lang="zh-CN" altLang="en-US" sz="2000" b="1" dirty="0">
                <a:solidFill>
                  <a:srgbClr val="ED7D31"/>
                </a:solidFill>
                <a:latin typeface="微软雅黑" panose="020B0503020204020204" pitchFamily="34" charset="-122"/>
                <a:ea typeface="微软雅黑" panose="020B0503020204020204" pitchFamily="34" charset="-122"/>
              </a:rPr>
              <a:t>一心：</a:t>
            </a:r>
            <a:r>
              <a:rPr lang="zh-CN" altLang="en-US" sz="2000" dirty="0">
                <a:solidFill>
                  <a:prstClr val="black"/>
                </a:solidFill>
                <a:latin typeface="微软雅黑" panose="020B0503020204020204" pitchFamily="34" charset="-122"/>
                <a:ea typeface="微软雅黑" panose="020B0503020204020204" pitchFamily="34" charset="-122"/>
              </a:rPr>
              <a:t>以公共管理与商贸服务为主的城镇发展中心。</a:t>
            </a:r>
            <a:endParaRPr lang="zh-CN" altLang="en-US" sz="2000" dirty="0">
              <a:solidFill>
                <a:prstClr val="black"/>
              </a:solidFill>
              <a:latin typeface="微软雅黑" panose="020B0503020204020204" pitchFamily="34" charset="-122"/>
              <a:ea typeface="微软雅黑" panose="020B0503020204020204" pitchFamily="34" charset="-122"/>
            </a:endParaRPr>
          </a:p>
          <a:p>
            <a:pPr marL="0" lvl="0" indent="0" fontAlgn="base">
              <a:lnSpc>
                <a:spcPct val="150000"/>
              </a:lnSpc>
              <a:spcBef>
                <a:spcPct val="0"/>
              </a:spcBef>
              <a:spcAft>
                <a:spcPct val="0"/>
              </a:spcAft>
              <a:buFont typeface="Wingdings" panose="05000000000000000000" pitchFamily="2" charset="2"/>
              <a:buChar char="p"/>
            </a:pPr>
            <a:r>
              <a:rPr lang="zh-CN" altLang="en-US" sz="2000" b="1" dirty="0">
                <a:solidFill>
                  <a:srgbClr val="ED7D31"/>
                </a:solidFill>
                <a:latin typeface="微软雅黑" panose="020B0503020204020204" pitchFamily="34" charset="-122"/>
                <a:ea typeface="微软雅黑" panose="020B0503020204020204" pitchFamily="34" charset="-122"/>
              </a:rPr>
              <a:t>两带：</a:t>
            </a:r>
            <a:r>
              <a:rPr lang="zh-CN" altLang="en-US" sz="2000" dirty="0">
                <a:solidFill>
                  <a:prstClr val="black"/>
                </a:solidFill>
                <a:latin typeface="微软雅黑" panose="020B0503020204020204" pitchFamily="34" charset="-122"/>
                <a:ea typeface="微软雅黑" panose="020B0503020204020204" pitchFamily="34" charset="-122"/>
              </a:rPr>
              <a:t>沿崔一路的城镇发展带，联动城镇各功能组团发展，是崔家头城镇发展的主要轴线；沿兴业路的城镇生活带，是崔家头城镇发展的次要轴线。</a:t>
            </a:r>
            <a:endParaRPr lang="en-US" altLang="zh-CN" sz="2000" dirty="0">
              <a:solidFill>
                <a:prstClr val="black"/>
              </a:solidFill>
              <a:latin typeface="微软雅黑" panose="020B0503020204020204" pitchFamily="34" charset="-122"/>
              <a:ea typeface="微软雅黑" panose="020B0503020204020204" pitchFamily="34" charset="-122"/>
            </a:endParaRPr>
          </a:p>
          <a:p>
            <a:pPr marL="0" lvl="0" indent="0" fontAlgn="base">
              <a:lnSpc>
                <a:spcPct val="150000"/>
              </a:lnSpc>
              <a:spcBef>
                <a:spcPct val="0"/>
              </a:spcBef>
              <a:spcAft>
                <a:spcPct val="0"/>
              </a:spcAft>
              <a:buFont typeface="Wingdings" panose="05000000000000000000" pitchFamily="2" charset="2"/>
              <a:buChar char="p"/>
            </a:pPr>
            <a:r>
              <a:rPr lang="zh-CN" altLang="en-US" sz="2000" b="1" dirty="0">
                <a:solidFill>
                  <a:srgbClr val="ED7D31"/>
                </a:solidFill>
                <a:latin typeface="微软雅黑" panose="020B0503020204020204" pitchFamily="34" charset="-122"/>
                <a:ea typeface="微软雅黑" panose="020B0503020204020204" pitchFamily="34" charset="-122"/>
              </a:rPr>
              <a:t>两区：</a:t>
            </a:r>
            <a:r>
              <a:rPr lang="zh-CN" altLang="en-US" sz="2000" dirty="0">
                <a:solidFill>
                  <a:prstClr val="black"/>
                </a:solidFill>
                <a:latin typeface="微软雅黑" panose="020B0503020204020204" pitchFamily="34" charset="-122"/>
                <a:ea typeface="微软雅黑" panose="020B0503020204020204" pitchFamily="34" charset="-122"/>
              </a:rPr>
              <a:t>镇区南北以居住功能为主的生态居住区，镇区中心以商业和公共服务设施为主的综合服务区。</a:t>
            </a:r>
            <a:endParaRPr lang="zh-CN" altLang="en-US" sz="2000" dirty="0">
              <a:solidFill>
                <a:prstClr val="black"/>
              </a:solidFill>
              <a:latin typeface="微软雅黑" panose="020B0503020204020204" pitchFamily="34" charset="-122"/>
              <a:ea typeface="微软雅黑" panose="020B0503020204020204" pitchFamily="34" charset="-122"/>
            </a:endParaRPr>
          </a:p>
        </p:txBody>
      </p:sp>
      <p:sp>
        <p:nvSpPr>
          <p:cNvPr id="37" name="文本框 2"/>
          <p:cNvSpPr txBox="1">
            <a:spLocks noChangeArrowheads="1"/>
          </p:cNvSpPr>
          <p:nvPr>
            <p:custDataLst>
              <p:tags r:id="rId8"/>
            </p:custDataLst>
          </p:nvPr>
        </p:nvSpPr>
        <p:spPr bwMode="auto">
          <a:xfrm>
            <a:off x="401298" y="2017541"/>
            <a:ext cx="8325260" cy="811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eaLnBrk="0" hangingPunct="0">
              <a:lnSpc>
                <a:spcPct val="150000"/>
              </a:lnSpc>
            </a:pPr>
            <a:r>
              <a:rPr lang="zh-CN" altLang="en-US" sz="3120" b="1" dirty="0">
                <a:solidFill>
                  <a:schemeClr val="bg1"/>
                </a:solidFill>
                <a:latin typeface="微软雅黑" panose="020B0503020204020204" pitchFamily="34" charset="-122"/>
                <a:ea typeface="微软雅黑" panose="020B0503020204020204" pitchFamily="34" charset="-122"/>
              </a:rPr>
              <a:t>“</a:t>
            </a:r>
            <a:r>
              <a:rPr lang="zh-CN" altLang="en-US" sz="3120" b="1" dirty="0">
                <a:solidFill>
                  <a:schemeClr val="bg1"/>
                </a:solidFill>
                <a:latin typeface="微软雅黑" panose="020B0503020204020204" pitchFamily="34" charset="-122"/>
                <a:ea typeface="微软雅黑" panose="020B0503020204020204" pitchFamily="34" charset="-122"/>
                <a:sym typeface="+mn-ea"/>
              </a:rPr>
              <a:t>一心、两带、两区</a:t>
            </a:r>
            <a:r>
              <a:rPr lang="zh-CN" altLang="en-US" sz="3120" b="1" dirty="0">
                <a:solidFill>
                  <a:schemeClr val="bg1"/>
                </a:solidFill>
                <a:latin typeface="微软雅黑" panose="020B0503020204020204" pitchFamily="34" charset="-122"/>
                <a:ea typeface="微软雅黑" panose="020B0503020204020204" pitchFamily="34" charset="-122"/>
              </a:rPr>
              <a:t>”的空间结构</a:t>
            </a:r>
            <a:endParaRPr lang="zh-CN" altLang="en-US" sz="3120" b="1" dirty="0">
              <a:solidFill>
                <a:schemeClr val="bg1"/>
              </a:solidFill>
              <a:latin typeface="微软雅黑" panose="020B0503020204020204" pitchFamily="34" charset="-122"/>
              <a:ea typeface="微软雅黑" panose="020B0503020204020204" pitchFamily="34" charset="-122"/>
            </a:endParaRPr>
          </a:p>
        </p:txBody>
      </p:sp>
      <p:sp>
        <p:nvSpPr>
          <p:cNvPr id="38" name="矩形: 圆角 12"/>
          <p:cNvSpPr/>
          <p:nvPr>
            <p:custDataLst>
              <p:tags r:id="rId9"/>
            </p:custDataLst>
          </p:nvPr>
        </p:nvSpPr>
        <p:spPr>
          <a:xfrm>
            <a:off x="213908" y="3171931"/>
            <a:ext cx="10120804" cy="2368257"/>
          </a:xfrm>
          <a:prstGeom prst="roundRect">
            <a:avLst>
              <a:gd name="adj" fmla="val 11603"/>
            </a:avLst>
          </a:prstGeom>
          <a:noFill/>
          <a:ln w="28575">
            <a:solidFill>
              <a:srgbClr val="E8B785"/>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zh-CN" altLang="en-US" sz="2005"/>
          </a:p>
        </p:txBody>
      </p:sp>
      <p:pic>
        <p:nvPicPr>
          <p:cNvPr id="3" name="图片 2" descr="E:/工作/建大规划院/20230912千阳镇国空总规/03图纸/崔家头/10.镇区国土空间结构分区图.jpg10.镇区国土空间结构分区图"/>
          <p:cNvPicPr>
            <a:picLocks noChangeAspect="1"/>
          </p:cNvPicPr>
          <p:nvPr>
            <p:custDataLst>
              <p:tags r:id="rId10"/>
            </p:custDataLst>
          </p:nvPr>
        </p:nvPicPr>
        <p:blipFill rotWithShape="1">
          <a:blip r:embed="rId3"/>
          <a:srcRect l="4250" t="84315" r="61907" b="7757"/>
          <a:stretch>
            <a:fillRect/>
          </a:stretch>
        </p:blipFill>
        <p:spPr>
          <a:xfrm>
            <a:off x="797560" y="14136370"/>
            <a:ext cx="2901950" cy="960755"/>
          </a:xfrm>
          <a:prstGeom prst="rect">
            <a:avLst/>
          </a:prstGeom>
        </p:spPr>
      </p:pic>
      <p:sp>
        <p:nvSpPr>
          <p:cNvPr id="6" name="单圆角矩形 5"/>
          <p:cNvSpPr/>
          <p:nvPr/>
        </p:nvSpPr>
        <p:spPr>
          <a:xfrm>
            <a:off x="9323070" y="12066270"/>
            <a:ext cx="704850" cy="3052445"/>
          </a:xfrm>
          <a:prstGeom prst="round1Rect">
            <a:avLst>
              <a:gd name="adj" fmla="val 50000"/>
            </a:avLst>
          </a:prstGeom>
          <a:solidFill>
            <a:srgbClr val="E8B78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9" name="文本框 8"/>
          <p:cNvSpPr txBox="1"/>
          <p:nvPr/>
        </p:nvSpPr>
        <p:spPr>
          <a:xfrm>
            <a:off x="9348470" y="12235815"/>
            <a:ext cx="533400" cy="2861310"/>
          </a:xfrm>
          <a:prstGeom prst="rect">
            <a:avLst/>
          </a:prstGeom>
          <a:noFill/>
        </p:spPr>
        <p:txBody>
          <a:bodyPr wrap="square" rtlCol="0">
            <a:spAutoFit/>
          </a:bodyPr>
          <a:p>
            <a:pPr indent="0" algn="r" fontAlgn="auto">
              <a:lnSpc>
                <a:spcPct val="100000"/>
              </a:lnSpc>
            </a:pPr>
            <a:r>
              <a:rPr lang="zh-CN" altLang="en-US" sz="2000" b="1" dirty="0">
                <a:solidFill>
                  <a:schemeClr val="tx1"/>
                </a:solidFill>
                <a:latin typeface="微软雅黑" panose="020B0503020204020204" pitchFamily="34" charset="-122"/>
                <a:ea typeface="微软雅黑" panose="020B0503020204020204" pitchFamily="34" charset="-122"/>
                <a:sym typeface="+mn-ea"/>
              </a:rPr>
              <a:t>镇区</a:t>
            </a:r>
            <a:r>
              <a:rPr lang="zh-CN" altLang="en-US" sz="2000" b="1" dirty="0">
                <a:solidFill>
                  <a:schemeClr val="tx1"/>
                </a:solidFill>
                <a:latin typeface="微软雅黑" panose="020B0503020204020204" pitchFamily="34" charset="-122"/>
                <a:ea typeface="微软雅黑" panose="020B0503020204020204" pitchFamily="34" charset="-122"/>
                <a:sym typeface="+mn-ea"/>
              </a:rPr>
              <a:t>功能结构规划图</a:t>
            </a:r>
            <a:endParaRPr lang="zh-CN" altLang="en-US" sz="2000" b="1" dirty="0">
              <a:solidFill>
                <a:schemeClr val="tx1"/>
              </a:solidFill>
              <a:latin typeface="微软雅黑" panose="020B0503020204020204" pitchFamily="34" charset="-122"/>
              <a:ea typeface="微软雅黑" panose="020B0503020204020204" pitchFamily="34" charset="-122"/>
              <a:sym typeface="+mn-ea"/>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1">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4"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3000509000000000000" pitchFamily="2" charset="-122"/>
                <a:ea typeface="方正小标宋简体" panose="03000509000000000000" pitchFamily="2" charset="-122"/>
              </a:rPr>
              <a:t>03  </a:t>
            </a:r>
            <a:r>
              <a:rPr lang="zh-CN" altLang="en-US" sz="3600" b="1" dirty="0">
                <a:solidFill>
                  <a:schemeClr val="bg1"/>
                </a:solidFill>
                <a:latin typeface="方正小标宋简体" panose="03000509000000000000" pitchFamily="2" charset="-122"/>
                <a:ea typeface="方正小标宋简体" panose="03000509000000000000" pitchFamily="2" charset="-122"/>
              </a:rPr>
              <a:t>以人为本  营建幸福宜居城市</a:t>
            </a:r>
            <a:endParaRPr lang="zh-CN" altLang="en-US" sz="3600" b="1" dirty="0">
              <a:solidFill>
                <a:schemeClr val="bg1"/>
              </a:solidFill>
              <a:latin typeface="方正小标宋简体" panose="03000509000000000000" pitchFamily="2" charset="-122"/>
              <a:ea typeface="方正小标宋简体" panose="03000509000000000000" pitchFamily="2" charset="-122"/>
            </a:endParaRPr>
          </a:p>
        </p:txBody>
      </p:sp>
      <p:sp>
        <p:nvSpPr>
          <p:cNvPr id="6147" name="文本框 1"/>
          <p:cNvSpPr txBox="1"/>
          <p:nvPr/>
        </p:nvSpPr>
        <p:spPr>
          <a:xfrm>
            <a:off x="289924" y="1089431"/>
            <a:ext cx="545728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5" b="1">
                <a:solidFill>
                  <a:srgbClr val="ED7D3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a:t>3.3 </a:t>
            </a:r>
            <a:r>
              <a:rPr lang="zh-CN" altLang="zh-CN" dirty="0"/>
              <a:t>住房保障</a:t>
            </a:r>
            <a:endParaRPr lang="zh-CN" altLang="en-US" dirty="0"/>
          </a:p>
        </p:txBody>
      </p:sp>
      <p:sp>
        <p:nvSpPr>
          <p:cNvPr id="6183" name="文本框 1"/>
          <p:cNvSpPr txBox="1"/>
          <p:nvPr/>
        </p:nvSpPr>
        <p:spPr>
          <a:xfrm>
            <a:off x="297180" y="4113530"/>
            <a:ext cx="5393690" cy="640080"/>
          </a:xfrm>
          <a:prstGeom prst="rect">
            <a:avLst/>
          </a:prstGeom>
          <a:noFill/>
          <a:ln w="9525">
            <a:noFill/>
          </a:ln>
        </p:spPr>
        <p:txBody>
          <a:bodyPr>
            <a:spAutoFit/>
          </a:bodyPr>
          <a:lstStyle/>
          <a:p>
            <a:pPr eaLnBrk="1" hangingPunct="1">
              <a:buNone/>
            </a:pPr>
            <a:r>
              <a:rPr lang="en-US" altLang="zh-CN" sz="3565" b="1" dirty="0">
                <a:solidFill>
                  <a:srgbClr val="ED7D31"/>
                </a:solidFill>
                <a:latin typeface="微软雅黑" panose="020B0503020204020204" pitchFamily="34" charset="-122"/>
                <a:ea typeface="微软雅黑" panose="020B0503020204020204" pitchFamily="34" charset="-122"/>
              </a:rPr>
              <a:t>3.4 </a:t>
            </a:r>
            <a:r>
              <a:rPr lang="zh-CN" altLang="en-US" sz="3565" b="1" dirty="0">
                <a:solidFill>
                  <a:srgbClr val="ED7D31"/>
                </a:solidFill>
                <a:latin typeface="微软雅黑" panose="020B0503020204020204" pitchFamily="34" charset="-122"/>
                <a:ea typeface="微软雅黑" panose="020B0503020204020204" pitchFamily="34" charset="-122"/>
              </a:rPr>
              <a:t>公共服务中心体系</a:t>
            </a:r>
            <a:endParaRPr lang="zh-CN" altLang="en-US" sz="3565" b="1" dirty="0">
              <a:solidFill>
                <a:srgbClr val="ED7D31"/>
              </a:solidFill>
              <a:latin typeface="微软雅黑" panose="020B0503020204020204" pitchFamily="34" charset="-122"/>
              <a:ea typeface="微软雅黑" panose="020B0503020204020204" pitchFamily="34" charset="-122"/>
            </a:endParaRPr>
          </a:p>
        </p:txBody>
      </p:sp>
      <p:grpSp>
        <p:nvGrpSpPr>
          <p:cNvPr id="6154" name="组合 2"/>
          <p:cNvGrpSpPr/>
          <p:nvPr/>
        </p:nvGrpSpPr>
        <p:grpSpPr>
          <a:xfrm>
            <a:off x="350029" y="4758290"/>
            <a:ext cx="10096500" cy="2623820"/>
            <a:chOff x="314493" y="6848095"/>
            <a:chExt cx="9066921" cy="2355846"/>
          </a:xfrm>
        </p:grpSpPr>
        <p:sp>
          <p:nvSpPr>
            <p:cNvPr id="40" name="对角圆角矩形 39"/>
            <p:cNvSpPr/>
            <p:nvPr/>
          </p:nvSpPr>
          <p:spPr>
            <a:xfrm>
              <a:off x="385774" y="7502053"/>
              <a:ext cx="8994500" cy="1701888"/>
            </a:xfrm>
            <a:prstGeom prst="round2Diag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09270" eaLnBrk="0" fontAlgn="base" hangingPunct="0">
                <a:spcBef>
                  <a:spcPct val="0"/>
                </a:spcBef>
                <a:spcAft>
                  <a:spcPct val="0"/>
                </a:spcAft>
                <a:defRPr/>
              </a:pPr>
              <a:endParaRPr lang="zh-CN" altLang="en-US" sz="2005"/>
            </a:p>
          </p:txBody>
        </p:sp>
        <p:sp>
          <p:nvSpPr>
            <p:cNvPr id="47" name="圆角矩形 46"/>
            <p:cNvSpPr/>
            <p:nvPr/>
          </p:nvSpPr>
          <p:spPr>
            <a:xfrm>
              <a:off x="1074896" y="7041920"/>
              <a:ext cx="1481118" cy="432048"/>
            </a:xfrm>
            <a:prstGeom prst="roundRect">
              <a:avLst/>
            </a:prstGeom>
            <a:solidFill>
              <a:srgbClr val="5B9BD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09270" eaLnBrk="0" fontAlgn="base" hangingPunct="0">
                <a:spcBef>
                  <a:spcPct val="0"/>
                </a:spcBef>
                <a:spcAft>
                  <a:spcPct val="0"/>
                </a:spcAft>
                <a:defRPr/>
              </a:pPr>
              <a:r>
                <a:rPr lang="zh-CN" altLang="en-US" sz="2005" b="1" dirty="0">
                  <a:latin typeface="微软雅黑" panose="020B0503020204020204" pitchFamily="34" charset="-122"/>
                  <a:ea typeface="微软雅黑" panose="020B0503020204020204" pitchFamily="34" charset="-122"/>
                </a:rPr>
                <a:t>学有优教</a:t>
              </a:r>
              <a:endParaRPr lang="zh-CN" altLang="en-US" sz="2005" b="1" dirty="0">
                <a:latin typeface="微软雅黑" panose="020B0503020204020204" pitchFamily="34" charset="-122"/>
                <a:ea typeface="微软雅黑" panose="020B0503020204020204" pitchFamily="34" charset="-122"/>
              </a:endParaRPr>
            </a:p>
          </p:txBody>
        </p:sp>
        <p:pic>
          <p:nvPicPr>
            <p:cNvPr id="54" name="Picture 2" descr="https://gimg2.baidu.com/image_search/src=http%3A%2F%2Fimg95.699pic.com%2Fxsj%2F0c%2Fsn%2Fm6.jpg%21%2Ffw%2F700%2Fwatermark%2Furl%2FL3hzai93YXRlcl9kZXRhaWwyLnBuZw%2Falign%2Fsoutheast&amp;refer=http%3A%2F%2Fimg95.699pic.com&amp;app=2002&amp;size=f9999,10000&amp;q=a80&amp;n=0&amp;g=0n&amp;fmt=auto?sec=1673493773&amp;t=2434fcaa7189d7dabccf0c7f8110d1a1"/>
            <p:cNvPicPr>
              <a:picLocks noChangeAspect="1" noChangeArrowheads="1"/>
            </p:cNvPicPr>
            <p:nvPr/>
          </p:nvPicPr>
          <p:blipFill>
            <a:blip r:embed="rId2" cstate="print">
              <a:clrChange>
                <a:clrFrom>
                  <a:srgbClr val="FFFFFF"/>
                </a:clrFrom>
                <a:clrTo>
                  <a:srgbClr val="FFFFFF">
                    <a:alpha val="0"/>
                  </a:srgbClr>
                </a:clrTo>
              </a:clrChange>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314493" y="6848095"/>
              <a:ext cx="813699" cy="726189"/>
            </a:xfrm>
            <a:prstGeom prst="rect">
              <a:avLst/>
            </a:prstGeom>
            <a:noFill/>
            <a:extLst>
              <a:ext uri="{909E8E84-426E-40DD-AFC4-6F175D3DCCD1}">
                <a14:hiddenFill xmlns:a14="http://schemas.microsoft.com/office/drawing/2010/main">
                  <a:solidFill>
                    <a:srgbClr val="FFFFFF"/>
                  </a:solidFill>
                </a14:hiddenFill>
              </a:ext>
            </a:extLst>
          </p:spPr>
        </p:pic>
        <p:pic>
          <p:nvPicPr>
            <p:cNvPr id="57" name="Picture 8" descr="https://img2.baidu.com/it/u=4187024437,2336441525&amp;fm=253&amp;fmt=auto&amp;app=138&amp;f=JPEG?w=610&amp;h=431"/>
            <p:cNvPicPr>
              <a:picLocks noChangeAspect="1" noChangeArrowheads="1"/>
            </p:cNvPicPr>
            <p:nvPr/>
          </p:nvPicPr>
          <p:blipFill>
            <a:blip r:embed="rId3" cstate="print">
              <a:extLst>
                <a:ext uri="{28A0092B-C50C-407E-A947-70E740481C1C}">
                  <a14:useLocalDpi xmlns:a14="http://schemas.microsoft.com/office/drawing/2010/main" val="0"/>
                </a:ext>
              </a:extLst>
            </a:blip>
            <a:srcRect r="9549"/>
            <a:stretch>
              <a:fillRect/>
            </a:stretch>
          </p:blipFill>
          <p:spPr bwMode="auto">
            <a:xfrm>
              <a:off x="7215047" y="7303642"/>
              <a:ext cx="2166367" cy="127769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3" name="矩形 62"/>
            <p:cNvSpPr/>
            <p:nvPr/>
          </p:nvSpPr>
          <p:spPr>
            <a:xfrm>
              <a:off x="1014186" y="7466704"/>
              <a:ext cx="6077689" cy="1038807"/>
            </a:xfrm>
            <a:prstGeom prst="rect">
              <a:avLst/>
            </a:prstGeom>
          </p:spPr>
          <p:txBody>
            <a:bodyPr wrap="square">
              <a:noAutofit/>
            </a:bodyPr>
            <a:lstStyle/>
            <a:p>
              <a:pPr defTabSz="509270" eaLnBrk="0" fontAlgn="base" hangingPunct="0">
                <a:lnSpc>
                  <a:spcPct val="150000"/>
                </a:lnSpc>
                <a:spcBef>
                  <a:spcPct val="0"/>
                </a:spcBef>
                <a:spcAft>
                  <a:spcPct val="0"/>
                </a:spcAft>
                <a:defRPr/>
              </a:pP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教育科研用地</a:t>
              </a:r>
              <a:r>
                <a:rPr lang="en-US" altLang="zh-CN" sz="2400" b="1" dirty="0">
                  <a:solidFill>
                    <a:srgbClr val="008080"/>
                  </a:solidFill>
                  <a:latin typeface="微软雅黑" panose="020B0503020204020204" pitchFamily="34" charset="-122"/>
                  <a:ea typeface="微软雅黑" panose="020B0503020204020204" pitchFamily="34" charset="-122"/>
                  <a:sym typeface="+mn-ea"/>
                </a:rPr>
                <a:t>2.27</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公顷。保留现状小学</a:t>
              </a:r>
              <a:r>
                <a:rPr lang="en-US" altLang="zh-CN" sz="2400" b="1" dirty="0">
                  <a:solidFill>
                    <a:srgbClr val="008080"/>
                  </a:solidFill>
                  <a:latin typeface="微软雅黑" panose="020B0503020204020204" pitchFamily="34" charset="-122"/>
                  <a:ea typeface="微软雅黑" panose="020B0503020204020204" pitchFamily="34" charset="-122"/>
                  <a:sym typeface="+mn-ea"/>
                </a:rPr>
                <a:t>1</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所，为崔家头镇中心小学，占地</a:t>
              </a:r>
              <a:r>
                <a:rPr lang="en-US" altLang="zh-CN" sz="2400" b="1" dirty="0">
                  <a:solidFill>
                    <a:srgbClr val="008080"/>
                  </a:solidFill>
                  <a:latin typeface="微软雅黑" panose="020B0503020204020204" pitchFamily="34" charset="-122"/>
                  <a:ea typeface="微软雅黑" panose="020B0503020204020204" pitchFamily="34" charset="-122"/>
                  <a:sym typeface="+mn-ea"/>
                </a:rPr>
                <a:t>1.67</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公顷；保留幼儿园</a:t>
              </a:r>
              <a:r>
                <a:rPr lang="en-US" altLang="zh-CN" sz="2400" b="1" dirty="0">
                  <a:solidFill>
                    <a:srgbClr val="008080"/>
                  </a:solidFill>
                  <a:latin typeface="微软雅黑" panose="020B0503020204020204" pitchFamily="34" charset="-122"/>
                  <a:ea typeface="微软雅黑" panose="020B0503020204020204" pitchFamily="34" charset="-122"/>
                  <a:sym typeface="+mn-ea"/>
                </a:rPr>
                <a:t>1</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所，为崔家头镇中心幼儿园，占地</a:t>
              </a:r>
              <a:r>
                <a:rPr lang="en-US" altLang="zh-CN" sz="2400" b="1" dirty="0">
                  <a:solidFill>
                    <a:srgbClr val="008080"/>
                  </a:solidFill>
                  <a:latin typeface="微软雅黑" panose="020B0503020204020204" pitchFamily="34" charset="-122"/>
                  <a:ea typeface="微软雅黑" panose="020B0503020204020204" pitchFamily="34" charset="-122"/>
                  <a:sym typeface="+mn-ea"/>
                </a:rPr>
                <a:t>0.59</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公顷</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rPr>
                <a:t>。</a:t>
              </a:r>
              <a:endParaRPr lang="zh-CN" altLang="en-US" dirty="0">
                <a:solidFill>
                  <a:schemeClr val="tx1">
                    <a:lumMod val="75000"/>
                    <a:lumOff val="25000"/>
                  </a:schemeClr>
                </a:solidFill>
                <a:latin typeface="微软雅黑" panose="020B0503020204020204" pitchFamily="34" charset="-122"/>
                <a:ea typeface="微软雅黑" panose="020B0503020204020204" pitchFamily="34" charset="-122"/>
              </a:endParaRPr>
            </a:p>
          </p:txBody>
        </p:sp>
      </p:grpSp>
      <p:grpSp>
        <p:nvGrpSpPr>
          <p:cNvPr id="6156" name="组合 5"/>
          <p:cNvGrpSpPr/>
          <p:nvPr/>
        </p:nvGrpSpPr>
        <p:grpSpPr>
          <a:xfrm>
            <a:off x="429583" y="7401663"/>
            <a:ext cx="10016503" cy="2286635"/>
            <a:chOff x="385763" y="12702974"/>
            <a:chExt cx="8994730" cy="2053787"/>
          </a:xfrm>
        </p:grpSpPr>
        <p:sp>
          <p:nvSpPr>
            <p:cNvPr id="43" name="对角圆角矩形 42"/>
            <p:cNvSpPr/>
            <p:nvPr/>
          </p:nvSpPr>
          <p:spPr>
            <a:xfrm>
              <a:off x="385763" y="13316087"/>
              <a:ext cx="8994718" cy="1440674"/>
            </a:xfrm>
            <a:prstGeom prst="round2Diag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09270" eaLnBrk="0" fontAlgn="base" hangingPunct="0">
                <a:spcBef>
                  <a:spcPct val="0"/>
                </a:spcBef>
                <a:spcAft>
                  <a:spcPct val="0"/>
                </a:spcAft>
                <a:defRPr/>
              </a:pPr>
              <a:endParaRPr lang="zh-CN" altLang="en-US" sz="2005"/>
            </a:p>
          </p:txBody>
        </p:sp>
        <p:sp>
          <p:nvSpPr>
            <p:cNvPr id="50" name="圆角矩形 49"/>
            <p:cNvSpPr/>
            <p:nvPr/>
          </p:nvSpPr>
          <p:spPr>
            <a:xfrm>
              <a:off x="1103884" y="12849470"/>
              <a:ext cx="1481118" cy="432048"/>
            </a:xfrm>
            <a:prstGeom prst="roundRect">
              <a:avLst/>
            </a:prstGeom>
            <a:solidFill>
              <a:srgbClr val="A0BF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09270" eaLnBrk="0" fontAlgn="base" hangingPunct="0">
                <a:spcBef>
                  <a:spcPct val="0"/>
                </a:spcBef>
                <a:spcAft>
                  <a:spcPct val="0"/>
                </a:spcAft>
                <a:defRPr/>
              </a:pPr>
              <a:r>
                <a:rPr lang="zh-CN" altLang="en-US" sz="2005" b="1" dirty="0">
                  <a:latin typeface="微软雅黑" panose="020B0503020204020204" pitchFamily="34" charset="-122"/>
                  <a:ea typeface="微软雅黑" panose="020B0503020204020204" pitchFamily="34" charset="-122"/>
                </a:rPr>
                <a:t>病有良医</a:t>
              </a:r>
              <a:endParaRPr lang="zh-CN" altLang="en-US" sz="2005" b="1" dirty="0">
                <a:latin typeface="微软雅黑" panose="020B0503020204020204" pitchFamily="34" charset="-122"/>
                <a:ea typeface="微软雅黑" panose="020B0503020204020204" pitchFamily="34" charset="-122"/>
              </a:endParaRPr>
            </a:p>
          </p:txBody>
        </p:sp>
        <p:pic>
          <p:nvPicPr>
            <p:cNvPr id="60" name="Picture 16" descr="https://img2.baidu.com/it/u=3652954652,4106603714&amp;fm=253&amp;fmt=auto&amp;app=138&amp;f=JPEG?w=500&amp;h=500"/>
            <p:cNvPicPr>
              <a:picLocks noChangeAspect="1" noChangeArrowheads="1"/>
            </p:cNvPicPr>
            <p:nvPr/>
          </p:nvPicPr>
          <p:blipFill>
            <a:blip r:embed="rId4" cstate="print">
              <a:clrChange>
                <a:clrFrom>
                  <a:srgbClr val="F6F6F6"/>
                </a:clrFrom>
                <a:clrTo>
                  <a:srgbClr val="F6F6F6">
                    <a:alpha val="0"/>
                  </a:srgbClr>
                </a:clrTo>
              </a:clrChange>
              <a:duotone>
                <a:schemeClr val="accent6">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47039" y="12702974"/>
              <a:ext cx="610743" cy="610743"/>
            </a:xfrm>
            <a:prstGeom prst="rect">
              <a:avLst/>
            </a:prstGeom>
            <a:noFill/>
            <a:extLst>
              <a:ext uri="{909E8E84-426E-40DD-AFC4-6F175D3DCCD1}">
                <a14:hiddenFill xmlns:a14="http://schemas.microsoft.com/office/drawing/2010/main">
                  <a:solidFill>
                    <a:srgbClr val="FFFFFF"/>
                  </a:solidFill>
                </a14:hiddenFill>
              </a:ext>
            </a:extLst>
          </p:spPr>
        </p:pic>
        <p:sp>
          <p:nvSpPr>
            <p:cNvPr id="65" name="矩形 64"/>
            <p:cNvSpPr/>
            <p:nvPr/>
          </p:nvSpPr>
          <p:spPr>
            <a:xfrm>
              <a:off x="1063760" y="13427303"/>
              <a:ext cx="6027271" cy="1103034"/>
            </a:xfrm>
            <a:prstGeom prst="rect">
              <a:avLst/>
            </a:prstGeom>
          </p:spPr>
          <p:txBody>
            <a:bodyPr wrap="square">
              <a:noAutofit/>
            </a:bodyPr>
            <a:lstStyle/>
            <a:p>
              <a:pPr defTabSz="509270" eaLnBrk="0" fontAlgn="base" hangingPunct="0">
                <a:lnSpc>
                  <a:spcPct val="150000"/>
                </a:lnSpc>
                <a:spcBef>
                  <a:spcPct val="0"/>
                </a:spcBef>
                <a:spcAft>
                  <a:spcPct val="0"/>
                </a:spcAft>
                <a:defRPr/>
              </a:pP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规划医疗卫生</a:t>
              </a:r>
              <a:r>
                <a:rPr lang="en-US" altLang="zh-CN" sz="2400" b="1" dirty="0">
                  <a:solidFill>
                    <a:srgbClr val="008080"/>
                  </a:solidFill>
                  <a:latin typeface="微软雅黑" panose="020B0503020204020204" pitchFamily="34" charset="-122"/>
                  <a:ea typeface="微软雅黑" panose="020B0503020204020204" pitchFamily="34" charset="-122"/>
                  <a:sym typeface="+mn-ea"/>
                </a:rPr>
                <a:t>0.50</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公顷，保留镇区医疗卫生机构</a:t>
              </a:r>
              <a:r>
                <a:rPr lang="en-US" altLang="zh-CN" sz="2400" b="1" dirty="0">
                  <a:solidFill>
                    <a:srgbClr val="008080"/>
                  </a:solidFill>
                  <a:latin typeface="微软雅黑" panose="020B0503020204020204" pitchFamily="34" charset="-122"/>
                  <a:ea typeface="微软雅黑" panose="020B0503020204020204" pitchFamily="34" charset="-122"/>
                  <a:sym typeface="+mn-ea"/>
                </a:rPr>
                <a:t>2</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处，为崔家头镇中心卫生医院及崔家头村卫生室，床位</a:t>
              </a:r>
              <a:r>
                <a:rPr lang="en-US" altLang="zh-CN" sz="2400" b="1" dirty="0">
                  <a:solidFill>
                    <a:srgbClr val="008080"/>
                  </a:solidFill>
                  <a:latin typeface="微软雅黑" panose="020B0503020204020204" pitchFamily="34" charset="-122"/>
                  <a:ea typeface="微软雅黑" panose="020B0503020204020204" pitchFamily="34" charset="-122"/>
                  <a:sym typeface="+mn-ea"/>
                </a:rPr>
                <a:t>16</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sym typeface="+mn-ea"/>
                </a:rPr>
                <a:t>张</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rPr>
                <a:t>。</a:t>
              </a:r>
              <a:endParaRPr lang="zh-CN" altLang="en-US" dirty="0">
                <a:solidFill>
                  <a:schemeClr val="tx1">
                    <a:lumMod val="75000"/>
                    <a:lumOff val="25000"/>
                  </a:schemeClr>
                </a:solidFill>
                <a:latin typeface="微软雅黑" panose="020B0503020204020204" pitchFamily="34" charset="-122"/>
                <a:ea typeface="微软雅黑" panose="020B0503020204020204" pitchFamily="34" charset="-122"/>
              </a:endParaRPr>
            </a:p>
          </p:txBody>
        </p:sp>
        <p:pic>
          <p:nvPicPr>
            <p:cNvPr id="67" name="Picture 20" descr="https://gimg2.baidu.com/image_search/src=http%3A%2F%2Fbpic.51yuansu.com%2Fpic3%2Fcover%2F03%2F45%2F16%2F5ba49377a7826_610.jpg&amp;refer=http%3A%2F%2Fbpic.51yuansu.com&amp;app=2002&amp;size=f9999,10000&amp;q=a80&amp;n=0&amp;g=0n&amp;fmt=auto?sec=1673496319&amp;t=aa2f66ba775e094d25b09e3dfcfa4ae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091535" y="12949734"/>
              <a:ext cx="2288958" cy="127594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grpSp>
      <p:sp>
        <p:nvSpPr>
          <p:cNvPr id="111" name="矩形: 圆角 11"/>
          <p:cNvSpPr/>
          <p:nvPr>
            <p:custDataLst>
              <p:tags r:id="rId6"/>
            </p:custDataLst>
          </p:nvPr>
        </p:nvSpPr>
        <p:spPr>
          <a:xfrm>
            <a:off x="213995" y="1840230"/>
            <a:ext cx="10120630" cy="754380"/>
          </a:xfrm>
          <a:prstGeom prst="roundRect">
            <a:avLst/>
          </a:prstGeom>
          <a:solidFill>
            <a:srgbClr val="F8E3C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509270" eaLnBrk="0" fontAlgn="base" hangingPunct="0">
              <a:spcBef>
                <a:spcPct val="0"/>
              </a:spcBef>
              <a:spcAft>
                <a:spcPct val="0"/>
              </a:spcAft>
              <a:defRPr/>
            </a:pPr>
            <a:endParaRPr lang="zh-CN" altLang="en-US" sz="2005"/>
          </a:p>
        </p:txBody>
      </p:sp>
      <p:sp>
        <p:nvSpPr>
          <p:cNvPr id="113" name="文本框 112"/>
          <p:cNvSpPr txBox="1"/>
          <p:nvPr>
            <p:custDataLst>
              <p:tags r:id="rId7"/>
            </p:custDataLst>
          </p:nvPr>
        </p:nvSpPr>
        <p:spPr>
          <a:xfrm>
            <a:off x="290195" y="2926715"/>
            <a:ext cx="10120630" cy="792480"/>
          </a:xfrm>
          <a:prstGeom prst="rect">
            <a:avLst/>
          </a:prstGeom>
          <a:noFill/>
        </p:spPr>
        <p:txBody>
          <a:bodyPr>
            <a:noAutofit/>
          </a:bodyPr>
          <a:lstStyle/>
          <a:p>
            <a:pPr marL="244475" indent="-244475" defTabSz="509270">
              <a:lnSpc>
                <a:spcPct val="150000"/>
              </a:lnSpc>
              <a:buFont typeface="Wingdings" panose="05000000000000000000" pitchFamily="2" charset="2"/>
              <a:buChar char="p"/>
              <a:defRPr/>
            </a:pPr>
            <a:r>
              <a:rPr lang="zh-CN" altLang="en-US" sz="2000" b="1" dirty="0">
                <a:latin typeface="微软雅黑" panose="020B0503020204020204" pitchFamily="34" charset="-122"/>
                <a:ea typeface="微软雅黑" panose="020B0503020204020204" pitchFamily="34" charset="-122"/>
                <a:cs typeface="微软雅黑" panose="020B0503020204020204" pitchFamily="34" charset="-122"/>
              </a:rPr>
              <a:t>住房保障更加有力，至规划期末，居住用地面积</a:t>
            </a:r>
            <a:r>
              <a:rPr lang="en-US" altLang="zh-CN" sz="2000" b="1" dirty="0">
                <a:latin typeface="微软雅黑" panose="020B0503020204020204" pitchFamily="34" charset="-122"/>
                <a:ea typeface="微软雅黑" panose="020B0503020204020204" pitchFamily="34" charset="-122"/>
                <a:cs typeface="微软雅黑" panose="020B0503020204020204" pitchFamily="34" charset="-122"/>
              </a:rPr>
              <a:t>7.85</a:t>
            </a:r>
            <a:r>
              <a:rPr lang="zh-CN" altLang="en-US" sz="2000" b="1" dirty="0">
                <a:latin typeface="微软雅黑" panose="020B0503020204020204" pitchFamily="34" charset="-122"/>
                <a:ea typeface="微软雅黑" panose="020B0503020204020204" pitchFamily="34" charset="-122"/>
                <a:cs typeface="微软雅黑" panose="020B0503020204020204" pitchFamily="34" charset="-122"/>
              </a:rPr>
              <a:t>公顷，占镇区建设用地面积的</a:t>
            </a:r>
            <a:r>
              <a:rPr lang="en-US" altLang="zh-CN" sz="2000" b="1" dirty="0">
                <a:latin typeface="微软雅黑" panose="020B0503020204020204" pitchFamily="34" charset="-122"/>
                <a:ea typeface="微软雅黑" panose="020B0503020204020204" pitchFamily="34" charset="-122"/>
                <a:cs typeface="微软雅黑" panose="020B0503020204020204" pitchFamily="34" charset="-122"/>
              </a:rPr>
              <a:t>45.23%</a:t>
            </a:r>
            <a:r>
              <a:rPr lang="zh-CN" altLang="en-US" sz="2000" b="1" dirty="0">
                <a:latin typeface="微软雅黑" panose="020B0503020204020204" pitchFamily="34" charset="-122"/>
                <a:ea typeface="微软雅黑" panose="020B0503020204020204" pitchFamily="34" charset="-122"/>
                <a:cs typeface="微软雅黑" panose="020B0503020204020204" pitchFamily="34" charset="-122"/>
              </a:rPr>
              <a:t>。居住用地主要分布在镇区东西两端，以二类居住用地为主。</a:t>
            </a:r>
            <a:endParaRPr lang="zh-CN" altLang="en-US" sz="2000" b="1" dirty="0">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14" name="文本框 2"/>
          <p:cNvSpPr txBox="1"/>
          <p:nvPr>
            <p:custDataLst>
              <p:tags r:id="rId8"/>
            </p:custDataLst>
          </p:nvPr>
        </p:nvSpPr>
        <p:spPr>
          <a:xfrm>
            <a:off x="213995" y="1723390"/>
            <a:ext cx="10119995" cy="811530"/>
          </a:xfrm>
          <a:prstGeom prst="rect">
            <a:avLst/>
          </a:prstGeom>
          <a:noFill/>
          <a:ln w="9525">
            <a:noFill/>
          </a:ln>
        </p:spPr>
        <p:txBody>
          <a:bodyPr wrap="square">
            <a:spAutoFit/>
          </a:bodyPr>
          <a:lstStyle/>
          <a:p>
            <a:pPr algn="ctr">
              <a:lnSpc>
                <a:spcPct val="150000"/>
              </a:lnSpc>
            </a:pPr>
            <a:r>
              <a:rPr lang="zh-CN" altLang="en-US" sz="3120" b="1" dirty="0">
                <a:solidFill>
                  <a:srgbClr val="ED7D31"/>
                </a:solidFill>
                <a:latin typeface="微软雅黑" panose="020B0503020204020204" pitchFamily="34" charset="-122"/>
                <a:ea typeface="微软雅黑" panose="020B0503020204020204" pitchFamily="34" charset="-122"/>
              </a:rPr>
              <a:t>推进保障性住房建设</a:t>
            </a:r>
            <a:endParaRPr lang="zh-CN" altLang="en-US" sz="3120" b="1" dirty="0">
              <a:solidFill>
                <a:srgbClr val="ED7D31"/>
              </a:solidFill>
              <a:latin typeface="微软雅黑" panose="020B0503020204020204" pitchFamily="34" charset="-122"/>
              <a:ea typeface="微软雅黑" panose="020B0503020204020204" pitchFamily="34" charset="-122"/>
            </a:endParaRPr>
          </a:p>
        </p:txBody>
      </p:sp>
      <p:sp>
        <p:nvSpPr>
          <p:cNvPr id="115" name="矩形: 圆角 12"/>
          <p:cNvSpPr/>
          <p:nvPr>
            <p:custDataLst>
              <p:tags r:id="rId9"/>
            </p:custDataLst>
          </p:nvPr>
        </p:nvSpPr>
        <p:spPr>
          <a:xfrm>
            <a:off x="213995" y="2909570"/>
            <a:ext cx="10120630" cy="1092119"/>
          </a:xfrm>
          <a:prstGeom prst="roundRect">
            <a:avLst>
              <a:gd name="adj" fmla="val 11603"/>
            </a:avLst>
          </a:prstGeom>
          <a:noFill/>
          <a:ln w="38100">
            <a:solidFill>
              <a:srgbClr val="E8B785"/>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509270" eaLnBrk="0" fontAlgn="base" hangingPunct="0">
              <a:spcBef>
                <a:spcPct val="0"/>
              </a:spcBef>
              <a:spcAft>
                <a:spcPct val="0"/>
              </a:spcAft>
              <a:defRPr/>
            </a:pPr>
            <a:endParaRPr lang="zh-CN" altLang="en-US" sz="2005"/>
          </a:p>
        </p:txBody>
      </p:sp>
      <p:grpSp>
        <p:nvGrpSpPr>
          <p:cNvPr id="6153" name="组合 3"/>
          <p:cNvGrpSpPr/>
          <p:nvPr/>
        </p:nvGrpSpPr>
        <p:grpSpPr>
          <a:xfrm>
            <a:off x="420743" y="9800139"/>
            <a:ext cx="10025343" cy="1592811"/>
            <a:chOff x="378079" y="9773698"/>
            <a:chExt cx="9002414" cy="1431210"/>
          </a:xfrm>
        </p:grpSpPr>
        <p:sp>
          <p:nvSpPr>
            <p:cNvPr id="41" name="对角圆角矩形 40"/>
            <p:cNvSpPr/>
            <p:nvPr/>
          </p:nvSpPr>
          <p:spPr>
            <a:xfrm>
              <a:off x="378079" y="10295622"/>
              <a:ext cx="8994730" cy="909286"/>
            </a:xfrm>
            <a:prstGeom prst="round2Diag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09270" eaLnBrk="0" fontAlgn="base" hangingPunct="0">
                <a:spcBef>
                  <a:spcPct val="0"/>
                </a:spcBef>
                <a:spcAft>
                  <a:spcPct val="0"/>
                </a:spcAft>
                <a:defRPr/>
              </a:pPr>
              <a:endParaRPr lang="zh-CN" altLang="en-US" sz="2005"/>
            </a:p>
          </p:txBody>
        </p:sp>
        <p:sp>
          <p:nvSpPr>
            <p:cNvPr id="48" name="圆角矩形 47"/>
            <p:cNvSpPr/>
            <p:nvPr/>
          </p:nvSpPr>
          <p:spPr>
            <a:xfrm>
              <a:off x="1094478" y="9829057"/>
              <a:ext cx="1481118" cy="432048"/>
            </a:xfrm>
            <a:prstGeom prst="roundRect">
              <a:avLst/>
            </a:prstGeom>
            <a:solidFill>
              <a:srgbClr val="ED7D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09270" eaLnBrk="0" fontAlgn="base" hangingPunct="0">
                <a:spcBef>
                  <a:spcPct val="0"/>
                </a:spcBef>
                <a:spcAft>
                  <a:spcPct val="0"/>
                </a:spcAft>
                <a:defRPr/>
              </a:pPr>
              <a:r>
                <a:rPr lang="zh-CN" altLang="en-US" sz="2005" b="1" dirty="0">
                  <a:latin typeface="微软雅黑" panose="020B0503020204020204" pitchFamily="34" charset="-122"/>
                  <a:ea typeface="微软雅黑" panose="020B0503020204020204" pitchFamily="34" charset="-122"/>
                </a:rPr>
                <a:t>文有传承</a:t>
              </a:r>
              <a:endParaRPr lang="zh-CN" altLang="en-US" sz="2005" b="1" dirty="0">
                <a:latin typeface="微软雅黑" panose="020B0503020204020204" pitchFamily="34" charset="-122"/>
                <a:ea typeface="微软雅黑" panose="020B0503020204020204" pitchFamily="34" charset="-122"/>
              </a:endParaRPr>
            </a:p>
          </p:txBody>
        </p:sp>
        <p:pic>
          <p:nvPicPr>
            <p:cNvPr id="56" name="Picture 6" descr="https://gimg2.baidu.com/image_search/src=http%3A%2F%2Fbpic.51yuansu.com%2Fpic3%2Fcover%2F03%2F10%2F67%2F5b4861d807041_610.jpg&amp;refer=http%3A%2F%2Fbpic.51yuansu.com&amp;app=2002&amp;size=f9999,10000&amp;q=a80&amp;n=0&amp;g=0n&amp;fmt=auto?sec=1673494029&amp;t=f5411c694145f4aabb3bd1e14bf2c592"/>
            <p:cNvPicPr>
              <a:picLocks noChangeAspect="1" noChangeArrowheads="1"/>
            </p:cNvPicPr>
            <p:nvPr/>
          </p:nvPicPr>
          <p:blipFill>
            <a:blip r:embed="rId10" cstate="print">
              <a:clrChange>
                <a:clrFrom>
                  <a:srgbClr val="F6F6F6"/>
                </a:clrFrom>
                <a:clrTo>
                  <a:srgbClr val="F6F6F6">
                    <a:alpha val="0"/>
                  </a:srgbClr>
                </a:clrTo>
              </a:clrChange>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blipFill>
          <p:spPr bwMode="auto">
            <a:xfrm>
              <a:off x="477638" y="9773698"/>
              <a:ext cx="487407" cy="487407"/>
            </a:xfrm>
            <a:prstGeom prst="rect">
              <a:avLst/>
            </a:prstGeom>
            <a:noFill/>
            <a:extLst>
              <a:ext uri="{909E8E84-426E-40DD-AFC4-6F175D3DCCD1}">
                <a14:hiddenFill xmlns:a14="http://schemas.microsoft.com/office/drawing/2010/main">
                  <a:solidFill>
                    <a:srgbClr val="FFFFFF"/>
                  </a:solidFill>
                </a14:hiddenFill>
              </a:ext>
            </a:extLst>
          </p:spPr>
        </p:pic>
        <p:pic>
          <p:nvPicPr>
            <p:cNvPr id="58" name="Picture 10" descr="https://gimg2.baidu.com/image_search/src=http%3A%2F%2Fwww.mianfeiwendang.com%2Fpic%2F91ae2b61fab5df8a502a1ae6%2F1-810-jpg_6-1080-0-0-1080.jpg&amp;refer=http%3A%2F%2Fwww.mianfeiwendang.com&amp;app=2002&amp;size=f9999,10000&amp;q=a80&amp;n=0&amp;g=0n&amp;fmt=auto?sec=1673494544&amp;t=83097cef001b0b26d591cb55a5346032"/>
            <p:cNvPicPr>
              <a:picLocks noChangeAspect="1" noChangeArrowheads="1"/>
            </p:cNvPicPr>
            <p:nvPr/>
          </p:nvPicPr>
          <p:blipFill rotWithShape="1">
            <a:blip r:embed="rId11" cstate="print">
              <a:extLst>
                <a:ext uri="{28A0092B-C50C-407E-A947-70E740481C1C}">
                  <a14:useLocalDpi xmlns:a14="http://schemas.microsoft.com/office/drawing/2010/main" val="0"/>
                </a:ext>
              </a:extLst>
            </a:blip>
            <a:srcRect l="5769" t="36702" r="14005" b="13346"/>
            <a:stretch>
              <a:fillRect/>
            </a:stretch>
          </p:blipFill>
          <p:spPr bwMode="auto">
            <a:xfrm>
              <a:off x="7202616" y="9979309"/>
              <a:ext cx="2177877" cy="115005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2" name="矩形 61"/>
            <p:cNvSpPr/>
            <p:nvPr/>
          </p:nvSpPr>
          <p:spPr>
            <a:xfrm>
              <a:off x="1044756" y="10285438"/>
              <a:ext cx="6276124" cy="819396"/>
            </a:xfrm>
            <a:prstGeom prst="rect">
              <a:avLst/>
            </a:prstGeom>
          </p:spPr>
          <p:txBody>
            <a:bodyPr wrap="square">
              <a:spAutoFit/>
            </a:bodyPr>
            <a:lstStyle/>
            <a:p>
              <a:pPr defTabSz="509270" eaLnBrk="0" fontAlgn="base" hangingPunct="0">
                <a:lnSpc>
                  <a:spcPct val="150000"/>
                </a:lnSpc>
                <a:spcBef>
                  <a:spcPct val="0"/>
                </a:spcBef>
                <a:spcAft>
                  <a:spcPct val="0"/>
                </a:spcAft>
                <a:defRPr/>
              </a:pPr>
              <a:r>
                <a:rPr lang="zh-CN" altLang="en-US" sz="1780" dirty="0">
                  <a:solidFill>
                    <a:schemeClr val="tx1">
                      <a:lumMod val="75000"/>
                      <a:lumOff val="25000"/>
                    </a:schemeClr>
                  </a:solidFill>
                  <a:latin typeface="微软雅黑" panose="020B0503020204020204" pitchFamily="34" charset="-122"/>
                  <a:ea typeface="微软雅黑" panose="020B0503020204020204" pitchFamily="34" charset="-122"/>
                </a:rPr>
                <a:t>夯实以县城文化设施为龙头，以乡镇文化站为主体，以行政村文化室为基础的文化服务体系，人均文化用地</a:t>
              </a:r>
              <a:r>
                <a:rPr lang="en-US" altLang="zh-CN" sz="2005" b="1" dirty="0">
                  <a:solidFill>
                    <a:srgbClr val="008080"/>
                  </a:solidFill>
                  <a:latin typeface="微软雅黑" panose="020B0503020204020204" pitchFamily="34" charset="-122"/>
                  <a:ea typeface="微软雅黑" panose="020B0503020204020204" pitchFamily="34" charset="-122"/>
                </a:rPr>
                <a:t>0.2</a:t>
              </a:r>
              <a:r>
                <a:rPr lang="zh-CN" altLang="en-US" sz="1780" dirty="0">
                  <a:solidFill>
                    <a:schemeClr val="tx1">
                      <a:lumMod val="75000"/>
                      <a:lumOff val="25000"/>
                    </a:schemeClr>
                  </a:solidFill>
                  <a:latin typeface="微软雅黑" panose="020B0503020204020204" pitchFamily="34" charset="-122"/>
                  <a:ea typeface="微软雅黑" panose="020B0503020204020204" pitchFamily="34" charset="-122"/>
                </a:rPr>
                <a:t>平方米以上。</a:t>
              </a:r>
              <a:endParaRPr lang="zh-CN" altLang="en-US" sz="1780" dirty="0">
                <a:solidFill>
                  <a:schemeClr val="tx1">
                    <a:lumMod val="75000"/>
                    <a:lumOff val="25000"/>
                  </a:schemeClr>
                </a:solidFill>
                <a:latin typeface="微软雅黑" panose="020B0503020204020204" pitchFamily="34" charset="-122"/>
                <a:ea typeface="微软雅黑" panose="020B0503020204020204" pitchFamily="34" charset="-122"/>
              </a:endParaRPr>
            </a:p>
          </p:txBody>
        </p:sp>
      </p:grpSp>
      <p:grpSp>
        <p:nvGrpSpPr>
          <p:cNvPr id="2" name="组合 4"/>
          <p:cNvGrpSpPr/>
          <p:nvPr/>
        </p:nvGrpSpPr>
        <p:grpSpPr>
          <a:xfrm>
            <a:off x="429583" y="11389598"/>
            <a:ext cx="10016503" cy="1691809"/>
            <a:chOff x="385763" y="11190806"/>
            <a:chExt cx="8994730" cy="1519301"/>
          </a:xfrm>
        </p:grpSpPr>
        <p:sp>
          <p:nvSpPr>
            <p:cNvPr id="5" name="对角圆角矩形 4"/>
            <p:cNvSpPr/>
            <p:nvPr/>
          </p:nvSpPr>
          <p:spPr>
            <a:xfrm>
              <a:off x="385763" y="11800821"/>
              <a:ext cx="8994730" cy="909286"/>
            </a:xfrm>
            <a:prstGeom prst="round2Diag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09270" eaLnBrk="0" fontAlgn="base" hangingPunct="0">
                <a:spcBef>
                  <a:spcPct val="0"/>
                </a:spcBef>
                <a:spcAft>
                  <a:spcPct val="0"/>
                </a:spcAft>
                <a:defRPr/>
              </a:pPr>
              <a:endParaRPr lang="zh-CN" altLang="en-US" sz="2005"/>
            </a:p>
          </p:txBody>
        </p:sp>
        <p:sp>
          <p:nvSpPr>
            <p:cNvPr id="6" name="圆角矩形 5"/>
            <p:cNvSpPr/>
            <p:nvPr/>
          </p:nvSpPr>
          <p:spPr>
            <a:xfrm>
              <a:off x="1086789" y="11342467"/>
              <a:ext cx="1481118" cy="432048"/>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09270" eaLnBrk="0" fontAlgn="base" hangingPunct="0">
                <a:spcBef>
                  <a:spcPct val="0"/>
                </a:spcBef>
                <a:spcAft>
                  <a:spcPct val="0"/>
                </a:spcAft>
                <a:defRPr/>
              </a:pPr>
              <a:r>
                <a:rPr lang="zh-CN" altLang="en-US" sz="2005" b="1" dirty="0">
                  <a:latin typeface="微软雅黑" panose="020B0503020204020204" pitchFamily="34" charset="-122"/>
                  <a:ea typeface="微软雅黑" panose="020B0503020204020204" pitchFamily="34" charset="-122"/>
                </a:rPr>
                <a:t>体有健魄</a:t>
              </a:r>
              <a:endParaRPr lang="zh-CN" altLang="en-US" sz="2005" b="1" dirty="0">
                <a:latin typeface="微软雅黑" panose="020B0503020204020204" pitchFamily="34" charset="-122"/>
                <a:ea typeface="微软雅黑" panose="020B0503020204020204" pitchFamily="34" charset="-122"/>
              </a:endParaRPr>
            </a:p>
          </p:txBody>
        </p:sp>
        <p:pic>
          <p:nvPicPr>
            <p:cNvPr id="7" name="Picture 4" descr="https://gimg2.baidu.com/image_search/src=http%3A%2F%2Fbpic.588ku.com%2Felement_origin_min_pic%2F00%2F32%2F97%2F3256d3a1702411d.jpg&amp;refer=http%3A%2F%2Fbpic.588ku.com&amp;app=2002&amp;size=f9999,10000&amp;q=a80&amp;n=0&amp;g=0n&amp;fmt=auto?sec=1673493881&amp;t=cb337a63c8adca2fc85a860e64ba6f3b"/>
            <p:cNvPicPr>
              <a:picLocks noChangeAspect="1" noChangeArrowheads="1"/>
            </p:cNvPicPr>
            <p:nvPr/>
          </p:nvPicPr>
          <p:blipFill>
            <a:blip r:embed="rId12" cstate="print">
              <a:clrChange>
                <a:clrFrom>
                  <a:srgbClr val="F6F6F6"/>
                </a:clrFrom>
                <a:clrTo>
                  <a:srgbClr val="F6F6F6">
                    <a:alpha val="0"/>
                  </a:srgbClr>
                </a:clrTo>
              </a:clrChange>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57396" y="11190806"/>
              <a:ext cx="593398" cy="59339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4" descr="https://gimg2.baidu.com/image_search/src=http%3A%2F%2Finews.gtimg.com%2Fnewsapp_bt%2F0%2F14795205474%2F1000&amp;refer=http%3A%2F%2Finews.gtimg.com&amp;app=2002&amp;size=f9999,10000&amp;q=a80&amp;n=0&amp;g=0n&amp;fmt=auto?sec=1673494702&amp;t=74b3cbc470669a3b912342de7a56d6d7"/>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202616" y="11423931"/>
              <a:ext cx="2174680" cy="123777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矩形 8"/>
            <p:cNvSpPr/>
            <p:nvPr/>
          </p:nvSpPr>
          <p:spPr>
            <a:xfrm>
              <a:off x="1056184" y="11832884"/>
              <a:ext cx="6150176" cy="818931"/>
            </a:xfrm>
            <a:prstGeom prst="rect">
              <a:avLst/>
            </a:prstGeom>
          </p:spPr>
          <p:txBody>
            <a:bodyPr wrap="square">
              <a:spAutoFit/>
            </a:bodyPr>
            <a:lstStyle/>
            <a:p>
              <a:pPr defTabSz="509270" eaLnBrk="0" fontAlgn="base" hangingPunct="0">
                <a:lnSpc>
                  <a:spcPct val="150000"/>
                </a:lnSpc>
                <a:spcBef>
                  <a:spcPct val="0"/>
                </a:spcBef>
                <a:spcAft>
                  <a:spcPct val="0"/>
                </a:spcAft>
                <a:defRPr/>
              </a:pPr>
              <a:r>
                <a:rPr lang="zh-CN" altLang="en-US" sz="1780" dirty="0">
                  <a:solidFill>
                    <a:schemeClr val="tx1">
                      <a:lumMod val="75000"/>
                      <a:lumOff val="25000"/>
                    </a:schemeClr>
                  </a:solidFill>
                  <a:latin typeface="微软雅黑" panose="020B0503020204020204" pitchFamily="34" charset="-122"/>
                  <a:ea typeface="微软雅黑" panose="020B0503020204020204" pitchFamily="34" charset="-122"/>
                </a:rPr>
                <a:t>夯实以中心城区体育设施为引领，行政村体育设施全覆盖的体育服务设施体系布局，人均体育用地</a:t>
              </a:r>
              <a:r>
                <a:rPr lang="en-US" altLang="zh-CN" sz="2005" b="1" dirty="0">
                  <a:solidFill>
                    <a:srgbClr val="008080"/>
                  </a:solidFill>
                  <a:latin typeface="微软雅黑" panose="020B0503020204020204" pitchFamily="34" charset="-122"/>
                  <a:ea typeface="微软雅黑" panose="020B0503020204020204" pitchFamily="34" charset="-122"/>
                </a:rPr>
                <a:t>0.6</a:t>
              </a:r>
              <a:r>
                <a:rPr lang="zh-CN" altLang="en-US" sz="1780" dirty="0">
                  <a:solidFill>
                    <a:schemeClr val="tx1">
                      <a:lumMod val="75000"/>
                      <a:lumOff val="25000"/>
                    </a:schemeClr>
                  </a:solidFill>
                  <a:latin typeface="微软雅黑" panose="020B0503020204020204" pitchFamily="34" charset="-122"/>
                  <a:ea typeface="微软雅黑" panose="020B0503020204020204" pitchFamily="34" charset="-122"/>
                </a:rPr>
                <a:t>平方米以上。</a:t>
              </a:r>
              <a:endParaRPr lang="zh-CN" altLang="en-US" sz="1780" dirty="0">
                <a:solidFill>
                  <a:schemeClr val="tx1">
                    <a:lumMod val="75000"/>
                    <a:lumOff val="25000"/>
                  </a:schemeClr>
                </a:solidFill>
                <a:latin typeface="微软雅黑" panose="020B0503020204020204" pitchFamily="34" charset="-122"/>
                <a:ea typeface="微软雅黑" panose="020B0503020204020204" pitchFamily="34" charset="-122"/>
              </a:endParaRPr>
            </a:p>
          </p:txBody>
        </p:sp>
      </p:grpSp>
      <p:grpSp>
        <p:nvGrpSpPr>
          <p:cNvPr id="6157" name="组合 6"/>
          <p:cNvGrpSpPr/>
          <p:nvPr/>
        </p:nvGrpSpPr>
        <p:grpSpPr>
          <a:xfrm>
            <a:off x="438421" y="13072123"/>
            <a:ext cx="10016503" cy="1684317"/>
            <a:chOff x="393447" y="14215142"/>
            <a:chExt cx="8994730" cy="1512729"/>
          </a:xfrm>
        </p:grpSpPr>
        <p:sp>
          <p:nvSpPr>
            <p:cNvPr id="44" name="对角圆角矩形 43"/>
            <p:cNvSpPr/>
            <p:nvPr/>
          </p:nvSpPr>
          <p:spPr>
            <a:xfrm>
              <a:off x="393447" y="14818585"/>
              <a:ext cx="8994730" cy="909286"/>
            </a:xfrm>
            <a:prstGeom prst="round2Diag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09270" eaLnBrk="0" fontAlgn="base" hangingPunct="0">
                <a:spcBef>
                  <a:spcPct val="0"/>
                </a:spcBef>
                <a:spcAft>
                  <a:spcPct val="0"/>
                </a:spcAft>
                <a:defRPr/>
              </a:pPr>
              <a:endParaRPr lang="zh-CN" altLang="en-US" sz="2005"/>
            </a:p>
          </p:txBody>
        </p:sp>
        <p:sp>
          <p:nvSpPr>
            <p:cNvPr id="51" name="圆角矩形 50"/>
            <p:cNvSpPr/>
            <p:nvPr/>
          </p:nvSpPr>
          <p:spPr>
            <a:xfrm>
              <a:off x="1094478" y="14355619"/>
              <a:ext cx="1481118" cy="432048"/>
            </a:xfrm>
            <a:prstGeom prst="roundRect">
              <a:avLst/>
            </a:prstGeom>
            <a:solidFill>
              <a:srgbClr val="1EA1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09270" eaLnBrk="0" fontAlgn="base" hangingPunct="0">
                <a:spcBef>
                  <a:spcPct val="0"/>
                </a:spcBef>
                <a:spcAft>
                  <a:spcPct val="0"/>
                </a:spcAft>
                <a:defRPr/>
              </a:pPr>
              <a:r>
                <a:rPr lang="zh-CN" altLang="en-US" sz="2005" b="1" dirty="0">
                  <a:latin typeface="微软雅黑" panose="020B0503020204020204" pitchFamily="34" charset="-122"/>
                  <a:ea typeface="微软雅黑" panose="020B0503020204020204" pitchFamily="34" charset="-122"/>
                </a:rPr>
                <a:t>弱有扶助</a:t>
              </a:r>
              <a:endParaRPr lang="zh-CN" altLang="en-US" sz="2005" b="1" dirty="0">
                <a:latin typeface="微软雅黑" panose="020B0503020204020204" pitchFamily="34" charset="-122"/>
                <a:ea typeface="微软雅黑" panose="020B0503020204020204" pitchFamily="34" charset="-122"/>
              </a:endParaRPr>
            </a:p>
          </p:txBody>
        </p:sp>
        <p:pic>
          <p:nvPicPr>
            <p:cNvPr id="6160" name="Picture 18" descr="https://gimg2.baidu.com/image_search/src=http%3A%2F%2Fimg.mp.itc.cn%2Fupload%2F20160401%2F3e8b1a76a2ea420fb37fad24195afc57_th.png&amp;refer=http%3A%2F%2Fimg.mp.itc.cn&amp;app=2002&amp;size=f9999,10000&amp;q=a80&amp;n=0&amp;g=0n&amp;fmt=auto?sec=1673494988&amp;t=8ba1549727848b9c3e53a780711257e2"/>
            <p:cNvPicPr>
              <a:picLocks noChangeAspect="1"/>
            </p:cNvPicPr>
            <p:nvPr/>
          </p:nvPicPr>
          <p:blipFill>
            <a:blip r:embed="rId14"/>
            <a:srcRect l="53969" t="2377" r="6792"/>
            <a:stretch>
              <a:fillRect/>
            </a:stretch>
          </p:blipFill>
          <p:spPr>
            <a:xfrm>
              <a:off x="447039" y="14215142"/>
              <a:ext cx="568761" cy="631458"/>
            </a:xfrm>
            <a:prstGeom prst="rect">
              <a:avLst/>
            </a:prstGeom>
            <a:noFill/>
            <a:ln w="9525">
              <a:noFill/>
            </a:ln>
          </p:spPr>
        </p:pic>
        <p:sp>
          <p:nvSpPr>
            <p:cNvPr id="66" name="矩形 65"/>
            <p:cNvSpPr/>
            <p:nvPr/>
          </p:nvSpPr>
          <p:spPr>
            <a:xfrm>
              <a:off x="1051804" y="14857438"/>
              <a:ext cx="6150176" cy="819016"/>
            </a:xfrm>
            <a:prstGeom prst="rect">
              <a:avLst/>
            </a:prstGeom>
          </p:spPr>
          <p:txBody>
            <a:bodyPr wrap="square">
              <a:spAutoFit/>
            </a:bodyPr>
            <a:lstStyle/>
            <a:p>
              <a:pPr defTabSz="509270" eaLnBrk="0" fontAlgn="base" hangingPunct="0">
                <a:lnSpc>
                  <a:spcPct val="150000"/>
                </a:lnSpc>
                <a:spcBef>
                  <a:spcPct val="0"/>
                </a:spcBef>
                <a:spcAft>
                  <a:spcPct val="0"/>
                </a:spcAft>
                <a:defRPr/>
              </a:pPr>
              <a:r>
                <a:rPr lang="zh-CN" altLang="en-US" sz="1780" dirty="0">
                  <a:solidFill>
                    <a:schemeClr val="tx1">
                      <a:lumMod val="75000"/>
                      <a:lumOff val="25000"/>
                    </a:schemeClr>
                  </a:solidFill>
                  <a:latin typeface="微软雅黑" panose="020B0503020204020204" pitchFamily="34" charset="-122"/>
                  <a:ea typeface="微软雅黑" panose="020B0503020204020204" pitchFamily="34" charset="-122"/>
                </a:rPr>
                <a:t>完善以县城、镇为核心，社区为重点的福利设施空间布局，建立城镇社区养老助残服务网络，人均社会福利用地</a:t>
              </a:r>
              <a:r>
                <a:rPr lang="en-US" altLang="zh-CN" sz="2005" b="1" dirty="0">
                  <a:solidFill>
                    <a:srgbClr val="008080"/>
                  </a:solidFill>
                  <a:latin typeface="微软雅黑" panose="020B0503020204020204" pitchFamily="34" charset="-122"/>
                  <a:ea typeface="微软雅黑" panose="020B0503020204020204" pitchFamily="34" charset="-122"/>
                </a:rPr>
                <a:t>0.4</a:t>
              </a:r>
              <a:r>
                <a:rPr lang="zh-CN" altLang="en-US" sz="1780" dirty="0">
                  <a:solidFill>
                    <a:schemeClr val="tx1">
                      <a:lumMod val="75000"/>
                      <a:lumOff val="25000"/>
                    </a:schemeClr>
                  </a:solidFill>
                  <a:latin typeface="微软雅黑" panose="020B0503020204020204" pitchFamily="34" charset="-122"/>
                  <a:ea typeface="微软雅黑" panose="020B0503020204020204" pitchFamily="34" charset="-122"/>
                </a:rPr>
                <a:t>平方米以上。</a:t>
              </a:r>
              <a:endParaRPr lang="zh-CN" altLang="en-US" sz="1780" dirty="0">
                <a:solidFill>
                  <a:schemeClr val="tx1">
                    <a:lumMod val="75000"/>
                    <a:lumOff val="25000"/>
                  </a:schemeClr>
                </a:solidFill>
                <a:latin typeface="微软雅黑" panose="020B0503020204020204" pitchFamily="34" charset="-122"/>
                <a:ea typeface="微软雅黑" panose="020B0503020204020204" pitchFamily="34" charset="-122"/>
              </a:endParaRPr>
            </a:p>
          </p:txBody>
        </p:sp>
        <p:pic>
          <p:nvPicPr>
            <p:cNvPr id="68" name="Picture 24" descr="https://t8.baidu.com/it/u=655722478,1793383006&amp;fm=193"/>
            <p:cNvPicPr>
              <a:picLocks noChangeAspect="1" noChangeArrowheads="1"/>
            </p:cNvPicPr>
            <p:nvPr/>
          </p:nvPicPr>
          <p:blipFill rotWithShape="1">
            <a:blip r:embed="rId15" cstate="print">
              <a:extLst>
                <a:ext uri="{28A0092B-C50C-407E-A947-70E740481C1C}">
                  <a14:useLocalDpi xmlns:a14="http://schemas.microsoft.com/office/drawing/2010/main" val="0"/>
                </a:ext>
              </a:extLst>
            </a:blip>
            <a:srcRect b="11007"/>
            <a:stretch>
              <a:fillRect/>
            </a:stretch>
          </p:blipFill>
          <p:spPr bwMode="auto">
            <a:xfrm>
              <a:off x="7201980" y="14404396"/>
              <a:ext cx="2150634" cy="128164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3"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3000509000000000000" pitchFamily="2" charset="-122"/>
                <a:ea typeface="方正小标宋简体" panose="03000509000000000000" pitchFamily="2" charset="-122"/>
              </a:rPr>
              <a:t>03  </a:t>
            </a:r>
            <a:r>
              <a:rPr lang="zh-CN" altLang="en-US" sz="3600" b="1" dirty="0">
                <a:solidFill>
                  <a:schemeClr val="bg1"/>
                </a:solidFill>
                <a:latin typeface="方正小标宋简体" panose="03000509000000000000" pitchFamily="2" charset="-122"/>
                <a:ea typeface="方正小标宋简体" panose="03000509000000000000" pitchFamily="2" charset="-122"/>
              </a:rPr>
              <a:t>以人为本  营建幸福宜居城市</a:t>
            </a:r>
            <a:endParaRPr lang="zh-CN" altLang="en-US" sz="3600" b="1" dirty="0">
              <a:solidFill>
                <a:schemeClr val="bg1"/>
              </a:solidFill>
              <a:latin typeface="方正小标宋简体" panose="03000509000000000000" pitchFamily="2" charset="-122"/>
              <a:ea typeface="方正小标宋简体" panose="03000509000000000000" pitchFamily="2" charset="-122"/>
            </a:endParaRPr>
          </a:p>
        </p:txBody>
      </p:sp>
      <p:sp>
        <p:nvSpPr>
          <p:cNvPr id="5" name="矩形: 圆角 11"/>
          <p:cNvSpPr/>
          <p:nvPr>
            <p:custDataLst>
              <p:tags r:id="rId2"/>
            </p:custDataLst>
          </p:nvPr>
        </p:nvSpPr>
        <p:spPr>
          <a:xfrm>
            <a:off x="213995" y="2019935"/>
            <a:ext cx="10208895" cy="657225"/>
          </a:xfrm>
          <a:prstGeom prst="roundRect">
            <a:avLst/>
          </a:prstGeom>
          <a:solidFill>
            <a:srgbClr val="F8E3C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zh-CN" altLang="en-US" sz="2005" dirty="0"/>
          </a:p>
        </p:txBody>
      </p:sp>
      <p:sp>
        <p:nvSpPr>
          <p:cNvPr id="6" name="文本框 1"/>
          <p:cNvSpPr txBox="1">
            <a:spLocks noChangeArrowheads="1"/>
          </p:cNvSpPr>
          <p:nvPr>
            <p:custDataLst>
              <p:tags r:id="rId3"/>
            </p:custDataLst>
          </p:nvPr>
        </p:nvSpPr>
        <p:spPr bwMode="auto">
          <a:xfrm>
            <a:off x="289924" y="1089431"/>
            <a:ext cx="545728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5" b="1">
                <a:solidFill>
                  <a:srgbClr val="ED7D31"/>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a:t>3.5 </a:t>
            </a:r>
            <a:r>
              <a:rPr lang="zh-CN" altLang="zh-CN" dirty="0"/>
              <a:t>蓝绿空间系统</a:t>
            </a:r>
            <a:endParaRPr lang="zh-CN" altLang="en-US" dirty="0"/>
          </a:p>
        </p:txBody>
      </p:sp>
      <p:sp>
        <p:nvSpPr>
          <p:cNvPr id="8" name="文本框 9"/>
          <p:cNvSpPr txBox="1">
            <a:spLocks noChangeArrowheads="1"/>
          </p:cNvSpPr>
          <p:nvPr>
            <p:custDataLst>
              <p:tags r:id="rId4"/>
            </p:custDataLst>
          </p:nvPr>
        </p:nvSpPr>
        <p:spPr bwMode="auto">
          <a:xfrm>
            <a:off x="290195" y="2856230"/>
            <a:ext cx="9947275" cy="23323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lvl1pPr indent="381000" eaLnBrk="0" hangingPunct="0">
              <a:defRPr>
                <a:solidFill>
                  <a:schemeClr val="tx1"/>
                </a:solidFill>
                <a:latin typeface="Calibri" panose="020F0502020204030204" pitchFamily="34" charset="0"/>
              </a:defRPr>
            </a:lvl1pPr>
            <a:lvl2pPr eaLnBrk="0" hangingPunct="0">
              <a:defRPr>
                <a:solidFill>
                  <a:schemeClr val="tx1"/>
                </a:solidFill>
                <a:latin typeface="Calibri" panose="020F0502020204030204" pitchFamily="34" charset="0"/>
              </a:defRPr>
            </a:lvl2pPr>
            <a:lvl3pPr eaLnBrk="0" hangingPunct="0">
              <a:defRPr>
                <a:solidFill>
                  <a:schemeClr val="tx1"/>
                </a:solidFill>
                <a:latin typeface="Calibri" panose="020F0502020204030204" pitchFamily="34" charset="0"/>
              </a:defRPr>
            </a:lvl3pPr>
            <a:lvl4pPr eaLnBrk="0" hangingPunct="0">
              <a:defRPr>
                <a:solidFill>
                  <a:schemeClr val="tx1"/>
                </a:solidFill>
                <a:latin typeface="Calibri" panose="020F0502020204030204" pitchFamily="34" charset="0"/>
              </a:defRPr>
            </a:lvl4pPr>
            <a:lvl5pPr eaLnBrk="0" hangingPunct="0">
              <a:defRPr>
                <a:solidFill>
                  <a:schemeClr val="tx1"/>
                </a:solidFill>
                <a:latin typeface="Calibri" panose="020F0502020204030204" pitchFamily="34" charset="0"/>
              </a:defRPr>
            </a:lvl5pPr>
            <a:lvl6pPr defTabSz="457200" eaLnBrk="0" fontAlgn="base" hangingPunct="0">
              <a:spcBef>
                <a:spcPct val="0"/>
              </a:spcBef>
              <a:spcAft>
                <a:spcPct val="0"/>
              </a:spcAft>
              <a:defRPr>
                <a:solidFill>
                  <a:schemeClr val="tx1"/>
                </a:solidFill>
                <a:latin typeface="Calibri" panose="020F0502020204030204" pitchFamily="34" charset="0"/>
              </a:defRPr>
            </a:lvl6pPr>
            <a:lvl7pPr defTabSz="457200" eaLnBrk="0" fontAlgn="base" hangingPunct="0">
              <a:spcBef>
                <a:spcPct val="0"/>
              </a:spcBef>
              <a:spcAft>
                <a:spcPct val="0"/>
              </a:spcAft>
              <a:defRPr>
                <a:solidFill>
                  <a:schemeClr val="tx1"/>
                </a:solidFill>
                <a:latin typeface="Calibri" panose="020F0502020204030204" pitchFamily="34" charset="0"/>
              </a:defRPr>
            </a:lvl7pPr>
            <a:lvl8pPr defTabSz="457200" eaLnBrk="0" fontAlgn="base" hangingPunct="0">
              <a:spcBef>
                <a:spcPct val="0"/>
              </a:spcBef>
              <a:spcAft>
                <a:spcPct val="0"/>
              </a:spcAft>
              <a:defRPr>
                <a:solidFill>
                  <a:schemeClr val="tx1"/>
                </a:solidFill>
                <a:latin typeface="Calibri" panose="020F0502020204030204" pitchFamily="34" charset="0"/>
              </a:defRPr>
            </a:lvl8pPr>
            <a:lvl9pPr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200" b="1" dirty="0">
                <a:solidFill>
                  <a:srgbClr val="ED7D31"/>
                </a:solidFill>
                <a:latin typeface="微软雅黑" panose="020B0503020204020204" pitchFamily="34" charset="-122"/>
                <a:ea typeface="微软雅黑" panose="020B0503020204020204" pitchFamily="34" charset="-122"/>
              </a:rPr>
              <a:t>两心：</a:t>
            </a:r>
            <a:r>
              <a:rPr lang="en-US" altLang="zh-CN" sz="2000" b="1">
                <a:solidFill>
                  <a:srgbClr val="404040"/>
                </a:solidFill>
                <a:latin typeface="微软雅黑" panose="020B0503020204020204" pitchFamily="34" charset="-122"/>
                <a:ea typeface="微软雅黑" panose="020B0503020204020204" pitchFamily="34" charset="-122"/>
              </a:rPr>
              <a:t>指</a:t>
            </a:r>
            <a:r>
              <a:rPr lang="en-US" altLang="zh-CN" sz="2000" b="1">
                <a:solidFill>
                  <a:srgbClr val="404040"/>
                </a:solidFill>
                <a:latin typeface="微软雅黑" panose="020B0503020204020204" pitchFamily="34" charset="-122"/>
                <a:ea typeface="微软雅黑" panose="020B0503020204020204" pitchFamily="34" charset="-122"/>
                <a:sym typeface="+mn-ea"/>
              </a:rPr>
              <a:t>镇区的两处广场。结合广场设置绿化景观，丰富广场的环境，提升游憩氛围，形成镇区的蓝绿空间核心</a:t>
            </a:r>
            <a:r>
              <a:rPr lang="en-US" altLang="zh-CN" sz="2000" b="1">
                <a:solidFill>
                  <a:srgbClr val="404040"/>
                </a:solidFill>
                <a:latin typeface="微软雅黑" panose="020B0503020204020204" pitchFamily="34" charset="-122"/>
                <a:ea typeface="微软雅黑" panose="020B0503020204020204" pitchFamily="34" charset="-122"/>
              </a:rPr>
              <a:t>。</a:t>
            </a:r>
            <a:endParaRPr lang="en-US" altLang="zh-CN" sz="2000" b="1">
              <a:solidFill>
                <a:srgbClr val="404040"/>
              </a:solidFill>
              <a:latin typeface="微软雅黑" panose="020B0503020204020204" pitchFamily="34" charset="-122"/>
              <a:ea typeface="微软雅黑" panose="020B0503020204020204" pitchFamily="34" charset="-122"/>
            </a:endParaRPr>
          </a:p>
          <a:p>
            <a:pPr algn="l" eaLnBrk="1" hangingPunct="1">
              <a:lnSpc>
                <a:spcPct val="150000"/>
              </a:lnSpc>
              <a:buClrTx/>
              <a:buSzTx/>
              <a:buFontTx/>
            </a:pPr>
            <a:r>
              <a:rPr lang="zh-CN" altLang="en-US" sz="2200" b="1" dirty="0">
                <a:solidFill>
                  <a:srgbClr val="ED7D31"/>
                </a:solidFill>
                <a:latin typeface="微软雅黑" panose="020B0503020204020204" pitchFamily="34" charset="-122"/>
                <a:ea typeface="微软雅黑" panose="020B0503020204020204" pitchFamily="34" charset="-122"/>
              </a:rPr>
              <a:t>两道：</a:t>
            </a:r>
            <a:r>
              <a:rPr lang="en-US" altLang="zh-CN" sz="2000" b="1">
                <a:solidFill>
                  <a:srgbClr val="404040"/>
                </a:solidFill>
                <a:latin typeface="微软雅黑" panose="020B0503020204020204" pitchFamily="34" charset="-122"/>
                <a:ea typeface="微软雅黑" panose="020B0503020204020204" pitchFamily="34" charset="-122"/>
                <a:sym typeface="+mn-ea"/>
              </a:rPr>
              <a:t>分别指崔一路和崔二路。整治沿街环境和建筑立面品质，增加城市家具，丰富室外活动空间</a:t>
            </a:r>
            <a:r>
              <a:rPr lang="en-US" altLang="zh-CN" sz="2000" b="1">
                <a:solidFill>
                  <a:srgbClr val="404040"/>
                </a:solidFill>
                <a:latin typeface="微软雅黑" panose="020B0503020204020204" pitchFamily="34" charset="-122"/>
                <a:ea typeface="微软雅黑" panose="020B0503020204020204" pitchFamily="34" charset="-122"/>
              </a:rPr>
              <a:t>。</a:t>
            </a:r>
            <a:endParaRPr lang="en-US" altLang="zh-CN" sz="2000" b="1">
              <a:solidFill>
                <a:srgbClr val="404040"/>
              </a:solidFill>
              <a:latin typeface="微软雅黑" panose="020B0503020204020204" pitchFamily="34" charset="-122"/>
              <a:ea typeface="微软雅黑" panose="020B0503020204020204" pitchFamily="34" charset="-122"/>
            </a:endParaRPr>
          </a:p>
        </p:txBody>
      </p:sp>
      <p:sp>
        <p:nvSpPr>
          <p:cNvPr id="10" name="文本框 2"/>
          <p:cNvSpPr txBox="1">
            <a:spLocks noChangeArrowheads="1"/>
          </p:cNvSpPr>
          <p:nvPr>
            <p:custDataLst>
              <p:tags r:id="rId5"/>
            </p:custDataLst>
          </p:nvPr>
        </p:nvSpPr>
        <p:spPr bwMode="auto">
          <a:xfrm>
            <a:off x="401320" y="1891665"/>
            <a:ext cx="9836785" cy="811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ctr" eaLnBrk="0" hangingPunct="0">
              <a:lnSpc>
                <a:spcPct val="150000"/>
              </a:lnSpc>
            </a:pPr>
            <a:r>
              <a:rPr lang="zh-CN" sz="3120" b="1" dirty="0">
                <a:solidFill>
                  <a:srgbClr val="ED7D31"/>
                </a:solidFill>
                <a:latin typeface="微软雅黑" panose="020B0503020204020204" pitchFamily="34" charset="-122"/>
                <a:ea typeface="微软雅黑" panose="020B0503020204020204" pitchFamily="34" charset="-122"/>
              </a:rPr>
              <a:t>打造“两心两道”的蓝绿空间网络</a:t>
            </a:r>
            <a:endParaRPr lang="zh-CN" sz="3120" b="1" dirty="0">
              <a:solidFill>
                <a:srgbClr val="ED7D31"/>
              </a:solidFill>
              <a:latin typeface="微软雅黑" panose="020B0503020204020204" pitchFamily="34" charset="-122"/>
              <a:ea typeface="微软雅黑" panose="020B0503020204020204" pitchFamily="34" charset="-122"/>
            </a:endParaRPr>
          </a:p>
        </p:txBody>
      </p:sp>
      <p:sp>
        <p:nvSpPr>
          <p:cNvPr id="11" name="矩形: 圆角 12"/>
          <p:cNvSpPr/>
          <p:nvPr>
            <p:custDataLst>
              <p:tags r:id="rId6"/>
            </p:custDataLst>
          </p:nvPr>
        </p:nvSpPr>
        <p:spPr>
          <a:xfrm>
            <a:off x="213995" y="2855595"/>
            <a:ext cx="10120630" cy="2122805"/>
          </a:xfrm>
          <a:prstGeom prst="roundRect">
            <a:avLst>
              <a:gd name="adj" fmla="val 11603"/>
            </a:avLst>
          </a:prstGeom>
          <a:noFill/>
          <a:ln w="28575">
            <a:solidFill>
              <a:srgbClr val="E8B785"/>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zh-CN" altLang="en-US" sz="2005"/>
          </a:p>
        </p:txBody>
      </p:sp>
      <p:pic>
        <p:nvPicPr>
          <p:cNvPr id="32" name="图片 31" descr="E:/工作/建大规划院/20230912千阳镇国空总规/03图纸/崔家头/13.镇区绿地系统和开敞空间规划图.jpg13.镇区绿地系统和开敞空间规划图"/>
          <p:cNvPicPr>
            <a:picLocks noChangeAspect="1"/>
          </p:cNvPicPr>
          <p:nvPr>
            <p:custDataLst>
              <p:tags r:id="rId7"/>
            </p:custDataLst>
          </p:nvPr>
        </p:nvPicPr>
        <p:blipFill rotWithShape="1">
          <a:blip r:embed="rId8"/>
          <a:srcRect l="4085" t="10528" r="3249" b="17254"/>
          <a:stretch>
            <a:fillRect/>
          </a:stretch>
        </p:blipFill>
        <p:spPr>
          <a:xfrm>
            <a:off x="426085" y="5130800"/>
            <a:ext cx="9028430" cy="9944735"/>
          </a:xfrm>
          <a:prstGeom prst="rect">
            <a:avLst/>
          </a:prstGeom>
        </p:spPr>
      </p:pic>
      <p:pic>
        <p:nvPicPr>
          <p:cNvPr id="13" name="图片 12" descr="E:/工作/建大规划院/20230912千阳镇国空总规/03图纸/崔家头/13.镇区绿地系统和开敞空间规划图.jpg13.镇区绿地系统和开敞空间规划图"/>
          <p:cNvPicPr>
            <a:picLocks noChangeAspect="1"/>
          </p:cNvPicPr>
          <p:nvPr>
            <p:custDataLst>
              <p:tags r:id="rId9"/>
            </p:custDataLst>
          </p:nvPr>
        </p:nvPicPr>
        <p:blipFill rotWithShape="1">
          <a:blip r:embed="rId8"/>
          <a:srcRect l="4085" t="84229" r="66952" b="7977"/>
          <a:stretch>
            <a:fillRect/>
          </a:stretch>
        </p:blipFill>
        <p:spPr>
          <a:xfrm>
            <a:off x="426085" y="13867130"/>
            <a:ext cx="3292475" cy="1252220"/>
          </a:xfrm>
          <a:prstGeom prst="rect">
            <a:avLst/>
          </a:prstGeom>
        </p:spPr>
      </p:pic>
      <p:sp>
        <p:nvSpPr>
          <p:cNvPr id="15" name="单圆角矩形 14"/>
          <p:cNvSpPr/>
          <p:nvPr/>
        </p:nvSpPr>
        <p:spPr>
          <a:xfrm>
            <a:off x="9447530" y="11097895"/>
            <a:ext cx="704850" cy="4020820"/>
          </a:xfrm>
          <a:prstGeom prst="round1Rect">
            <a:avLst>
              <a:gd name="adj" fmla="val 50000"/>
            </a:avLst>
          </a:prstGeom>
          <a:solidFill>
            <a:srgbClr val="E8B78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9" name="文本框 18"/>
          <p:cNvSpPr txBox="1"/>
          <p:nvPr/>
        </p:nvSpPr>
        <p:spPr>
          <a:xfrm>
            <a:off x="9472930" y="11290935"/>
            <a:ext cx="533400" cy="3784600"/>
          </a:xfrm>
          <a:prstGeom prst="rect">
            <a:avLst/>
          </a:prstGeom>
          <a:noFill/>
        </p:spPr>
        <p:txBody>
          <a:bodyPr wrap="square" rtlCol="0">
            <a:spAutoFit/>
          </a:bodyPr>
          <a:p>
            <a:pPr indent="0" algn="r" fontAlgn="auto">
              <a:lnSpc>
                <a:spcPct val="100000"/>
              </a:lnSpc>
            </a:pPr>
            <a:r>
              <a:rPr lang="zh-CN" altLang="en-US" sz="2000" b="1" dirty="0">
                <a:solidFill>
                  <a:schemeClr val="tx1"/>
                </a:solidFill>
                <a:latin typeface="微软雅黑" panose="020B0503020204020204" pitchFamily="34" charset="-122"/>
                <a:ea typeface="微软雅黑" panose="020B0503020204020204" pitchFamily="34" charset="-122"/>
                <a:sym typeface="+mn-ea"/>
              </a:rPr>
              <a:t>公共空间与</a:t>
            </a:r>
            <a:r>
              <a:rPr lang="zh-CN" altLang="en-US" sz="2000" b="1" dirty="0">
                <a:solidFill>
                  <a:schemeClr val="tx1"/>
                </a:solidFill>
                <a:latin typeface="微软雅黑" panose="020B0503020204020204" pitchFamily="34" charset="-122"/>
                <a:ea typeface="微软雅黑" panose="020B0503020204020204" pitchFamily="34" charset="-122"/>
                <a:sym typeface="+mn-ea"/>
              </a:rPr>
              <a:t>蓝绿网络规划图</a:t>
            </a:r>
            <a:endParaRPr lang="zh-CN" altLang="en-US" sz="2000" b="1" dirty="0">
              <a:solidFill>
                <a:schemeClr val="tx1"/>
              </a:solidFill>
              <a:latin typeface="微软雅黑" panose="020B0503020204020204" pitchFamily="34" charset="-122"/>
              <a:ea typeface="微软雅黑" panose="020B0503020204020204" pitchFamily="34" charset="-122"/>
              <a:sym typeface="+mn-ea"/>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a:srcRect l="5809" r="30096"/>
          <a:stretch>
            <a:fillRect/>
          </a:stretch>
        </p:blipFill>
        <p:spPr>
          <a:xfrm>
            <a:off x="0" y="5737225"/>
            <a:ext cx="10691495" cy="9382125"/>
          </a:xfrm>
          <a:prstGeom prst="rect">
            <a:avLst/>
          </a:prstGeom>
        </p:spPr>
      </p:pic>
      <p:pic>
        <p:nvPicPr>
          <p:cNvPr id="12" name="图片 11"/>
          <p:cNvPicPr>
            <a:picLocks noChangeAspect="1"/>
          </p:cNvPicPr>
          <p:nvPr/>
        </p:nvPicPr>
        <p:blipFill rotWithShape="1">
          <a:blip r:embed="rId2">
            <a:extLst>
              <a:ext uri="{28A0092B-C50C-407E-A947-70E740481C1C}">
                <a14:useLocalDpi xmlns:a14="http://schemas.microsoft.com/office/drawing/2010/main" val="0"/>
              </a:ext>
            </a:extLst>
          </a:blip>
          <a:srcRect b="48820"/>
          <a:stretch>
            <a:fillRect/>
          </a:stretch>
        </p:blipFill>
        <p:spPr>
          <a:xfrm>
            <a:off x="4" y="-493"/>
            <a:ext cx="10691809" cy="7666892"/>
          </a:xfrm>
          <a:prstGeom prst="rect">
            <a:avLst/>
          </a:prstGeom>
        </p:spPr>
      </p:pic>
      <p:sp>
        <p:nvSpPr>
          <p:cNvPr id="3" name="文本框 1"/>
          <p:cNvSpPr txBox="1">
            <a:spLocks noChangeArrowheads="1"/>
          </p:cNvSpPr>
          <p:nvPr/>
        </p:nvSpPr>
        <p:spPr bwMode="auto">
          <a:xfrm>
            <a:off x="971194" y="-154912"/>
            <a:ext cx="2792256" cy="3436775"/>
          </a:xfrm>
          <a:prstGeom prst="rect">
            <a:avLst/>
          </a:prstGeom>
          <a:noFill/>
        </p:spPr>
        <p:txBody>
          <a:bodyPr wrap="square" rtlCol="0" anchor="ctr">
            <a:spAutoFit/>
          </a:bodyPr>
          <a:lstStyle>
            <a:defPPr>
              <a:defRPr lang="en-US"/>
            </a:defPPr>
            <a:lvl1pPr algn="ctr">
              <a:lnSpc>
                <a:spcPct val="200000"/>
              </a:lnSpc>
              <a:defRPr sz="4500" kern="100">
                <a:solidFill>
                  <a:schemeClr val="bg1"/>
                </a:solidFill>
                <a:effectLst/>
                <a:latin typeface="Agency FB" panose="020B0503020202020204" pitchFamily="34" charset="0"/>
                <a:ea typeface="方正小标宋简体" panose="03000509000000000000" pitchFamily="2" charset="-122"/>
                <a:cs typeface="Arial" panose="020B0604020202020204" pitchFamily="34" charset="0"/>
              </a:defRPr>
            </a:lvl1pPr>
          </a:lstStyle>
          <a:p>
            <a:r>
              <a:rPr lang="en-US" altLang="zh-CN" sz="13000" b="1" dirty="0"/>
              <a:t>04</a:t>
            </a:r>
            <a:endParaRPr lang="zh-CN" altLang="en-US" sz="13000" b="1" dirty="0"/>
          </a:p>
        </p:txBody>
      </p:sp>
      <p:sp>
        <p:nvSpPr>
          <p:cNvPr id="6" name="文本框 5"/>
          <p:cNvSpPr txBox="1"/>
          <p:nvPr/>
        </p:nvSpPr>
        <p:spPr>
          <a:xfrm>
            <a:off x="3413911" y="1502174"/>
            <a:ext cx="7277902" cy="2481449"/>
          </a:xfrm>
          <a:prstGeom prst="rect">
            <a:avLst/>
          </a:prstGeom>
          <a:noFill/>
        </p:spPr>
        <p:txBody>
          <a:bodyPr wrap="square" rtlCol="0">
            <a:spAutoFit/>
          </a:bodyPr>
          <a:lstStyle/>
          <a:p>
            <a:pPr algn="ctr">
              <a:lnSpc>
                <a:spcPct val="150000"/>
              </a:lnSpc>
            </a:pPr>
            <a:r>
              <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风貌塑造  </a:t>
            </a:r>
            <a:endPar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a:p>
            <a:pPr algn="ctr">
              <a:lnSpc>
                <a:spcPct val="150000"/>
              </a:lnSpc>
            </a:pPr>
            <a:r>
              <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彰显山水文化魅力</a:t>
            </a:r>
            <a:endPar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p:txBody>
      </p:sp>
      <p:sp>
        <p:nvSpPr>
          <p:cNvPr id="7" name="文本框 6"/>
          <p:cNvSpPr txBox="1"/>
          <p:nvPr/>
        </p:nvSpPr>
        <p:spPr>
          <a:xfrm>
            <a:off x="4590161" y="4406520"/>
            <a:ext cx="5562601" cy="1331134"/>
          </a:xfrm>
          <a:prstGeom prst="rect">
            <a:avLst/>
          </a:prstGeom>
          <a:noFill/>
        </p:spPr>
        <p:txBody>
          <a:bodyPr wrap="square" rtlCol="0">
            <a:spAutoFit/>
          </a:bodyPr>
          <a:lstStyle/>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历史文化保护体系</a:t>
            </a:r>
            <a:endPar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城乡特色风貌管控</a:t>
            </a:r>
            <a:endPar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p:txBody>
      </p:sp>
      <p:pic>
        <p:nvPicPr>
          <p:cNvPr id="13" name="图片 12"/>
          <p:cNvPicPr>
            <a:picLocks noChangeAspect="1"/>
          </p:cNvPicPr>
          <p:nvPr/>
        </p:nvPicPr>
        <p:blipFill rotWithShape="1">
          <a:blip r:embed="rId3">
            <a:extLst>
              <a:ext uri="{28A0092B-C50C-407E-A947-70E740481C1C}">
                <a14:useLocalDpi xmlns:a14="http://schemas.microsoft.com/office/drawing/2010/main" val="0"/>
              </a:ext>
            </a:extLst>
          </a:blip>
          <a:srcRect l="33302" t="19872" r="21776" b="13142"/>
          <a:stretch>
            <a:fillRect/>
          </a:stretch>
        </p:blipFill>
        <p:spPr>
          <a:xfrm>
            <a:off x="773723" y="229138"/>
            <a:ext cx="3376246" cy="3801378"/>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9"/>
          <p:cNvPicPr>
            <a:picLocks noChangeAspect="1"/>
          </p:cNvPicPr>
          <p:nvPr/>
        </p:nvPicPr>
        <p:blipFill>
          <a:blip r:embed="rId1">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23"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3000509000000000000" pitchFamily="2" charset="-122"/>
                <a:ea typeface="方正小标宋简体" panose="03000509000000000000" pitchFamily="2" charset="-122"/>
              </a:rPr>
              <a:t>04  </a:t>
            </a:r>
            <a:r>
              <a:rPr lang="zh-CN" altLang="en-US" sz="3600" b="1" dirty="0">
                <a:solidFill>
                  <a:schemeClr val="bg1"/>
                </a:solidFill>
                <a:latin typeface="方正小标宋简体" panose="03000509000000000000" pitchFamily="2" charset="-122"/>
                <a:ea typeface="方正小标宋简体" panose="03000509000000000000" pitchFamily="2" charset="-122"/>
              </a:rPr>
              <a:t>风貌塑造  彰显山水文化魅力</a:t>
            </a:r>
            <a:endParaRPr lang="zh-CN" altLang="en-US" sz="3600" b="1" dirty="0">
              <a:solidFill>
                <a:schemeClr val="bg1"/>
              </a:solidFill>
              <a:latin typeface="方正小标宋简体" panose="03000509000000000000" pitchFamily="2" charset="-122"/>
              <a:ea typeface="方正小标宋简体" panose="03000509000000000000" pitchFamily="2" charset="-122"/>
            </a:endParaRPr>
          </a:p>
        </p:txBody>
      </p:sp>
      <p:sp>
        <p:nvSpPr>
          <p:cNvPr id="34" name="文本框 6"/>
          <p:cNvSpPr txBox="1">
            <a:spLocks noChangeArrowheads="1"/>
          </p:cNvSpPr>
          <p:nvPr>
            <p:custDataLst>
              <p:tags r:id="rId2"/>
            </p:custDataLst>
          </p:nvPr>
        </p:nvSpPr>
        <p:spPr bwMode="auto">
          <a:xfrm>
            <a:off x="1093470" y="1767840"/>
            <a:ext cx="8512810" cy="3288030"/>
          </a:xfrm>
          <a:prstGeom prst="rect">
            <a:avLst/>
          </a:prstGeom>
          <a:noFill/>
          <a:ln w="28575">
            <a:solidFill>
              <a:srgbClr val="7E9EEE"/>
            </a:solidFill>
          </a:ln>
          <a:extLst>
            <a:ext uri="{909E8E84-426E-40DD-AFC4-6F175D3DCCD1}">
              <a14:hiddenFill xmlns:a14="http://schemas.microsoft.com/office/drawing/2010/main">
                <a:solidFill>
                  <a:srgbClr val="FFFFFF"/>
                </a:solidFill>
              </a14:hiddenFill>
            </a:ext>
          </a:extLst>
        </p:spPr>
        <p:txBody>
          <a:bodyPr wrap="square">
            <a:noAutofit/>
          </a:bodyPr>
          <a:p>
            <a:pPr>
              <a:lnSpc>
                <a:spcPct val="150000"/>
              </a:lnSpc>
            </a:pPr>
            <a:endParaRPr lang="zh-CN" altLang="en-US" sz="2400" b="1" dirty="0">
              <a:solidFill>
                <a:srgbClr val="B86EAC"/>
              </a:solidFill>
              <a:latin typeface="微软雅黑" panose="020B0503020204020204" pitchFamily="34" charset="-122"/>
              <a:ea typeface="微软雅黑" panose="020B0503020204020204" pitchFamily="34" charset="-122"/>
            </a:endParaRPr>
          </a:p>
        </p:txBody>
      </p:sp>
      <p:sp>
        <p:nvSpPr>
          <p:cNvPr id="100" name="文本框 99"/>
          <p:cNvSpPr txBox="1"/>
          <p:nvPr/>
        </p:nvSpPr>
        <p:spPr>
          <a:xfrm>
            <a:off x="1094105" y="1879600"/>
            <a:ext cx="8501380" cy="1238885"/>
          </a:xfrm>
          <a:prstGeom prst="rect">
            <a:avLst/>
          </a:prstGeom>
          <a:noFill/>
        </p:spPr>
        <p:txBody>
          <a:bodyPr wrap="square" rtlCol="0">
            <a:noAutofit/>
          </a:bodyPr>
          <a:p>
            <a:pPr>
              <a:lnSpc>
                <a:spcPct val="150000"/>
              </a:lnSpc>
              <a:buClrTx/>
              <a:buSzTx/>
              <a:buFontTx/>
            </a:pPr>
            <a:r>
              <a:rPr lang="zh-CN" altLang="en-US" sz="2000" b="1"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严格保护：</a:t>
            </a:r>
            <a:r>
              <a:rPr lang="en-US" altLang="zh-CN" sz="200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1</a:t>
            </a:r>
            <a:r>
              <a:rPr lang="zh-CN" altLang="en-US" sz="200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处</a:t>
            </a:r>
            <a:r>
              <a:rPr lang="zh-CN" altLang="en-US" sz="2000"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县级文物保护单位。</a:t>
            </a:r>
            <a:endParaRPr lang="zh-CN" altLang="en-US" sz="2000"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a:p>
            <a:pPr>
              <a:lnSpc>
                <a:spcPct val="150000"/>
              </a:lnSpc>
              <a:buClrTx/>
              <a:buSzTx/>
              <a:buFontTx/>
              <a:buNone/>
            </a:pPr>
            <a:r>
              <a:rPr lang="zh-CN" altLang="en-US" sz="2000" b="1"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宣传推广：</a:t>
            </a:r>
            <a:r>
              <a:rPr lang="en-US" altLang="zh-CN" sz="2000"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1</a:t>
            </a:r>
            <a:r>
              <a:rPr lang="zh-CN" altLang="en-US" sz="2000"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项非物质文化遗址</a:t>
            </a:r>
            <a:endParaRPr lang="zh-CN" altLang="en-US" sz="2000"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4" name="文本框 1"/>
          <p:cNvSpPr txBox="1">
            <a:spLocks noChangeArrowheads="1"/>
          </p:cNvSpPr>
          <p:nvPr/>
        </p:nvSpPr>
        <p:spPr bwMode="auto">
          <a:xfrm>
            <a:off x="289924" y="1089431"/>
            <a:ext cx="545728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p>
            <a:r>
              <a:rPr lang="en-US" altLang="zh-CN" sz="3565" b="1" dirty="0">
                <a:solidFill>
                  <a:srgbClr val="638AEB"/>
                </a:solidFill>
                <a:latin typeface="微软雅黑" panose="020B0503020204020204" pitchFamily="34" charset="-122"/>
                <a:ea typeface="微软雅黑" panose="020B0503020204020204" pitchFamily="34" charset="-122"/>
              </a:rPr>
              <a:t>4.1 </a:t>
            </a:r>
            <a:r>
              <a:rPr lang="zh-CN" altLang="en-US" sz="3565" b="1" dirty="0">
                <a:solidFill>
                  <a:srgbClr val="638AEB"/>
                </a:solidFill>
                <a:latin typeface="微软雅黑" panose="020B0503020204020204" pitchFamily="34" charset="-122"/>
                <a:ea typeface="微软雅黑" panose="020B0503020204020204" pitchFamily="34" charset="-122"/>
              </a:rPr>
              <a:t>历史文化保护体系</a:t>
            </a:r>
            <a:endParaRPr lang="zh-CN" altLang="en-US" sz="3565" b="1" dirty="0">
              <a:solidFill>
                <a:srgbClr val="638AEB"/>
              </a:solidFill>
              <a:latin typeface="微软雅黑" panose="020B0503020204020204" pitchFamily="34" charset="-122"/>
              <a:ea typeface="微软雅黑" panose="020B0503020204020204" pitchFamily="34" charset="-122"/>
            </a:endParaRPr>
          </a:p>
        </p:txBody>
      </p:sp>
      <p:sp>
        <p:nvSpPr>
          <p:cNvPr id="8" name="文本框 7"/>
          <p:cNvSpPr txBox="1"/>
          <p:nvPr/>
        </p:nvSpPr>
        <p:spPr>
          <a:xfrm>
            <a:off x="1111250" y="5173980"/>
            <a:ext cx="8501380" cy="4306570"/>
          </a:xfrm>
          <a:prstGeom prst="rect">
            <a:avLst/>
          </a:prstGeom>
          <a:noFill/>
        </p:spPr>
        <p:txBody>
          <a:bodyPr wrap="square" rtlCol="0">
            <a:noAutofit/>
          </a:bodyPr>
          <a:p>
            <a:pPr algn="l">
              <a:lnSpc>
                <a:spcPct val="150000"/>
              </a:lnSpc>
              <a:buClrTx/>
              <a:buSzTx/>
              <a:buFontTx/>
              <a:buNone/>
            </a:pPr>
            <a:r>
              <a:rPr lang="en-US" altLang="zh-CN" sz="2000" dirty="0">
                <a:latin typeface="微软雅黑" panose="020B0503020204020204" pitchFamily="34" charset="-122"/>
                <a:ea typeface="微软雅黑" panose="020B0503020204020204" pitchFamily="34" charset="-122"/>
                <a:cs typeface="微软雅黑" panose="020B0503020204020204" pitchFamily="34" charset="-122"/>
                <a:sym typeface="+mn-ea"/>
              </a:rPr>
              <a:t>       </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sym typeface="+mn-ea"/>
              </a:rPr>
              <a:t>任家湾军事会议遗址是千阳县地名文化遗产，是千阳县近现代具有代表性的红色地名。任家湾军事会议遗址是西府战役中千阳县留存的唯一一处红色革命遗址。</a:t>
            </a:r>
            <a:endParaRPr lang="zh-CN" altLang="en-US" sz="2000" dirty="0">
              <a:latin typeface="微软雅黑" panose="020B0503020204020204" pitchFamily="34" charset="-122"/>
              <a:ea typeface="微软雅黑" panose="020B0503020204020204" pitchFamily="34" charset="-122"/>
              <a:cs typeface="微软雅黑" panose="020B0503020204020204" pitchFamily="34" charset="-122"/>
              <a:sym typeface="+mn-ea"/>
            </a:endParaRPr>
          </a:p>
          <a:p>
            <a:pPr>
              <a:lnSpc>
                <a:spcPct val="150000"/>
              </a:lnSpc>
              <a:buClrTx/>
              <a:buSzTx/>
              <a:buFontTx/>
            </a:pPr>
            <a:r>
              <a:rPr lang="zh-CN" altLang="en-US" sz="2000" b="1" dirty="0">
                <a:latin typeface="微软雅黑" panose="020B0503020204020204" pitchFamily="34" charset="-122"/>
                <a:ea typeface="微软雅黑" panose="020B0503020204020204" pitchFamily="34" charset="-122"/>
                <a:cs typeface="微软雅黑" panose="020B0503020204020204" pitchFamily="34" charset="-122"/>
                <a:sym typeface="+mn-ea"/>
              </a:rPr>
              <a:t>保护措施：</a:t>
            </a:r>
            <a:endParaRPr lang="zh-CN" altLang="en-US" sz="2000" b="1" dirty="0">
              <a:latin typeface="微软雅黑" panose="020B0503020204020204" pitchFamily="34" charset="-122"/>
              <a:ea typeface="微软雅黑" panose="020B0503020204020204" pitchFamily="34" charset="-122"/>
              <a:cs typeface="微软雅黑" panose="020B0503020204020204" pitchFamily="34" charset="-122"/>
              <a:sym typeface="+mn-ea"/>
            </a:endParaRPr>
          </a:p>
          <a:p>
            <a:pPr>
              <a:lnSpc>
                <a:spcPct val="150000"/>
              </a:lnSpc>
              <a:buClrTx/>
              <a:buSzTx/>
              <a:buFontTx/>
            </a:pPr>
            <a:r>
              <a:rPr lang="en-US" altLang="zh-CN" sz="2000" dirty="0">
                <a:latin typeface="微软雅黑" panose="020B0503020204020204" pitchFamily="34" charset="-122"/>
                <a:ea typeface="微软雅黑" panose="020B0503020204020204" pitchFamily="34" charset="-122"/>
                <a:cs typeface="微软雅黑" panose="020B0503020204020204" pitchFamily="34" charset="-122"/>
                <a:sym typeface="+mn-ea"/>
              </a:rPr>
              <a:t>       </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sym typeface="+mn-ea"/>
              </a:rPr>
              <a:t>对尚未核定公布为文物保护单位的不可移动文物，应制定具体保护措施，并公告实施。加强对未定级文物点的保护。</a:t>
            </a:r>
            <a:endParaRPr lang="zh-CN" altLang="en-US" sz="2000" dirty="0">
              <a:latin typeface="微软雅黑" panose="020B0503020204020204" pitchFamily="34" charset="-122"/>
              <a:ea typeface="微软雅黑" panose="020B0503020204020204" pitchFamily="34" charset="-122"/>
              <a:cs typeface="微软雅黑" panose="020B0503020204020204" pitchFamily="34" charset="-122"/>
              <a:sym typeface="+mn-ea"/>
            </a:endParaRPr>
          </a:p>
          <a:p>
            <a:pPr>
              <a:lnSpc>
                <a:spcPct val="150000"/>
              </a:lnSpc>
              <a:buClrTx/>
              <a:buSzTx/>
              <a:buFontTx/>
            </a:pPr>
            <a:r>
              <a:rPr lang="en-US" altLang="zh-CN" sz="2000" dirty="0">
                <a:latin typeface="微软雅黑" panose="020B0503020204020204" pitchFamily="34" charset="-122"/>
                <a:ea typeface="微软雅黑" panose="020B0503020204020204" pitchFamily="34" charset="-122"/>
                <a:cs typeface="微软雅黑" panose="020B0503020204020204" pitchFamily="34" charset="-122"/>
                <a:sym typeface="+mn-ea"/>
              </a:rPr>
              <a:t>       </a:t>
            </a:r>
            <a:r>
              <a:rPr lang="zh-CN" altLang="en-US" sz="2000" dirty="0">
                <a:latin typeface="微软雅黑" panose="020B0503020204020204" pitchFamily="34" charset="-122"/>
                <a:ea typeface="微软雅黑" panose="020B0503020204020204" pitchFamily="34" charset="-122"/>
                <a:cs typeface="微软雅黑" panose="020B0503020204020204" pitchFamily="34" charset="-122"/>
                <a:sym typeface="+mn-ea"/>
              </a:rPr>
              <a:t>按照“保护为主、抢救第一、合理利用、传承发展”的原则，切实做好非物质文化遗产的保护、管理和合理利用工作。推进非物质文化遗产普查工作，加强非物质文化遗产的收集、整理、研究和保护利用。</a:t>
            </a:r>
            <a:endParaRPr lang="zh-CN" altLang="en-US" sz="2000" dirty="0">
              <a:latin typeface="微软雅黑" panose="020B0503020204020204" pitchFamily="34" charset="-122"/>
              <a:ea typeface="微软雅黑" panose="020B0503020204020204" pitchFamily="34" charset="-122"/>
              <a:cs typeface="微软雅黑" panose="020B0503020204020204" pitchFamily="34" charset="-122"/>
              <a:sym typeface="+mn-ea"/>
            </a:endParaRPr>
          </a:p>
          <a:p>
            <a:pPr>
              <a:lnSpc>
                <a:spcPct val="150000"/>
              </a:lnSpc>
              <a:buClrTx/>
              <a:buSzTx/>
              <a:buFontTx/>
            </a:pPr>
            <a:endParaRPr lang="zh-CN" altLang="en-US" sz="2000" dirty="0">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9" name="矩形 8"/>
          <p:cNvSpPr/>
          <p:nvPr/>
        </p:nvSpPr>
        <p:spPr>
          <a:xfrm>
            <a:off x="1094105" y="3014980"/>
            <a:ext cx="8511540" cy="2047240"/>
          </a:xfrm>
          <a:prstGeom prst="rect">
            <a:avLst/>
          </a:prstGeom>
          <a:solidFill>
            <a:srgbClr val="BBCCF6">
              <a:alpha val="42000"/>
            </a:srgbClr>
          </a:solidFill>
          <a:ln w="19050" cap="rnd">
            <a:noFill/>
          </a:ln>
        </p:spPr>
        <p:txBody>
          <a:bodyPr>
            <a:noAutofit/>
          </a:bodyPr>
          <a:p>
            <a:pPr indent="0" fontAlgn="auto">
              <a:lnSpc>
                <a:spcPct val="150000"/>
              </a:lnSpc>
            </a:pPr>
            <a:endParaRPr lang="zh-CN" altLang="en-US" sz="2010" dirty="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grpSp>
        <p:nvGrpSpPr>
          <p:cNvPr id="33" name="组合 32"/>
          <p:cNvGrpSpPr/>
          <p:nvPr>
            <p:custDataLst>
              <p:tags r:id="rId3"/>
            </p:custDataLst>
          </p:nvPr>
        </p:nvGrpSpPr>
        <p:grpSpPr>
          <a:xfrm>
            <a:off x="1094105" y="3320415"/>
            <a:ext cx="8274050" cy="1214120"/>
            <a:chOff x="1723" y="4631"/>
            <a:chExt cx="13030" cy="1912"/>
          </a:xfrm>
        </p:grpSpPr>
        <p:sp>
          <p:nvSpPr>
            <p:cNvPr id="11" name="文本框 10"/>
            <p:cNvSpPr txBox="1"/>
            <p:nvPr>
              <p:custDataLst>
                <p:tags r:id="rId4"/>
              </p:custDataLst>
            </p:nvPr>
          </p:nvSpPr>
          <p:spPr>
            <a:xfrm>
              <a:off x="1723" y="4631"/>
              <a:ext cx="3249" cy="550"/>
            </a:xfrm>
            <a:prstGeom prst="rect">
              <a:avLst/>
            </a:prstGeom>
            <a:noFill/>
          </p:spPr>
          <p:txBody>
            <a:bodyPr wrap="square" rtlCol="0">
              <a:noAutofit/>
            </a:bodyPr>
            <a:p>
              <a:r>
                <a:rPr lang="zh-CN" altLang="en-US" b="1">
                  <a:solidFill>
                    <a:schemeClr val="tx1"/>
                  </a:solidFill>
                  <a:latin typeface="微软雅黑" panose="020B0503020204020204" pitchFamily="34" charset="-122"/>
                  <a:ea typeface="微软雅黑" panose="020B0503020204020204" pitchFamily="34" charset="-122"/>
                </a:rPr>
                <a:t>文物保护单位</a:t>
              </a:r>
              <a:endParaRPr lang="zh-CN" altLang="en-US" b="1">
                <a:solidFill>
                  <a:schemeClr val="tx1"/>
                </a:solidFill>
                <a:latin typeface="微软雅黑" panose="020B0503020204020204" pitchFamily="34" charset="-122"/>
                <a:ea typeface="微软雅黑" panose="020B0503020204020204" pitchFamily="34" charset="-122"/>
              </a:endParaRPr>
            </a:p>
          </p:txBody>
        </p:sp>
        <p:sp>
          <p:nvSpPr>
            <p:cNvPr id="12" name="文本框 11"/>
            <p:cNvSpPr txBox="1"/>
            <p:nvPr>
              <p:custDataLst>
                <p:tags r:id="rId5"/>
              </p:custDataLst>
            </p:nvPr>
          </p:nvSpPr>
          <p:spPr>
            <a:xfrm>
              <a:off x="8532" y="4631"/>
              <a:ext cx="3249" cy="550"/>
            </a:xfrm>
            <a:prstGeom prst="rect">
              <a:avLst/>
            </a:prstGeom>
            <a:noFill/>
          </p:spPr>
          <p:txBody>
            <a:bodyPr wrap="square" rtlCol="0">
              <a:noAutofit/>
            </a:bodyPr>
            <a:p>
              <a:r>
                <a:rPr lang="zh-CN" altLang="en-US" b="1">
                  <a:solidFill>
                    <a:schemeClr val="tx1"/>
                  </a:solidFill>
                  <a:latin typeface="微软雅黑" panose="020B0503020204020204" pitchFamily="34" charset="-122"/>
                  <a:ea typeface="微软雅黑" panose="020B0503020204020204" pitchFamily="34" charset="-122"/>
                </a:rPr>
                <a:t>非物质文化遗址</a:t>
              </a:r>
              <a:endParaRPr lang="zh-CN" altLang="en-US" b="1">
                <a:solidFill>
                  <a:schemeClr val="tx1"/>
                </a:solidFill>
                <a:latin typeface="微软雅黑" panose="020B0503020204020204" pitchFamily="34" charset="-122"/>
                <a:ea typeface="微软雅黑" panose="020B0503020204020204" pitchFamily="34" charset="-122"/>
              </a:endParaRPr>
            </a:p>
          </p:txBody>
        </p:sp>
        <p:sp>
          <p:nvSpPr>
            <p:cNvPr id="13" name="文本框 12"/>
            <p:cNvSpPr txBox="1"/>
            <p:nvPr>
              <p:custDataLst>
                <p:tags r:id="rId6"/>
              </p:custDataLst>
            </p:nvPr>
          </p:nvSpPr>
          <p:spPr>
            <a:xfrm>
              <a:off x="8532" y="5341"/>
              <a:ext cx="4617" cy="550"/>
            </a:xfrm>
            <a:prstGeom prst="rect">
              <a:avLst/>
            </a:prstGeom>
            <a:noFill/>
          </p:spPr>
          <p:txBody>
            <a:bodyPr wrap="square" rtlCol="0">
              <a:noAutofit/>
            </a:bodyPr>
            <a:p>
              <a:pPr marL="342900" indent="-342900">
                <a:buFont typeface="Wingdings" panose="05000000000000000000" charset="0"/>
                <a:buChar char="p"/>
              </a:pPr>
              <a:r>
                <a:rPr lang="zh-CN" altLang="en-US" sz="1600">
                  <a:solidFill>
                    <a:schemeClr val="tx1"/>
                  </a:solidFill>
                  <a:latin typeface="微软雅黑" panose="020B0503020204020204" pitchFamily="34" charset="-122"/>
                  <a:ea typeface="微软雅黑" panose="020B0503020204020204" pitchFamily="34" charset="-122"/>
                </a:rPr>
                <a:t>地名文化遗产</a:t>
              </a:r>
              <a:endParaRPr lang="zh-CN" altLang="en-US" sz="1600">
                <a:solidFill>
                  <a:schemeClr val="tx1"/>
                </a:solidFill>
                <a:latin typeface="微软雅黑" panose="020B0503020204020204" pitchFamily="34" charset="-122"/>
                <a:ea typeface="微软雅黑" panose="020B0503020204020204" pitchFamily="34" charset="-122"/>
              </a:endParaRPr>
            </a:p>
          </p:txBody>
        </p:sp>
        <p:sp>
          <p:nvSpPr>
            <p:cNvPr id="14" name="文本框 13"/>
            <p:cNvSpPr txBox="1"/>
            <p:nvPr>
              <p:custDataLst>
                <p:tags r:id="rId7"/>
              </p:custDataLst>
            </p:nvPr>
          </p:nvSpPr>
          <p:spPr>
            <a:xfrm>
              <a:off x="9260" y="5891"/>
              <a:ext cx="5493" cy="652"/>
            </a:xfrm>
            <a:prstGeom prst="rect">
              <a:avLst/>
            </a:prstGeom>
            <a:noFill/>
          </p:spPr>
          <p:txBody>
            <a:bodyPr wrap="square" rtlCol="0">
              <a:spAutoFit/>
            </a:bodyPr>
            <a:p>
              <a:pPr indent="0" fontAlgn="auto">
                <a:lnSpc>
                  <a:spcPct val="150000"/>
                </a:lnSpc>
              </a:pPr>
              <a:r>
                <a:rPr lang="zh-CN" sz="1400">
                  <a:solidFill>
                    <a:schemeClr val="tx1"/>
                  </a:solidFill>
                  <a:latin typeface="微软雅黑" panose="020B0503020204020204" pitchFamily="34" charset="-122"/>
                  <a:ea typeface="微软雅黑" panose="020B0503020204020204" pitchFamily="34" charset="-122"/>
                  <a:sym typeface="+mn-ea"/>
                </a:rPr>
                <a:t>任家湾军事会议遗址</a:t>
              </a:r>
              <a:endParaRPr lang="zh-CN" sz="1400">
                <a:solidFill>
                  <a:schemeClr val="tx1"/>
                </a:solidFill>
                <a:latin typeface="微软雅黑" panose="020B0503020204020204" pitchFamily="34" charset="-122"/>
                <a:ea typeface="微软雅黑" panose="020B0503020204020204" pitchFamily="34" charset="-122"/>
                <a:sym typeface="+mn-ea"/>
              </a:endParaRPr>
            </a:p>
          </p:txBody>
        </p:sp>
        <p:sp>
          <p:nvSpPr>
            <p:cNvPr id="21" name="文本框 20"/>
            <p:cNvSpPr txBox="1"/>
            <p:nvPr/>
          </p:nvSpPr>
          <p:spPr>
            <a:xfrm>
              <a:off x="1840" y="5341"/>
              <a:ext cx="4617" cy="550"/>
            </a:xfrm>
            <a:prstGeom prst="rect">
              <a:avLst/>
            </a:prstGeom>
            <a:noFill/>
          </p:spPr>
          <p:txBody>
            <a:bodyPr wrap="square" rtlCol="0">
              <a:noAutofit/>
            </a:bodyPr>
            <a:p>
              <a:pPr marL="342900" indent="-342900">
                <a:buFont typeface="Wingdings" panose="05000000000000000000" charset="0"/>
                <a:buChar char="p"/>
              </a:pPr>
              <a:r>
                <a:rPr lang="zh-CN" altLang="en-US" sz="1600">
                  <a:solidFill>
                    <a:schemeClr val="tx1"/>
                  </a:solidFill>
                  <a:latin typeface="微软雅黑" panose="020B0503020204020204" pitchFamily="34" charset="-122"/>
                  <a:ea typeface="微软雅黑" panose="020B0503020204020204" pitchFamily="34" charset="-122"/>
                </a:rPr>
                <a:t>县级文物保护单位</a:t>
              </a:r>
              <a:endParaRPr lang="zh-CN" altLang="en-US" sz="1600">
                <a:solidFill>
                  <a:schemeClr val="tx1"/>
                </a:solidFill>
                <a:latin typeface="微软雅黑" panose="020B0503020204020204" pitchFamily="34" charset="-122"/>
                <a:ea typeface="微软雅黑" panose="020B0503020204020204" pitchFamily="34" charset="-122"/>
              </a:endParaRPr>
            </a:p>
          </p:txBody>
        </p:sp>
        <p:sp>
          <p:nvSpPr>
            <p:cNvPr id="22" name="文本框 21"/>
            <p:cNvSpPr txBox="1"/>
            <p:nvPr/>
          </p:nvSpPr>
          <p:spPr>
            <a:xfrm>
              <a:off x="2568" y="5879"/>
              <a:ext cx="5189" cy="652"/>
            </a:xfrm>
            <a:prstGeom prst="rect">
              <a:avLst/>
            </a:prstGeom>
            <a:noFill/>
          </p:spPr>
          <p:txBody>
            <a:bodyPr wrap="square" rtlCol="0">
              <a:spAutoFit/>
            </a:bodyPr>
            <a:p>
              <a:pPr indent="0" fontAlgn="auto">
                <a:lnSpc>
                  <a:spcPct val="150000"/>
                </a:lnSpc>
              </a:pPr>
              <a:r>
                <a:rPr lang="zh-CN" sz="1400">
                  <a:solidFill>
                    <a:schemeClr val="tx1"/>
                  </a:solidFill>
                  <a:latin typeface="微软雅黑" panose="020B0503020204020204" pitchFamily="34" charset="-122"/>
                  <a:ea typeface="微软雅黑" panose="020B0503020204020204" pitchFamily="34" charset="-122"/>
                  <a:sym typeface="+mn-ea"/>
                </a:rPr>
                <a:t>黄里遗址</a:t>
              </a:r>
              <a:endParaRPr lang="zh-CN" sz="1400">
                <a:solidFill>
                  <a:schemeClr val="tx1"/>
                </a:solidFill>
                <a:latin typeface="微软雅黑" panose="020B0503020204020204" pitchFamily="34" charset="-122"/>
                <a:ea typeface="微软雅黑" panose="020B0503020204020204" pitchFamily="34" charset="-122"/>
                <a:sym typeface="+mn-ea"/>
              </a:endParaRPr>
            </a:p>
          </p:txBody>
        </p:sp>
      </p:grpSp>
      <p:pic>
        <p:nvPicPr>
          <p:cNvPr id="2" name="图片 1" descr="1fba4b1f7928d25b2fe121de06d8abb"/>
          <p:cNvPicPr>
            <a:picLocks noChangeAspect="1"/>
          </p:cNvPicPr>
          <p:nvPr/>
        </p:nvPicPr>
        <p:blipFill>
          <a:blip r:embed="rId8"/>
          <a:srcRect t="29497" b="30343"/>
          <a:stretch>
            <a:fillRect/>
          </a:stretch>
        </p:blipFill>
        <p:spPr>
          <a:xfrm>
            <a:off x="605155" y="9480550"/>
            <a:ext cx="9295765" cy="4979035"/>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1">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7"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3000509000000000000" pitchFamily="2" charset="-122"/>
                <a:ea typeface="方正小标宋简体" panose="03000509000000000000" pitchFamily="2" charset="-122"/>
              </a:rPr>
              <a:t>04  </a:t>
            </a:r>
            <a:r>
              <a:rPr lang="zh-CN" altLang="en-US" sz="3600" b="1" dirty="0">
                <a:solidFill>
                  <a:schemeClr val="bg1"/>
                </a:solidFill>
                <a:latin typeface="方正小标宋简体" panose="03000509000000000000" pitchFamily="2" charset="-122"/>
                <a:ea typeface="方正小标宋简体" panose="03000509000000000000" pitchFamily="2" charset="-122"/>
              </a:rPr>
              <a:t>风貌塑造  彰显山水文化魅力</a:t>
            </a:r>
            <a:endParaRPr lang="zh-CN" altLang="en-US" sz="3600" b="1" dirty="0">
              <a:solidFill>
                <a:schemeClr val="bg1"/>
              </a:solidFill>
              <a:latin typeface="方正小标宋简体" panose="03000509000000000000" pitchFamily="2" charset="-122"/>
              <a:ea typeface="方正小标宋简体" panose="03000509000000000000" pitchFamily="2" charset="-122"/>
            </a:endParaRPr>
          </a:p>
        </p:txBody>
      </p:sp>
      <p:graphicFrame>
        <p:nvGraphicFramePr>
          <p:cNvPr id="31" name="表格 30"/>
          <p:cNvGraphicFramePr/>
          <p:nvPr>
            <p:custDataLst>
              <p:tags r:id="rId2"/>
            </p:custDataLst>
          </p:nvPr>
        </p:nvGraphicFramePr>
        <p:xfrm>
          <a:off x="4973320" y="3107690"/>
          <a:ext cx="2345690" cy="2141220"/>
        </p:xfrm>
        <a:graphic>
          <a:graphicData uri="http://schemas.openxmlformats.org/drawingml/2006/table">
            <a:tbl>
              <a:tblPr firstRow="1" bandRow="1">
                <a:tableStyleId>{5C22544A-7EE6-4342-B048-85BDC9FD1C3A}</a:tableStyleId>
              </a:tblPr>
              <a:tblGrid>
                <a:gridCol w="2345690"/>
              </a:tblGrid>
              <a:tr h="2141220">
                <a:tc>
                  <a:txBody>
                    <a:bodyPr/>
                    <a:lstStyle/>
                    <a:p>
                      <a:pPr algn="l" defTabSz="457200">
                        <a:buClrTx/>
                        <a:buSzTx/>
                        <a:buFontTx/>
                        <a:buNone/>
                      </a:pPr>
                      <a:r>
                        <a:rPr lang="zh-CN" altLang="en-US" sz="1800" b="0" dirty="0">
                          <a:solidFill>
                            <a:schemeClr val="tx1"/>
                          </a:solidFill>
                          <a:latin typeface="微软雅黑" panose="020B0503020204020204" pitchFamily="34" charset="-122"/>
                          <a:ea typeface="微软雅黑" panose="020B0503020204020204" pitchFamily="34" charset="-122"/>
                          <a:sym typeface="+mn-ea"/>
                        </a:rPr>
                        <a:t>该区主要水沟镇北部的山体，该区域应切实做好水土保持，保证山体生态环境质量，维护山体自然风光。</a:t>
                      </a:r>
                      <a:endParaRPr lang="zh-CN" altLang="en-US" sz="1800" b="0" dirty="0">
                        <a:solidFill>
                          <a:schemeClr val="tx1"/>
                        </a:solidFill>
                        <a:latin typeface="微软雅黑" panose="020B0503020204020204" pitchFamily="34" charset="-122"/>
                        <a:ea typeface="微软雅黑" panose="020B0503020204020204" pitchFamily="34" charset="-122"/>
                        <a:sym typeface="+mn-ea"/>
                      </a:endParaRPr>
                    </a:p>
                  </a:txBody>
                  <a:tcPr>
                    <a:solidFill>
                      <a:srgbClr val="D3DBEC"/>
                    </a:solidFill>
                  </a:tcPr>
                </a:tc>
              </a:tr>
            </a:tbl>
          </a:graphicData>
        </a:graphic>
      </p:graphicFrame>
      <p:graphicFrame>
        <p:nvGraphicFramePr>
          <p:cNvPr id="23" name="表格 22"/>
          <p:cNvGraphicFramePr/>
          <p:nvPr>
            <p:custDataLst>
              <p:tags r:id="rId3"/>
            </p:custDataLst>
          </p:nvPr>
        </p:nvGraphicFramePr>
        <p:xfrm>
          <a:off x="1061085" y="3107690"/>
          <a:ext cx="3677285" cy="2140585"/>
        </p:xfrm>
        <a:graphic>
          <a:graphicData uri="http://schemas.openxmlformats.org/drawingml/2006/table">
            <a:tbl>
              <a:tblPr firstRow="1" bandRow="1">
                <a:tableStyleId>{5C22544A-7EE6-4342-B048-85BDC9FD1C3A}</a:tableStyleId>
              </a:tblPr>
              <a:tblGrid>
                <a:gridCol w="3677285"/>
              </a:tblGrid>
              <a:tr h="2140585">
                <a:tc>
                  <a:txBody>
                    <a:bodyPr/>
                    <a:lstStyle/>
                    <a:p>
                      <a:pPr algn="l" defTabSz="457200">
                        <a:buClrTx/>
                        <a:buSzTx/>
                        <a:buFontTx/>
                        <a:buNone/>
                      </a:pPr>
                      <a:r>
                        <a:rPr lang="zh-CN" altLang="en-US" sz="1800" b="0" dirty="0">
                          <a:solidFill>
                            <a:schemeClr val="tx1"/>
                          </a:solidFill>
                          <a:latin typeface="微软雅黑" panose="020B0503020204020204" pitchFamily="34" charset="-122"/>
                          <a:ea typeface="微软雅黑" panose="020B0503020204020204" pitchFamily="34" charset="-122"/>
                          <a:sym typeface="+mn-ea"/>
                        </a:rPr>
                        <a:t>该区主要指镇域南部依台塬而建，以传统农业产业为主导的村庄。该区域村庄建设应因地制宜，延续原有山水台塬格局，挖掘地域文化，通过整治村庄环境和田园整治，体现自然景观风貌。村庄建筑高度以1</a:t>
                      </a:r>
                      <a:r>
                        <a:rPr lang="en-US" altLang="zh-CN" sz="1800" b="0" dirty="0">
                          <a:solidFill>
                            <a:schemeClr val="tx1"/>
                          </a:solidFill>
                          <a:latin typeface="微软雅黑" panose="020B0503020204020204" pitchFamily="34" charset="-122"/>
                          <a:ea typeface="微软雅黑" panose="020B0503020204020204" pitchFamily="34" charset="-122"/>
                          <a:sym typeface="+mn-ea"/>
                        </a:rPr>
                        <a:t>-</a:t>
                      </a:r>
                      <a:r>
                        <a:rPr lang="zh-CN" altLang="en-US" sz="1800" b="0" dirty="0">
                          <a:solidFill>
                            <a:schemeClr val="tx1"/>
                          </a:solidFill>
                          <a:latin typeface="微软雅黑" panose="020B0503020204020204" pitchFamily="34" charset="-122"/>
                          <a:ea typeface="微软雅黑" panose="020B0503020204020204" pitchFamily="34" charset="-122"/>
                          <a:sym typeface="+mn-ea"/>
                        </a:rPr>
                        <a:t>2层为宜，高度不超过9米。</a:t>
                      </a:r>
                      <a:endParaRPr lang="zh-CN" altLang="en-US" sz="1800" b="0" dirty="0">
                        <a:solidFill>
                          <a:schemeClr val="tx1"/>
                        </a:solidFill>
                        <a:latin typeface="微软雅黑" panose="020B0503020204020204" pitchFamily="34" charset="-122"/>
                        <a:ea typeface="微软雅黑" panose="020B0503020204020204" pitchFamily="34" charset="-122"/>
                        <a:sym typeface="+mn-ea"/>
                      </a:endParaRPr>
                    </a:p>
                  </a:txBody>
                  <a:tcPr>
                    <a:solidFill>
                      <a:srgbClr val="D3DBEC"/>
                    </a:solidFill>
                  </a:tcPr>
                </a:tc>
              </a:tr>
            </a:tbl>
          </a:graphicData>
        </a:graphic>
      </p:graphicFrame>
      <p:sp>
        <p:nvSpPr>
          <p:cNvPr id="5" name="文本框 1"/>
          <p:cNvSpPr txBox="1">
            <a:spLocks noChangeArrowheads="1"/>
          </p:cNvSpPr>
          <p:nvPr/>
        </p:nvSpPr>
        <p:spPr bwMode="auto">
          <a:xfrm>
            <a:off x="289924" y="1089431"/>
            <a:ext cx="545728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defRPr sz="3565" b="1">
                <a:solidFill>
                  <a:srgbClr val="638AEB"/>
                </a:solidFill>
                <a:latin typeface="微软雅黑" panose="020B0503020204020204" pitchFamily="34" charset="-122"/>
                <a:ea typeface="微软雅黑" panose="020B0503020204020204" pitchFamily="34" charset="-122"/>
              </a:defRPr>
            </a:lvl1pPr>
          </a:lstStyle>
          <a:p>
            <a:r>
              <a:rPr lang="en-US" altLang="zh-CN" dirty="0"/>
              <a:t>4.2 </a:t>
            </a:r>
            <a:r>
              <a:rPr lang="zh-CN" altLang="en-US" dirty="0"/>
              <a:t>城乡特色风貌管控</a:t>
            </a:r>
            <a:endParaRPr lang="zh-CN" altLang="en-US" dirty="0"/>
          </a:p>
        </p:txBody>
      </p:sp>
      <p:sp>
        <p:nvSpPr>
          <p:cNvPr id="9" name="文本框 6"/>
          <p:cNvSpPr txBox="1">
            <a:spLocks noChangeArrowheads="1"/>
          </p:cNvSpPr>
          <p:nvPr>
            <p:custDataLst>
              <p:tags r:id="rId4"/>
            </p:custDataLst>
          </p:nvPr>
        </p:nvSpPr>
        <p:spPr bwMode="auto">
          <a:xfrm>
            <a:off x="1061085" y="1738630"/>
            <a:ext cx="8545195" cy="721360"/>
          </a:xfrm>
          <a:prstGeom prst="rect">
            <a:avLst/>
          </a:prstGeom>
          <a:noFill/>
          <a:ln w="12700">
            <a:solidFill>
              <a:srgbClr val="7E9EEE"/>
            </a:solidFill>
          </a:ln>
          <a:extLst>
            <a:ext uri="{909E8E84-426E-40DD-AFC4-6F175D3DCCD1}">
              <a14:hiddenFill xmlns:a14="http://schemas.microsoft.com/office/drawing/2010/main">
                <a:solidFill>
                  <a:srgbClr val="FFFFFF"/>
                </a:solidFill>
              </a14:hiddenFill>
            </a:ext>
          </a:extLst>
        </p:spPr>
        <p:txBody>
          <a:bodyPr wrap="square" lIns="0" tIns="0" rIns="0" bIns="0" anchor="ctr" anchorCtr="1">
            <a:noAutofit/>
          </a:bodyPr>
          <a:lstStyle/>
          <a:p>
            <a:pPr indent="0" algn="ctr" fontAlgn="auto">
              <a:lnSpc>
                <a:spcPct val="100000"/>
              </a:lnSpc>
            </a:pPr>
            <a:r>
              <a:rPr lang="zh-CN" altLang="en-US" sz="3200" b="1" dirty="0">
                <a:solidFill>
                  <a:srgbClr val="638AEB"/>
                </a:solidFill>
                <a:latin typeface="微软雅黑" panose="020B0503020204020204" pitchFamily="34" charset="-122"/>
                <a:ea typeface="微软雅黑" panose="020B0503020204020204" pitchFamily="34" charset="-122"/>
              </a:rPr>
              <a:t>“山水相依、田城交融”</a:t>
            </a:r>
            <a:endParaRPr lang="zh-CN" altLang="en-US" sz="2400" b="1" dirty="0">
              <a:solidFill>
                <a:srgbClr val="638AEB"/>
              </a:solidFill>
              <a:latin typeface="微软雅黑" panose="020B0503020204020204" pitchFamily="34" charset="-122"/>
              <a:ea typeface="微软雅黑" panose="020B0503020204020204" pitchFamily="34" charset="-122"/>
            </a:endParaRPr>
          </a:p>
        </p:txBody>
      </p:sp>
      <p:sp>
        <p:nvSpPr>
          <p:cNvPr id="15" name="文本框 14"/>
          <p:cNvSpPr txBox="1"/>
          <p:nvPr/>
        </p:nvSpPr>
        <p:spPr>
          <a:xfrm>
            <a:off x="1061085" y="2683510"/>
            <a:ext cx="3676650" cy="460375"/>
          </a:xfrm>
          <a:prstGeom prst="rect">
            <a:avLst/>
          </a:prstGeom>
          <a:solidFill>
            <a:srgbClr val="7E9EEE"/>
          </a:solidFill>
        </p:spPr>
        <p:txBody>
          <a:bodyPr wrap="square" rtlCol="0">
            <a:spAutoFit/>
          </a:bodyPr>
          <a:lstStyle/>
          <a:p>
            <a:pPr algn="ctr">
              <a:buClrTx/>
              <a:buSzTx/>
              <a:buFontTx/>
            </a:pPr>
            <a:r>
              <a:rPr lang="zh-CN" altLang="en-US" sz="2400" b="1">
                <a:solidFill>
                  <a:schemeClr val="bg1"/>
                </a:solidFill>
                <a:latin typeface="微软雅黑" panose="020B0503020204020204" pitchFamily="34" charset="-122"/>
                <a:ea typeface="微软雅黑" panose="020B0503020204020204" pitchFamily="34" charset="-122"/>
                <a:sym typeface="+mn-ea"/>
              </a:rPr>
              <a:t>台塬农耕风貌区</a:t>
            </a:r>
            <a:endParaRPr lang="zh-CN" altLang="en-US" sz="2400" b="1">
              <a:solidFill>
                <a:schemeClr val="bg1"/>
              </a:solidFill>
              <a:latin typeface="微软雅黑" panose="020B0503020204020204" pitchFamily="34" charset="-122"/>
              <a:ea typeface="微软雅黑" panose="020B0503020204020204" pitchFamily="34" charset="-122"/>
              <a:sym typeface="+mn-ea"/>
            </a:endParaRPr>
          </a:p>
        </p:txBody>
      </p:sp>
      <p:sp>
        <p:nvSpPr>
          <p:cNvPr id="12" name="文本框 6"/>
          <p:cNvSpPr txBox="1">
            <a:spLocks noChangeArrowheads="1"/>
          </p:cNvSpPr>
          <p:nvPr>
            <p:custDataLst>
              <p:tags r:id="rId5"/>
            </p:custDataLst>
          </p:nvPr>
        </p:nvSpPr>
        <p:spPr bwMode="auto">
          <a:xfrm>
            <a:off x="356235" y="2869565"/>
            <a:ext cx="704850" cy="2189480"/>
          </a:xfrm>
          <a:prstGeom prst="rect">
            <a:avLst/>
          </a:prstGeom>
          <a:noFill/>
          <a:ln w="12700">
            <a:noFill/>
          </a:ln>
          <a:extLst>
            <a:ext uri="{909E8E84-426E-40DD-AFC4-6F175D3DCCD1}">
              <a14:hiddenFill xmlns:a14="http://schemas.microsoft.com/office/drawing/2010/main">
                <a:solidFill>
                  <a:srgbClr val="FFFFFF"/>
                </a:solidFill>
              </a14:hiddenFill>
            </a:ext>
          </a:extLst>
        </p:spPr>
        <p:txBody>
          <a:bodyPr wrap="square">
            <a:noAutofit/>
          </a:bodyPr>
          <a:lstStyle/>
          <a:p>
            <a:pPr indent="0" algn="ctr" fontAlgn="auto">
              <a:lnSpc>
                <a:spcPct val="100000"/>
              </a:lnSpc>
            </a:pPr>
            <a:r>
              <a:rPr lang="zh-CN" altLang="en-US" sz="3200" b="1" dirty="0">
                <a:solidFill>
                  <a:srgbClr val="638AEB"/>
                </a:solidFill>
                <a:latin typeface="微软雅黑" panose="020B0503020204020204" pitchFamily="34" charset="-122"/>
                <a:ea typeface="微软雅黑" panose="020B0503020204020204" pitchFamily="34" charset="-122"/>
              </a:rPr>
              <a:t>镇村风貌</a:t>
            </a:r>
            <a:endParaRPr lang="zh-CN" altLang="en-US" sz="3200" b="1" dirty="0">
              <a:solidFill>
                <a:srgbClr val="638AEB"/>
              </a:solidFill>
              <a:latin typeface="微软雅黑" panose="020B0503020204020204" pitchFamily="34" charset="-122"/>
              <a:ea typeface="微软雅黑" panose="020B0503020204020204" pitchFamily="34" charset="-122"/>
            </a:endParaRPr>
          </a:p>
        </p:txBody>
      </p:sp>
      <p:sp>
        <p:nvSpPr>
          <p:cNvPr id="27" name="文本框 26"/>
          <p:cNvSpPr txBox="1"/>
          <p:nvPr/>
        </p:nvSpPr>
        <p:spPr>
          <a:xfrm>
            <a:off x="4973320" y="2683510"/>
            <a:ext cx="2345690" cy="460375"/>
          </a:xfrm>
          <a:prstGeom prst="rect">
            <a:avLst/>
          </a:prstGeom>
          <a:solidFill>
            <a:srgbClr val="7E9EEE"/>
          </a:solidFill>
        </p:spPr>
        <p:txBody>
          <a:bodyPr wrap="square" rtlCol="0">
            <a:spAutoFit/>
          </a:bodyPr>
          <a:lstStyle/>
          <a:p>
            <a:pPr algn="ctr">
              <a:buClrTx/>
              <a:buSzTx/>
              <a:buFontTx/>
            </a:pPr>
            <a:r>
              <a:rPr lang="zh-CN" altLang="en-US" sz="2400" b="1">
                <a:solidFill>
                  <a:schemeClr val="bg1"/>
                </a:solidFill>
                <a:latin typeface="微软雅黑" panose="020B0503020204020204" pitchFamily="34" charset="-122"/>
                <a:ea typeface="微软雅黑" panose="020B0503020204020204" pitchFamily="34" charset="-122"/>
                <a:sym typeface="+mn-ea"/>
              </a:rPr>
              <a:t>自然生态风貌区</a:t>
            </a:r>
            <a:endParaRPr lang="zh-CN" altLang="en-US" sz="2400" b="1">
              <a:solidFill>
                <a:schemeClr val="bg1"/>
              </a:solidFill>
              <a:latin typeface="微软雅黑" panose="020B0503020204020204" pitchFamily="34" charset="-122"/>
              <a:ea typeface="微软雅黑" panose="020B0503020204020204" pitchFamily="34" charset="-122"/>
              <a:sym typeface="+mn-ea"/>
            </a:endParaRPr>
          </a:p>
        </p:txBody>
      </p:sp>
      <p:pic>
        <p:nvPicPr>
          <p:cNvPr id="29" name="图片 28"/>
          <p:cNvPicPr>
            <a:picLocks noChangeAspect="1"/>
          </p:cNvPicPr>
          <p:nvPr/>
        </p:nvPicPr>
        <p:blipFill>
          <a:blip r:embed="rId6">
            <a:extLst>
              <a:ext uri="{28A0092B-C50C-407E-A947-70E740481C1C}">
                <a14:useLocalDpi xmlns:a14="http://schemas.microsoft.com/office/drawing/2010/main" val="0"/>
              </a:ext>
            </a:extLst>
          </a:blip>
          <a:srcRect b="564"/>
          <a:stretch>
            <a:fillRect/>
          </a:stretch>
        </p:blipFill>
        <p:spPr>
          <a:xfrm>
            <a:off x="1061085" y="5468620"/>
            <a:ext cx="8177530" cy="9632950"/>
          </a:xfrm>
          <a:prstGeom prst="rect">
            <a:avLst/>
          </a:prstGeom>
        </p:spPr>
      </p:pic>
      <p:graphicFrame>
        <p:nvGraphicFramePr>
          <p:cNvPr id="2" name="表格 1"/>
          <p:cNvGraphicFramePr/>
          <p:nvPr>
            <p:custDataLst>
              <p:tags r:id="rId7"/>
            </p:custDataLst>
          </p:nvPr>
        </p:nvGraphicFramePr>
        <p:xfrm>
          <a:off x="7493000" y="3107690"/>
          <a:ext cx="2345690" cy="2141220"/>
        </p:xfrm>
        <a:graphic>
          <a:graphicData uri="http://schemas.openxmlformats.org/drawingml/2006/table">
            <a:tbl>
              <a:tblPr firstRow="1" bandRow="1">
                <a:tableStyleId>{5C22544A-7EE6-4342-B048-85BDC9FD1C3A}</a:tableStyleId>
              </a:tblPr>
              <a:tblGrid>
                <a:gridCol w="2345690"/>
              </a:tblGrid>
              <a:tr h="2141220">
                <a:tc>
                  <a:txBody>
                    <a:bodyPr/>
                    <a:lstStyle/>
                    <a:p>
                      <a:pPr algn="l" defTabSz="457200">
                        <a:buClrTx/>
                        <a:buSzTx/>
                        <a:buFontTx/>
                        <a:buNone/>
                      </a:pPr>
                      <a:r>
                        <a:rPr lang="zh-CN" altLang="en-US" sz="1800" b="0" dirty="0">
                          <a:solidFill>
                            <a:schemeClr val="tx1"/>
                          </a:solidFill>
                          <a:latin typeface="微软雅黑" panose="020B0503020204020204" pitchFamily="34" charset="-122"/>
                          <a:ea typeface="微软雅黑" panose="020B0503020204020204" pitchFamily="34" charset="-122"/>
                          <a:sym typeface="+mn-ea"/>
                        </a:rPr>
                        <a:t>该区域主要指以崔家头镇区为本底的城镇集中建设区，主要展示现代商贸物流城镇的发展活力与城镇空间氛围，突出城镇产业特征和时代特征。</a:t>
                      </a:r>
                      <a:endParaRPr lang="zh-CN" altLang="en-US" sz="1800" b="0" dirty="0">
                        <a:solidFill>
                          <a:schemeClr val="tx1"/>
                        </a:solidFill>
                        <a:latin typeface="微软雅黑" panose="020B0503020204020204" pitchFamily="34" charset="-122"/>
                        <a:ea typeface="微软雅黑" panose="020B0503020204020204" pitchFamily="34" charset="-122"/>
                        <a:sym typeface="+mn-ea"/>
                      </a:endParaRPr>
                    </a:p>
                  </a:txBody>
                  <a:tcPr>
                    <a:solidFill>
                      <a:srgbClr val="D3DBEC"/>
                    </a:solidFill>
                  </a:tcPr>
                </a:tc>
              </a:tr>
            </a:tbl>
          </a:graphicData>
        </a:graphic>
      </p:graphicFrame>
      <p:sp>
        <p:nvSpPr>
          <p:cNvPr id="3" name="文本框 2"/>
          <p:cNvSpPr txBox="1"/>
          <p:nvPr/>
        </p:nvSpPr>
        <p:spPr>
          <a:xfrm>
            <a:off x="7493000" y="2683510"/>
            <a:ext cx="2345690" cy="460375"/>
          </a:xfrm>
          <a:prstGeom prst="rect">
            <a:avLst/>
          </a:prstGeom>
          <a:solidFill>
            <a:srgbClr val="7E9EEE"/>
          </a:solidFill>
        </p:spPr>
        <p:txBody>
          <a:bodyPr wrap="square" rtlCol="0">
            <a:spAutoFit/>
          </a:bodyPr>
          <a:lstStyle/>
          <a:p>
            <a:pPr algn="ctr">
              <a:buClrTx/>
              <a:buSzTx/>
              <a:buFontTx/>
            </a:pPr>
            <a:r>
              <a:rPr lang="zh-CN" altLang="en-US" sz="2400" b="1">
                <a:solidFill>
                  <a:schemeClr val="bg1"/>
                </a:solidFill>
                <a:latin typeface="微软雅黑" panose="020B0503020204020204" pitchFamily="34" charset="-122"/>
                <a:ea typeface="微软雅黑" panose="020B0503020204020204" pitchFamily="34" charset="-122"/>
                <a:sym typeface="+mn-ea"/>
              </a:rPr>
              <a:t>城镇现代风貌区</a:t>
            </a:r>
            <a:endParaRPr lang="zh-CN" altLang="en-US" sz="2400" b="1">
              <a:solidFill>
                <a:schemeClr val="bg1"/>
              </a:solidFill>
              <a:latin typeface="微软雅黑" panose="020B0503020204020204" pitchFamily="34" charset="-122"/>
              <a:ea typeface="微软雅黑" panose="020B0503020204020204" pitchFamily="34" charset="-122"/>
              <a:sym typeface="+mn-ea"/>
            </a:endParaRPr>
          </a:p>
        </p:txBody>
      </p:sp>
      <p:sp>
        <p:nvSpPr>
          <p:cNvPr id="6" name="单圆角矩形 5"/>
          <p:cNvSpPr/>
          <p:nvPr/>
        </p:nvSpPr>
        <p:spPr>
          <a:xfrm>
            <a:off x="9269730" y="12066270"/>
            <a:ext cx="704850" cy="3052445"/>
          </a:xfrm>
          <a:prstGeom prst="round1Rect">
            <a:avLst>
              <a:gd name="adj" fmla="val 50000"/>
            </a:avLst>
          </a:prstGeom>
          <a:solidFill>
            <a:srgbClr val="638AEB"/>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8" name="文本框 7"/>
          <p:cNvSpPr txBox="1"/>
          <p:nvPr/>
        </p:nvSpPr>
        <p:spPr>
          <a:xfrm>
            <a:off x="9295130" y="12235815"/>
            <a:ext cx="533400" cy="2861310"/>
          </a:xfrm>
          <a:prstGeom prst="rect">
            <a:avLst/>
          </a:prstGeom>
          <a:noFill/>
        </p:spPr>
        <p:txBody>
          <a:bodyPr wrap="square" rtlCol="0">
            <a:spAutoFit/>
          </a:bodyPr>
          <a:p>
            <a:pPr indent="0" algn="r" fontAlgn="auto">
              <a:lnSpc>
                <a:spcPct val="100000"/>
              </a:lnSpc>
            </a:pPr>
            <a:r>
              <a:rPr lang="zh-CN" altLang="en-US" sz="2000" b="1" dirty="0">
                <a:solidFill>
                  <a:schemeClr val="tx1"/>
                </a:solidFill>
                <a:latin typeface="微软雅黑" panose="020B0503020204020204" pitchFamily="34" charset="-122"/>
                <a:ea typeface="微软雅黑" panose="020B0503020204020204" pitchFamily="34" charset="-122"/>
                <a:sym typeface="+mn-ea"/>
              </a:rPr>
              <a:t>城乡风貌结构规划图</a:t>
            </a:r>
            <a:endParaRPr lang="zh-CN" altLang="en-US" sz="2000" b="1" dirty="0">
              <a:solidFill>
                <a:schemeClr val="tx1"/>
              </a:solidFill>
              <a:latin typeface="微软雅黑" panose="020B0503020204020204" pitchFamily="34" charset="-122"/>
              <a:ea typeface="微软雅黑" panose="020B0503020204020204" pitchFamily="34" charset="-122"/>
              <a:sym typeface="+mn-ea"/>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微信图片_20240926172254"/>
          <p:cNvPicPr>
            <a:picLocks noChangeAspect="1"/>
          </p:cNvPicPr>
          <p:nvPr/>
        </p:nvPicPr>
        <p:blipFill>
          <a:blip r:embed="rId1"/>
          <a:srcRect r="35617"/>
          <a:stretch>
            <a:fillRect/>
          </a:stretch>
        </p:blipFill>
        <p:spPr>
          <a:xfrm>
            <a:off x="0" y="0"/>
            <a:ext cx="10692130" cy="9340850"/>
          </a:xfrm>
          <a:prstGeom prst="rect">
            <a:avLst/>
          </a:prstGeom>
        </p:spPr>
      </p:pic>
      <p:pic>
        <p:nvPicPr>
          <p:cNvPr id="19" name="图片 18"/>
          <p:cNvPicPr>
            <a:picLocks noChangeAspect="1"/>
          </p:cNvPicPr>
          <p:nvPr/>
        </p:nvPicPr>
        <p:blipFill rotWithShape="1">
          <a:blip r:embed="rId2">
            <a:extLst>
              <a:ext uri="{28A0092B-C50C-407E-A947-70E740481C1C}">
                <a14:useLocalDpi xmlns:a14="http://schemas.microsoft.com/office/drawing/2010/main" val="0"/>
              </a:ext>
            </a:extLst>
          </a:blip>
          <a:srcRect t="44351"/>
          <a:stretch>
            <a:fillRect/>
          </a:stretch>
        </p:blipFill>
        <p:spPr>
          <a:xfrm>
            <a:off x="0" y="6541477"/>
            <a:ext cx="10691813" cy="8577873"/>
          </a:xfrm>
          <a:prstGeom prst="rect">
            <a:avLst/>
          </a:prstGeom>
        </p:spPr>
      </p:pic>
      <p:sp>
        <p:nvSpPr>
          <p:cNvPr id="3" name="文本框 1"/>
          <p:cNvSpPr txBox="1">
            <a:spLocks noChangeArrowheads="1"/>
          </p:cNvSpPr>
          <p:nvPr/>
        </p:nvSpPr>
        <p:spPr bwMode="auto">
          <a:xfrm>
            <a:off x="971194" y="7427236"/>
            <a:ext cx="2792256" cy="3436775"/>
          </a:xfrm>
          <a:prstGeom prst="rect">
            <a:avLst/>
          </a:prstGeom>
          <a:noFill/>
        </p:spPr>
        <p:txBody>
          <a:bodyPr wrap="square" rtlCol="0" anchor="ctr">
            <a:spAutoFit/>
          </a:bodyPr>
          <a:lstStyle>
            <a:defPPr>
              <a:defRPr lang="en-US"/>
            </a:defPPr>
            <a:lvl1pPr algn="ctr">
              <a:lnSpc>
                <a:spcPct val="200000"/>
              </a:lnSpc>
              <a:defRPr sz="4500" kern="100">
                <a:solidFill>
                  <a:schemeClr val="bg1"/>
                </a:solidFill>
                <a:effectLst/>
                <a:latin typeface="Agency FB" panose="020B0503020202020204" pitchFamily="34" charset="0"/>
                <a:ea typeface="方正小标宋简体" panose="03000509000000000000" pitchFamily="2" charset="-122"/>
                <a:cs typeface="Arial" panose="020B0604020202020204" pitchFamily="34" charset="0"/>
              </a:defRPr>
            </a:lvl1pPr>
          </a:lstStyle>
          <a:p>
            <a:r>
              <a:rPr lang="en-US" altLang="zh-CN" sz="13000" b="1" dirty="0"/>
              <a:t>05</a:t>
            </a:r>
            <a:endParaRPr lang="zh-CN" altLang="en-US" sz="13000" b="1" dirty="0"/>
          </a:p>
        </p:txBody>
      </p:sp>
      <p:sp>
        <p:nvSpPr>
          <p:cNvPr id="7" name="文本框 6"/>
          <p:cNvSpPr txBox="1"/>
          <p:nvPr/>
        </p:nvSpPr>
        <p:spPr>
          <a:xfrm>
            <a:off x="3413911" y="9066143"/>
            <a:ext cx="7277902" cy="2585323"/>
          </a:xfrm>
          <a:prstGeom prst="rect">
            <a:avLst/>
          </a:prstGeom>
          <a:noFill/>
        </p:spPr>
        <p:txBody>
          <a:bodyPr wrap="square" rtlCol="0">
            <a:spAutoFit/>
          </a:bodyPr>
          <a:lstStyle/>
          <a:p>
            <a:pPr algn="ctr">
              <a:lnSpc>
                <a:spcPct val="150000"/>
              </a:lnSpc>
            </a:pPr>
            <a:r>
              <a:rPr lang="zh-CN" altLang="en-US" sz="5400" b="1" kern="100" dirty="0" smtClean="0">
                <a:solidFill>
                  <a:schemeClr val="bg1"/>
                </a:solidFill>
                <a:latin typeface="MV Boli" panose="02000500030200090000" pitchFamily="2" charset="0"/>
                <a:ea typeface="方正小标宋简体" panose="03000509000000000000" pitchFamily="2" charset="-122"/>
                <a:cs typeface="MV Boli" panose="02000500030200090000" pitchFamily="2" charset="0"/>
              </a:rPr>
              <a:t>综合</a:t>
            </a:r>
            <a:r>
              <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整治 </a:t>
            </a:r>
            <a:endParaRPr lang="en-US" altLang="zh-CN" sz="5400" b="1" kern="100" dirty="0" smtClean="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a:p>
            <a:pPr algn="ctr">
              <a:lnSpc>
                <a:spcPct val="150000"/>
              </a:lnSpc>
            </a:pPr>
            <a:r>
              <a:rPr lang="zh-CN" altLang="en-US" sz="5400" b="1" kern="100" dirty="0" smtClean="0">
                <a:solidFill>
                  <a:schemeClr val="bg1"/>
                </a:solidFill>
                <a:latin typeface="MV Boli" panose="02000500030200090000" pitchFamily="2" charset="0"/>
                <a:ea typeface="方正小标宋简体" panose="03000509000000000000" pitchFamily="2" charset="-122"/>
                <a:cs typeface="MV Boli" panose="02000500030200090000" pitchFamily="2" charset="0"/>
              </a:rPr>
              <a:t>保护</a:t>
            </a:r>
            <a:r>
              <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利用</a:t>
            </a:r>
            <a:r>
              <a:rPr lang="zh-CN" altLang="en-US" sz="5400" b="1" kern="100" dirty="0" smtClean="0">
                <a:solidFill>
                  <a:schemeClr val="bg1"/>
                </a:solidFill>
                <a:latin typeface="MV Boli" panose="02000500030200090000" pitchFamily="2" charset="0"/>
                <a:ea typeface="方正小标宋简体" panose="03000509000000000000" pitchFamily="2" charset="-122"/>
                <a:cs typeface="MV Boli" panose="02000500030200090000" pitchFamily="2" charset="0"/>
              </a:rPr>
              <a:t>自然资源</a:t>
            </a:r>
            <a:endPar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p:txBody>
      </p:sp>
      <p:sp>
        <p:nvSpPr>
          <p:cNvPr id="11" name="文本框 10"/>
          <p:cNvSpPr txBox="1"/>
          <p:nvPr/>
        </p:nvSpPr>
        <p:spPr>
          <a:xfrm>
            <a:off x="4590161" y="11533510"/>
            <a:ext cx="5562601" cy="2030095"/>
          </a:xfrm>
          <a:prstGeom prst="rect">
            <a:avLst/>
          </a:prstGeom>
          <a:noFill/>
        </p:spPr>
        <p:txBody>
          <a:bodyPr wrap="square" rtlCol="0">
            <a:spAutoFit/>
          </a:bodyPr>
          <a:lstStyle/>
          <a:p>
            <a:pPr marL="685800" indent="-685800">
              <a:lnSpc>
                <a:spcPct val="150000"/>
              </a:lnSpc>
              <a:buFont typeface="Wingdings" panose="05000000000000000000" pitchFamily="2" charset="2"/>
              <a:buChar char="p"/>
            </a:pPr>
            <a:r>
              <a:rPr lang="zh-CN" altLang="en-US" sz="2800" b="1" kern="100" dirty="0" smtClean="0">
                <a:solidFill>
                  <a:schemeClr val="bg1"/>
                </a:solidFill>
                <a:latin typeface="MV Boli" panose="02000500030200090000" pitchFamily="2" charset="0"/>
                <a:ea typeface="方正小标宋简体" panose="03000509000000000000" pitchFamily="2" charset="-122"/>
                <a:cs typeface="MV Boli" panose="02000500030200090000" pitchFamily="2" charset="0"/>
              </a:rPr>
              <a:t>自然资源保护</a:t>
            </a:r>
            <a:r>
              <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与</a:t>
            </a:r>
            <a:r>
              <a:rPr lang="zh-CN" altLang="en-US" sz="2800" b="1" kern="100" dirty="0" smtClean="0">
                <a:solidFill>
                  <a:schemeClr val="bg1"/>
                </a:solidFill>
                <a:latin typeface="MV Boli" panose="02000500030200090000" pitchFamily="2" charset="0"/>
                <a:ea typeface="方正小标宋简体" panose="03000509000000000000" pitchFamily="2" charset="-122"/>
                <a:cs typeface="MV Boli" panose="02000500030200090000" pitchFamily="2" charset="0"/>
              </a:rPr>
              <a:t>利用</a:t>
            </a:r>
            <a:endParaRPr lang="zh-CN" altLang="en-US" sz="2800" b="1" kern="100" dirty="0" smtClean="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a:p>
            <a:pPr marL="685800" indent="-685800">
              <a:lnSpc>
                <a:spcPct val="150000"/>
              </a:lnSpc>
              <a:buFont typeface="Wingdings" panose="05000000000000000000" pitchFamily="2" charset="2"/>
              <a:buChar char="p"/>
            </a:pPr>
            <a:r>
              <a:rPr lang="zh-CN" altLang="en-US" sz="2800" b="1" kern="100" dirty="0" smtClean="0">
                <a:solidFill>
                  <a:schemeClr val="bg1"/>
                </a:solidFill>
                <a:latin typeface="MV Boli" panose="02000500030200090000" pitchFamily="2" charset="0"/>
                <a:ea typeface="方正小标宋简体" panose="03000509000000000000" pitchFamily="2" charset="-122"/>
                <a:cs typeface="MV Boli" panose="02000500030200090000" pitchFamily="2" charset="0"/>
              </a:rPr>
              <a:t>绿色生态保护</a:t>
            </a:r>
            <a:endParaRPr lang="en-US" altLang="zh-CN" sz="2800" b="1" kern="100" dirty="0" smtClean="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国土综合整治与生态</a:t>
            </a:r>
            <a:r>
              <a:rPr lang="zh-CN" altLang="en-US" sz="2800" b="1" kern="100" dirty="0" smtClean="0">
                <a:solidFill>
                  <a:schemeClr val="bg1"/>
                </a:solidFill>
                <a:latin typeface="MV Boli" panose="02000500030200090000" pitchFamily="2" charset="0"/>
                <a:ea typeface="方正小标宋简体" panose="03000509000000000000" pitchFamily="2" charset="-122"/>
                <a:cs typeface="MV Boli" panose="02000500030200090000" pitchFamily="2" charset="0"/>
              </a:rPr>
              <a:t>修复</a:t>
            </a:r>
            <a:endParaRPr lang="en-US" altLang="zh-CN" sz="2800" b="1" kern="100" dirty="0" smtClean="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p:txBody>
      </p:sp>
      <p:pic>
        <p:nvPicPr>
          <p:cNvPr id="15" name="图片 14"/>
          <p:cNvPicPr>
            <a:picLocks noChangeAspect="1"/>
          </p:cNvPicPr>
          <p:nvPr/>
        </p:nvPicPr>
        <p:blipFill rotWithShape="1">
          <a:blip r:embed="rId3" cstate="hqprint">
            <a:extLst>
              <a:ext uri="{28A0092B-C50C-407E-A947-70E740481C1C}">
                <a14:useLocalDpi xmlns:a14="http://schemas.microsoft.com/office/drawing/2010/main" val="0"/>
              </a:ext>
            </a:extLst>
          </a:blip>
          <a:srcRect/>
          <a:stretch>
            <a:fillRect/>
          </a:stretch>
        </p:blipFill>
        <p:spPr>
          <a:xfrm>
            <a:off x="730602" y="8160324"/>
            <a:ext cx="3376246" cy="3436776"/>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文本框 1"/>
          <p:cNvSpPr txBox="1">
            <a:spLocks noChangeArrowheads="1"/>
          </p:cNvSpPr>
          <p:nvPr/>
        </p:nvSpPr>
        <p:spPr bwMode="auto">
          <a:xfrm>
            <a:off x="289924" y="1089431"/>
            <a:ext cx="652832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5" b="1">
                <a:solidFill>
                  <a:schemeClr val="accent6">
                    <a:lumMod val="75000"/>
                  </a:schemeClr>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a:t>5.1 </a:t>
            </a:r>
            <a:r>
              <a:rPr lang="zh-CN" altLang="en-US" dirty="0"/>
              <a:t>自然资源与保护利用</a:t>
            </a:r>
            <a:endParaRPr lang="zh-CN" altLang="en-US" dirty="0"/>
          </a:p>
        </p:txBody>
      </p:sp>
      <p:sp>
        <p:nvSpPr>
          <p:cNvPr id="2" name="文本框 6"/>
          <p:cNvSpPr txBox="1">
            <a:spLocks noChangeArrowheads="1"/>
          </p:cNvSpPr>
          <p:nvPr/>
        </p:nvSpPr>
        <p:spPr bwMode="auto">
          <a:xfrm>
            <a:off x="887076" y="1860625"/>
            <a:ext cx="9057121" cy="2837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marL="342900" indent="-342900" eaLnBrk="1" hangingPunct="1">
              <a:lnSpc>
                <a:spcPct val="150000"/>
              </a:lnSpc>
              <a:buFont typeface="Arial" panose="020B0604020202020204" pitchFamily="34" charset="0"/>
              <a:buChar char="•"/>
            </a:pPr>
            <a:r>
              <a:rPr lang="zh-CN" altLang="en-US" sz="1700" b="1" dirty="0">
                <a:solidFill>
                  <a:schemeClr val="accent6">
                    <a:lumMod val="75000"/>
                  </a:schemeClr>
                </a:solidFill>
                <a:latin typeface="微软雅黑" panose="020B0503020204020204" pitchFamily="34" charset="-122"/>
                <a:ea typeface="微软雅黑" panose="020B0503020204020204" pitchFamily="34" charset="-122"/>
              </a:rPr>
              <a:t>地形地貌条件：</a:t>
            </a:r>
            <a:r>
              <a:rPr lang="zh-CN" altLang="en-US" sz="1700" dirty="0">
                <a:solidFill>
                  <a:schemeClr val="tx1"/>
                </a:solidFill>
                <a:latin typeface="微软雅黑" panose="020B0503020204020204" pitchFamily="34" charset="-122"/>
                <a:ea typeface="微软雅黑" panose="020B0503020204020204" pitchFamily="34" charset="-122"/>
              </a:rPr>
              <a:t>崔家头镇地处千山南麓的山前台塬，地势北高而窄、南低而宽。境内呈</a:t>
            </a:r>
            <a:r>
              <a:rPr lang="en-US" altLang="zh-CN" sz="1700" dirty="0">
                <a:solidFill>
                  <a:schemeClr val="tx1"/>
                </a:solidFill>
                <a:latin typeface="微软雅黑" panose="020B0503020204020204" pitchFamily="34" charset="-122"/>
                <a:ea typeface="微软雅黑" panose="020B0503020204020204" pitchFamily="34" charset="-122"/>
              </a:rPr>
              <a:t>“</a:t>
            </a:r>
            <a:r>
              <a:rPr lang="zh-CN" altLang="en-US" sz="1700" dirty="0">
                <a:solidFill>
                  <a:schemeClr val="tx1"/>
                </a:solidFill>
                <a:latin typeface="微软雅黑" panose="020B0503020204020204" pitchFamily="34" charset="-122"/>
                <a:ea typeface="微软雅黑" panose="020B0503020204020204" pitchFamily="34" charset="-122"/>
              </a:rPr>
              <a:t>三沟二塬</a:t>
            </a:r>
            <a:r>
              <a:rPr lang="en-US" altLang="zh-CN" sz="1700" dirty="0">
                <a:solidFill>
                  <a:schemeClr val="tx1"/>
                </a:solidFill>
                <a:latin typeface="微软雅黑" panose="020B0503020204020204" pitchFamily="34" charset="-122"/>
                <a:ea typeface="微软雅黑" panose="020B0503020204020204" pitchFamily="34" charset="-122"/>
              </a:rPr>
              <a:t>”</a:t>
            </a:r>
            <a:r>
              <a:rPr lang="zh-CN" altLang="en-US" sz="1700" dirty="0">
                <a:solidFill>
                  <a:schemeClr val="tx1"/>
                </a:solidFill>
                <a:latin typeface="微软雅黑" panose="020B0503020204020204" pitchFamily="34" charset="-122"/>
                <a:ea typeface="微软雅黑" panose="020B0503020204020204" pitchFamily="34" charset="-122"/>
              </a:rPr>
              <a:t>的地貌特征，西边塬小而窄长，东边塬大且平坦。</a:t>
            </a:r>
            <a:endParaRPr lang="zh-CN" altLang="en-US" sz="1700" b="1" dirty="0">
              <a:solidFill>
                <a:schemeClr val="accent6">
                  <a:lumMod val="75000"/>
                </a:schemeClr>
              </a:solidFill>
              <a:latin typeface="微软雅黑" panose="020B0503020204020204" pitchFamily="34" charset="-122"/>
              <a:ea typeface="微软雅黑" panose="020B0503020204020204" pitchFamily="34" charset="-122"/>
            </a:endParaRPr>
          </a:p>
          <a:p>
            <a:pPr marL="342900" indent="-342900" eaLnBrk="1" hangingPunct="1">
              <a:lnSpc>
                <a:spcPct val="150000"/>
              </a:lnSpc>
              <a:buFont typeface="Arial" panose="020B0604020202020204" pitchFamily="34" charset="0"/>
              <a:buChar char="•"/>
            </a:pPr>
            <a:r>
              <a:rPr lang="zh-CN" altLang="en-US" sz="1700" b="1" dirty="0">
                <a:solidFill>
                  <a:schemeClr val="accent6">
                    <a:lumMod val="75000"/>
                  </a:schemeClr>
                </a:solidFill>
                <a:latin typeface="微软雅黑" panose="020B0503020204020204" pitchFamily="34" charset="-122"/>
                <a:ea typeface="微软雅黑" panose="020B0503020204020204" pitchFamily="34" charset="-122"/>
              </a:rPr>
              <a:t>水资源条件：</a:t>
            </a:r>
            <a:r>
              <a:rPr lang="zh-CN" altLang="en-US" sz="1700" dirty="0">
                <a:solidFill>
                  <a:schemeClr val="tx1"/>
                </a:solidFill>
                <a:latin typeface="微软雅黑" panose="020B0503020204020204" pitchFamily="34" charset="-122"/>
                <a:ea typeface="微软雅黑" panose="020B0503020204020204" pitchFamily="34" charset="-122"/>
              </a:rPr>
              <a:t>崔家头镇东部边界有白石河，沿河分布有一定面积的内陆滩涂；东部与冯家山水库相接。崔家头镇有两座水库，段家塬水库和皂角水沟水库。</a:t>
            </a:r>
            <a:endParaRPr lang="zh-CN" altLang="en-US" sz="1700" b="1" dirty="0">
              <a:solidFill>
                <a:schemeClr val="accent6">
                  <a:lumMod val="75000"/>
                </a:schemeClr>
              </a:solidFill>
              <a:latin typeface="微软雅黑" panose="020B0503020204020204" pitchFamily="34" charset="-122"/>
              <a:ea typeface="微软雅黑" panose="020B0503020204020204" pitchFamily="34" charset="-122"/>
            </a:endParaRPr>
          </a:p>
          <a:p>
            <a:pPr marL="342900" indent="-342900" eaLnBrk="1" hangingPunct="1">
              <a:lnSpc>
                <a:spcPct val="150000"/>
              </a:lnSpc>
              <a:buFont typeface="Arial" panose="020B0604020202020204" pitchFamily="34" charset="0"/>
              <a:buChar char="•"/>
            </a:pPr>
            <a:r>
              <a:rPr lang="zh-CN" altLang="en-US" sz="1700" b="1" dirty="0">
                <a:solidFill>
                  <a:schemeClr val="accent6">
                    <a:lumMod val="75000"/>
                  </a:schemeClr>
                </a:solidFill>
                <a:latin typeface="微软雅黑" panose="020B0503020204020204" pitchFamily="34" charset="-122"/>
                <a:ea typeface="微软雅黑" panose="020B0503020204020204" pitchFamily="34" charset="-122"/>
              </a:rPr>
              <a:t>土地资源条件：</a:t>
            </a:r>
            <a:r>
              <a:rPr lang="zh-CN" altLang="en-US" sz="1700" dirty="0">
                <a:solidFill>
                  <a:schemeClr val="tx1"/>
                </a:solidFill>
                <a:latin typeface="微软雅黑" panose="020B0503020204020204" pitchFamily="34" charset="-122"/>
                <a:ea typeface="微软雅黑" panose="020B0503020204020204" pitchFamily="34" charset="-122"/>
              </a:rPr>
              <a:t>崔家头镇全域国土面积</a:t>
            </a:r>
            <a:r>
              <a:rPr lang="en-US" altLang="zh-CN" sz="1700" dirty="0">
                <a:solidFill>
                  <a:schemeClr val="tx1"/>
                </a:solidFill>
                <a:latin typeface="微软雅黑" panose="020B0503020204020204" pitchFamily="34" charset="-122"/>
                <a:ea typeface="微软雅黑" panose="020B0503020204020204" pitchFamily="34" charset="-122"/>
              </a:rPr>
              <a:t>4004.58</a:t>
            </a:r>
            <a:r>
              <a:rPr lang="zh-CN" altLang="en-US" sz="1700" dirty="0">
                <a:solidFill>
                  <a:schemeClr val="tx1"/>
                </a:solidFill>
                <a:latin typeface="微软雅黑" panose="020B0503020204020204" pitchFamily="34" charset="-122"/>
                <a:ea typeface="微软雅黑" panose="020B0503020204020204" pitchFamily="34" charset="-122"/>
              </a:rPr>
              <a:t>公顷。有林地</a:t>
            </a:r>
            <a:r>
              <a:rPr lang="en-US" altLang="zh-CN" sz="1700" dirty="0">
                <a:solidFill>
                  <a:schemeClr val="tx1"/>
                </a:solidFill>
                <a:latin typeface="微软雅黑" panose="020B0503020204020204" pitchFamily="34" charset="-122"/>
                <a:ea typeface="微软雅黑" panose="020B0503020204020204" pitchFamily="34" charset="-122"/>
              </a:rPr>
              <a:t>2065.04</a:t>
            </a:r>
            <a:r>
              <a:rPr lang="zh-CN" altLang="en-US" sz="1700" dirty="0">
                <a:solidFill>
                  <a:schemeClr val="tx1"/>
                </a:solidFill>
                <a:latin typeface="微软雅黑" panose="020B0503020204020204" pitchFamily="34" charset="-122"/>
                <a:ea typeface="微软雅黑" panose="020B0503020204020204" pitchFamily="34" charset="-122"/>
              </a:rPr>
              <a:t>公顷，占全域国土总面积比例为</a:t>
            </a:r>
            <a:r>
              <a:rPr lang="en-US" altLang="zh-CN" sz="1700" dirty="0">
                <a:solidFill>
                  <a:schemeClr val="tx1"/>
                </a:solidFill>
                <a:latin typeface="微软雅黑" panose="020B0503020204020204" pitchFamily="34" charset="-122"/>
                <a:ea typeface="微软雅黑" panose="020B0503020204020204" pitchFamily="34" charset="-122"/>
              </a:rPr>
              <a:t>51.57%</a:t>
            </a:r>
            <a:r>
              <a:rPr lang="zh-CN" altLang="en-US" sz="1700" dirty="0">
                <a:solidFill>
                  <a:schemeClr val="tx1"/>
                </a:solidFill>
                <a:latin typeface="微软雅黑" panose="020B0503020204020204" pitchFamily="34" charset="-122"/>
                <a:ea typeface="微软雅黑" panose="020B0503020204020204" pitchFamily="34" charset="-122"/>
              </a:rPr>
              <a:t>，超过全域国土面积的一半；现有耕地面积</a:t>
            </a:r>
            <a:r>
              <a:rPr lang="en-US" altLang="zh-CN" sz="1700" dirty="0">
                <a:solidFill>
                  <a:schemeClr val="tx1"/>
                </a:solidFill>
                <a:latin typeface="微软雅黑" panose="020B0503020204020204" pitchFamily="34" charset="-122"/>
                <a:ea typeface="微软雅黑" panose="020B0503020204020204" pitchFamily="34" charset="-122"/>
              </a:rPr>
              <a:t>1078.82</a:t>
            </a:r>
            <a:r>
              <a:rPr lang="zh-CN" altLang="en-US" sz="1700" dirty="0">
                <a:solidFill>
                  <a:schemeClr val="tx1"/>
                </a:solidFill>
                <a:latin typeface="微软雅黑" panose="020B0503020204020204" pitchFamily="34" charset="-122"/>
                <a:ea typeface="微软雅黑" panose="020B0503020204020204" pitchFamily="34" charset="-122"/>
              </a:rPr>
              <a:t>公顷，全年粮食生产分为夏秋两季，以小麦、玉米为主要粮食作物。</a:t>
            </a:r>
            <a:endParaRPr lang="zh-CN" altLang="en-US" sz="1700" dirty="0">
              <a:solidFill>
                <a:schemeClr val="tx1"/>
              </a:solidFill>
              <a:latin typeface="微软雅黑" panose="020B0503020204020204" pitchFamily="34" charset="-122"/>
              <a:ea typeface="微软雅黑" panose="020B0503020204020204" pitchFamily="34" charset="-122"/>
            </a:endParaRPr>
          </a:p>
        </p:txBody>
      </p:sp>
      <p:sp>
        <p:nvSpPr>
          <p:cNvPr id="3" name="矩形: 圆角 2"/>
          <p:cNvSpPr/>
          <p:nvPr/>
        </p:nvSpPr>
        <p:spPr>
          <a:xfrm>
            <a:off x="782320" y="1816100"/>
            <a:ext cx="9126855" cy="2909570"/>
          </a:xfrm>
          <a:prstGeom prst="roundRect">
            <a:avLst/>
          </a:prstGeom>
          <a:noFill/>
          <a:ln w="38100">
            <a:solidFill>
              <a:srgbClr val="82AA66"/>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7" name="图片 6"/>
          <p:cNvPicPr>
            <a:picLocks noChangeAspect="1"/>
          </p:cNvPicPr>
          <p:nvPr/>
        </p:nvPicPr>
        <p:blipFill>
          <a:blip r:embed="rId1">
            <a:duotone>
              <a:prstClr val="black"/>
              <a:schemeClr val="accent6">
                <a:tint val="45000"/>
                <a:satMod val="400000"/>
              </a:schemeClr>
            </a:duotone>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8"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3000509000000000000" pitchFamily="2" charset="-122"/>
                <a:ea typeface="方正小标宋简体" panose="03000509000000000000" pitchFamily="2" charset="-122"/>
              </a:rPr>
              <a:t>05  </a:t>
            </a:r>
            <a:r>
              <a:rPr lang="zh-CN" altLang="en-US" sz="3600" b="1" dirty="0">
                <a:solidFill>
                  <a:schemeClr val="bg1"/>
                </a:solidFill>
                <a:latin typeface="方正小标宋简体" panose="03000509000000000000" pitchFamily="2" charset="-122"/>
                <a:ea typeface="方正小标宋简体" panose="03000509000000000000" pitchFamily="2" charset="-122"/>
              </a:rPr>
              <a:t>综合整治 保护利用自然资源</a:t>
            </a:r>
            <a:endParaRPr lang="zh-CN" altLang="en-US" sz="3565" b="1" dirty="0">
              <a:solidFill>
                <a:schemeClr val="bg1"/>
              </a:solidFill>
              <a:latin typeface="方正小标宋简体" panose="03000509000000000000" pitchFamily="2" charset="-122"/>
              <a:ea typeface="方正小标宋简体" panose="03000509000000000000" pitchFamily="2" charset="-122"/>
            </a:endParaRPr>
          </a:p>
        </p:txBody>
      </p:sp>
      <p:pic>
        <p:nvPicPr>
          <p:cNvPr id="6" name="图片 5" descr="22崔家头镇生态系统保护规划图"/>
          <p:cNvPicPr>
            <a:picLocks noChangeAspect="1"/>
          </p:cNvPicPr>
          <p:nvPr/>
        </p:nvPicPr>
        <p:blipFill>
          <a:blip r:embed="rId2"/>
          <a:srcRect l="3985" t="10784" r="3314" b="7149"/>
          <a:stretch>
            <a:fillRect/>
          </a:stretch>
        </p:blipFill>
        <p:spPr>
          <a:xfrm>
            <a:off x="1176655" y="4828540"/>
            <a:ext cx="8173085" cy="10225405"/>
          </a:xfrm>
          <a:prstGeom prst="rect">
            <a:avLst/>
          </a:prstGeom>
        </p:spPr>
      </p:pic>
      <p:sp>
        <p:nvSpPr>
          <p:cNvPr id="4" name="单圆角矩形 3"/>
          <p:cNvSpPr/>
          <p:nvPr/>
        </p:nvSpPr>
        <p:spPr>
          <a:xfrm>
            <a:off x="8991600" y="11845925"/>
            <a:ext cx="704850" cy="3272790"/>
          </a:xfrm>
          <a:prstGeom prst="round1Rect">
            <a:avLst>
              <a:gd name="adj" fmla="val 50000"/>
            </a:avLst>
          </a:prstGeom>
          <a:solidFill>
            <a:srgbClr val="82AA66"/>
          </a:solidFill>
          <a:ln>
            <a:solidFill>
              <a:srgbClr val="82AA66"/>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0" name="文本框 9"/>
          <p:cNvSpPr txBox="1"/>
          <p:nvPr/>
        </p:nvSpPr>
        <p:spPr>
          <a:xfrm>
            <a:off x="9052560" y="12192635"/>
            <a:ext cx="533400" cy="2861310"/>
          </a:xfrm>
          <a:prstGeom prst="rect">
            <a:avLst/>
          </a:prstGeom>
          <a:noFill/>
        </p:spPr>
        <p:txBody>
          <a:bodyPr wrap="square" rtlCol="0">
            <a:spAutoFit/>
          </a:bodyPr>
          <a:p>
            <a:pPr indent="0" algn="r" fontAlgn="auto">
              <a:lnSpc>
                <a:spcPct val="100000"/>
              </a:lnSpc>
            </a:pPr>
            <a:r>
              <a:rPr lang="zh-CN" altLang="en-US" sz="2000" b="1" dirty="0">
                <a:latin typeface="微软雅黑" panose="020B0503020204020204" pitchFamily="34" charset="-122"/>
                <a:ea typeface="微软雅黑" panose="020B0503020204020204" pitchFamily="34" charset="-122"/>
                <a:sym typeface="+mn-ea"/>
              </a:rPr>
              <a:t>生态系统保护规划图</a:t>
            </a:r>
            <a:endParaRPr lang="zh-CN" altLang="en-US" sz="2000" b="1" dirty="0">
              <a:latin typeface="微软雅黑" panose="020B0503020204020204" pitchFamily="34" charset="-122"/>
              <a:ea typeface="微软雅黑" panose="020B0503020204020204" pitchFamily="34" charset="-122"/>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文本框 1"/>
          <p:cNvSpPr txBox="1">
            <a:spLocks noChangeArrowheads="1"/>
          </p:cNvSpPr>
          <p:nvPr/>
        </p:nvSpPr>
        <p:spPr bwMode="auto">
          <a:xfrm>
            <a:off x="289924" y="1429791"/>
            <a:ext cx="652832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5" b="1">
                <a:solidFill>
                  <a:schemeClr val="accent6">
                    <a:lumMod val="75000"/>
                  </a:schemeClr>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a:t>5.2</a:t>
            </a:r>
            <a:r>
              <a:rPr lang="zh-CN" altLang="en-US" dirty="0"/>
              <a:t>绿色生态保护</a:t>
            </a:r>
            <a:endParaRPr lang="zh-CN" altLang="en-US" dirty="0"/>
          </a:p>
        </p:txBody>
      </p:sp>
      <p:sp>
        <p:nvSpPr>
          <p:cNvPr id="4" name="文本框 6"/>
          <p:cNvSpPr txBox="1">
            <a:spLocks noChangeArrowheads="1"/>
          </p:cNvSpPr>
          <p:nvPr/>
        </p:nvSpPr>
        <p:spPr bwMode="auto">
          <a:xfrm>
            <a:off x="765516" y="1567237"/>
            <a:ext cx="5273334" cy="12402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marL="285750" indent="-285750" algn="just">
              <a:lnSpc>
                <a:spcPct val="250000"/>
              </a:lnSpc>
              <a:buFont typeface="Wingdings" panose="05000000000000000000" pitchFamily="2" charset="2"/>
              <a:buChar char="p"/>
            </a:pPr>
            <a:endParaRPr lang="en-US" altLang="zh-CN" sz="1600" b="1" dirty="0">
              <a:solidFill>
                <a:schemeClr val="accent6">
                  <a:lumMod val="75000"/>
                </a:schemeClr>
              </a:solidFill>
              <a:latin typeface="微软雅黑" panose="020B0503020204020204" pitchFamily="34" charset="-122"/>
              <a:ea typeface="微软雅黑" panose="020B0503020204020204" pitchFamily="34" charset="-122"/>
            </a:endParaRPr>
          </a:p>
          <a:p>
            <a:pPr marL="285750" indent="-285750" algn="just">
              <a:lnSpc>
                <a:spcPct val="250000"/>
              </a:lnSpc>
              <a:buFont typeface="Wingdings" panose="05000000000000000000" pitchFamily="2" charset="2"/>
              <a:buChar char="p"/>
            </a:pPr>
            <a:r>
              <a:rPr lang="zh-CN" altLang="en-US" sz="1600" b="1" dirty="0">
                <a:solidFill>
                  <a:schemeClr val="accent6">
                    <a:lumMod val="75000"/>
                  </a:schemeClr>
                </a:solidFill>
                <a:latin typeface="微软雅黑" panose="020B0503020204020204" pitchFamily="34" charset="-122"/>
                <a:ea typeface="微软雅黑" panose="020B0503020204020204" pitchFamily="34" charset="-122"/>
              </a:rPr>
              <a:t>林地资源保护利用</a:t>
            </a:r>
            <a:endParaRPr lang="zh-CN" altLang="en-US" sz="1600" b="1" dirty="0">
              <a:solidFill>
                <a:schemeClr val="accent6">
                  <a:lumMod val="75000"/>
                </a:schemeClr>
              </a:solidFill>
              <a:latin typeface="微软雅黑" panose="020B0503020204020204" pitchFamily="34" charset="-122"/>
              <a:ea typeface="微软雅黑" panose="020B0503020204020204" pitchFamily="34" charset="-122"/>
            </a:endParaRPr>
          </a:p>
          <a:p>
            <a:pPr algn="just">
              <a:lnSpc>
                <a:spcPct val="200000"/>
              </a:lnSpc>
            </a:pPr>
            <a:r>
              <a:rPr lang="zh-CN" altLang="en-US" sz="1600" dirty="0">
                <a:latin typeface="微软雅黑" panose="020B0503020204020204" pitchFamily="34" charset="-122"/>
                <a:ea typeface="微软雅黑" panose="020B0503020204020204" pitchFamily="34" charset="-122"/>
              </a:rPr>
              <a:t>至</a:t>
            </a:r>
            <a:r>
              <a:rPr lang="en-US" altLang="zh-CN" sz="1600" dirty="0">
                <a:latin typeface="微软雅黑" panose="020B0503020204020204" pitchFamily="34" charset="-122"/>
                <a:ea typeface="微软雅黑" panose="020B0503020204020204" pitchFamily="34" charset="-122"/>
              </a:rPr>
              <a:t>2035</a:t>
            </a:r>
            <a:r>
              <a:rPr lang="zh-CN" altLang="en-US" sz="1600" dirty="0">
                <a:latin typeface="微软雅黑" panose="020B0503020204020204" pitchFamily="34" charset="-122"/>
                <a:ea typeface="微软雅黑" panose="020B0503020204020204" pitchFamily="34" charset="-122"/>
              </a:rPr>
              <a:t>年，崔家头镇全域规划造林绿化空间面积</a:t>
            </a:r>
            <a:r>
              <a:rPr lang="en-US" altLang="zh-CN" sz="1600" dirty="0">
                <a:latin typeface="微软雅黑" panose="020B0503020204020204" pitchFamily="34" charset="-122"/>
                <a:ea typeface="微软雅黑" panose="020B0503020204020204" pitchFamily="34" charset="-122"/>
              </a:rPr>
              <a:t>145.08</a:t>
            </a:r>
            <a:r>
              <a:rPr lang="zh-CN" altLang="en-US" sz="1600" dirty="0">
                <a:latin typeface="微软雅黑" panose="020B0503020204020204" pitchFamily="34" charset="-122"/>
                <a:ea typeface="微软雅黑" panose="020B0503020204020204" pitchFamily="34" charset="-122"/>
              </a:rPr>
              <a:t>公顷，继续稳步开展生态保护，持续推进天然林保护等重点林业工程，加强森林资源保护，稳固北部山区生态屏障。</a:t>
            </a:r>
            <a:endParaRPr lang="zh-CN" altLang="en-US" sz="1600" dirty="0">
              <a:latin typeface="微软雅黑" panose="020B0503020204020204" pitchFamily="34" charset="-122"/>
              <a:ea typeface="微软雅黑" panose="020B0503020204020204" pitchFamily="34" charset="-122"/>
            </a:endParaRPr>
          </a:p>
          <a:p>
            <a:pPr marL="285750" indent="-285750" algn="just">
              <a:lnSpc>
                <a:spcPct val="250000"/>
              </a:lnSpc>
              <a:buFont typeface="Wingdings" panose="05000000000000000000" pitchFamily="2" charset="2"/>
              <a:buChar char="p"/>
            </a:pPr>
            <a:r>
              <a:rPr lang="zh-CN" altLang="en-US" sz="1600" b="1" dirty="0">
                <a:solidFill>
                  <a:schemeClr val="accent6">
                    <a:lumMod val="75000"/>
                  </a:schemeClr>
                </a:solidFill>
                <a:latin typeface="微软雅黑" panose="020B0503020204020204" pitchFamily="34" charset="-122"/>
                <a:ea typeface="微软雅黑" panose="020B0503020204020204" pitchFamily="34" charset="-122"/>
              </a:rPr>
              <a:t>建设用地集约利用</a:t>
            </a:r>
            <a:endParaRPr lang="en-US" altLang="zh-CN" sz="1600" b="1" dirty="0">
              <a:solidFill>
                <a:schemeClr val="accent6">
                  <a:lumMod val="75000"/>
                </a:schemeClr>
              </a:solidFill>
              <a:latin typeface="微软雅黑" panose="020B0503020204020204" pitchFamily="34" charset="-122"/>
              <a:ea typeface="微软雅黑" panose="020B0503020204020204" pitchFamily="34" charset="-122"/>
            </a:endParaRPr>
          </a:p>
          <a:p>
            <a:pPr algn="just">
              <a:lnSpc>
                <a:spcPct val="200000"/>
              </a:lnSpc>
            </a:pPr>
            <a:r>
              <a:rPr lang="zh-CN" altLang="en-US" sz="1600" dirty="0">
                <a:latin typeface="微软雅黑" panose="020B0503020204020204" pitchFamily="34" charset="-122"/>
                <a:ea typeface="微软雅黑" panose="020B0503020204020204" pitchFamily="34" charset="-122"/>
              </a:rPr>
              <a:t>落实最严格的节约用地制度，严控建设用地总量。规划至</a:t>
            </a:r>
            <a:r>
              <a:rPr lang="en-US" altLang="zh-CN" sz="1600" dirty="0">
                <a:latin typeface="微软雅黑" panose="020B0503020204020204" pitchFamily="34" charset="-122"/>
                <a:ea typeface="微软雅黑" panose="020B0503020204020204" pitchFamily="34" charset="-122"/>
              </a:rPr>
              <a:t>2035</a:t>
            </a:r>
            <a:r>
              <a:rPr lang="zh-CN" altLang="en-US" sz="1600" dirty="0">
                <a:latin typeface="微软雅黑" panose="020B0503020204020204" pitchFamily="34" charset="-122"/>
                <a:ea typeface="微软雅黑" panose="020B0503020204020204" pitchFamily="34" charset="-122"/>
              </a:rPr>
              <a:t>年，全域城镇建设用地总规模控制在</a:t>
            </a:r>
            <a:r>
              <a:rPr lang="en-US" altLang="zh-CN" sz="1600" dirty="0">
                <a:latin typeface="微软雅黑" panose="020B0503020204020204" pitchFamily="34" charset="-122"/>
                <a:ea typeface="微软雅黑" panose="020B0503020204020204" pitchFamily="34" charset="-122"/>
              </a:rPr>
              <a:t>17.35</a:t>
            </a:r>
            <a:r>
              <a:rPr lang="zh-CN" altLang="en-US" sz="1600" dirty="0">
                <a:latin typeface="微软雅黑" panose="020B0503020204020204" pitchFamily="34" charset="-122"/>
                <a:ea typeface="微软雅黑" panose="020B0503020204020204" pitchFamily="34" charset="-122"/>
              </a:rPr>
              <a:t>公顷，占全域面积的</a:t>
            </a:r>
            <a:r>
              <a:rPr lang="en-US" altLang="zh-CN" sz="1600" dirty="0">
                <a:latin typeface="微软雅黑" panose="020B0503020204020204" pitchFamily="34" charset="-122"/>
                <a:ea typeface="微软雅黑" panose="020B0503020204020204" pitchFamily="34" charset="-122"/>
              </a:rPr>
              <a:t>0.43%</a:t>
            </a:r>
            <a:r>
              <a:rPr lang="zh-CN" altLang="en-US" sz="1600" dirty="0">
                <a:latin typeface="微软雅黑" panose="020B0503020204020204" pitchFamily="34" charset="-122"/>
                <a:ea typeface="微软雅黑" panose="020B0503020204020204" pitchFamily="34" charset="-122"/>
              </a:rPr>
              <a:t>，主要分布在崔家头村。</a:t>
            </a:r>
            <a:endParaRPr lang="zh-CN" altLang="en-US" sz="1600" dirty="0">
              <a:latin typeface="微软雅黑" panose="020B0503020204020204" pitchFamily="34" charset="-122"/>
              <a:ea typeface="微软雅黑" panose="020B0503020204020204" pitchFamily="34" charset="-122"/>
            </a:endParaRPr>
          </a:p>
          <a:p>
            <a:pPr marL="285750" indent="-285750" algn="just">
              <a:lnSpc>
                <a:spcPct val="250000"/>
              </a:lnSpc>
              <a:buFont typeface="Wingdings" panose="05000000000000000000" pitchFamily="2" charset="2"/>
              <a:buChar char="p"/>
            </a:pPr>
            <a:r>
              <a:rPr lang="zh-CN" altLang="en-US" sz="1600" b="1" dirty="0">
                <a:solidFill>
                  <a:schemeClr val="accent6">
                    <a:lumMod val="75000"/>
                  </a:schemeClr>
                </a:solidFill>
                <a:latin typeface="微软雅黑" panose="020B0503020204020204" pitchFamily="34" charset="-122"/>
                <a:ea typeface="微软雅黑" panose="020B0503020204020204" pitchFamily="34" charset="-122"/>
              </a:rPr>
              <a:t>水资源保护利用</a:t>
            </a:r>
            <a:endParaRPr lang="en-US" altLang="zh-CN" sz="1600" b="1" dirty="0">
              <a:solidFill>
                <a:schemeClr val="accent6">
                  <a:lumMod val="75000"/>
                </a:schemeClr>
              </a:solidFill>
              <a:latin typeface="微软雅黑" panose="020B0503020204020204" pitchFamily="34" charset="-122"/>
              <a:ea typeface="微软雅黑" panose="020B0503020204020204" pitchFamily="34" charset="-122"/>
            </a:endParaRPr>
          </a:p>
          <a:p>
            <a:pPr algn="just">
              <a:lnSpc>
                <a:spcPct val="200000"/>
              </a:lnSpc>
            </a:pPr>
            <a:r>
              <a:rPr lang="zh-CN" altLang="en-US" sz="1600" dirty="0">
                <a:latin typeface="微软雅黑" panose="020B0503020204020204" pitchFamily="34" charset="-122"/>
                <a:ea typeface="微软雅黑" panose="020B0503020204020204" pitchFamily="34" charset="-122"/>
              </a:rPr>
              <a:t>全面落实河长制，强化目标考核和责任追究制，落实水资源保护利用措施，持续推进段家塬水库和皂角水沟水库和白石河等河渠系统保护和水生态环境整体改善，维护河渠健康生命。</a:t>
            </a:r>
            <a:endParaRPr lang="en-US" altLang="zh-CN" sz="1600" dirty="0">
              <a:latin typeface="微软雅黑" panose="020B0503020204020204" pitchFamily="34" charset="-122"/>
              <a:ea typeface="微软雅黑" panose="020B0503020204020204" pitchFamily="34" charset="-122"/>
            </a:endParaRPr>
          </a:p>
          <a:p>
            <a:pPr marL="285750" indent="-285750" algn="just">
              <a:lnSpc>
                <a:spcPct val="250000"/>
              </a:lnSpc>
              <a:buFont typeface="Wingdings" panose="05000000000000000000" pitchFamily="2" charset="2"/>
              <a:buChar char="p"/>
            </a:pPr>
            <a:r>
              <a:rPr lang="zh-CN" altLang="en-US" sz="1600" b="1" dirty="0">
                <a:solidFill>
                  <a:schemeClr val="accent6">
                    <a:lumMod val="75000"/>
                  </a:schemeClr>
                </a:solidFill>
                <a:latin typeface="微软雅黑" panose="020B0503020204020204" pitchFamily="34" charset="-122"/>
                <a:ea typeface="微软雅黑" panose="020B0503020204020204" pitchFamily="34" charset="-122"/>
              </a:rPr>
              <a:t>耕地资源保护利用</a:t>
            </a:r>
            <a:endParaRPr lang="en-US" altLang="zh-CN" sz="1600" b="1" dirty="0">
              <a:solidFill>
                <a:schemeClr val="accent6">
                  <a:lumMod val="75000"/>
                </a:schemeClr>
              </a:solidFill>
              <a:latin typeface="微软雅黑" panose="020B0503020204020204" pitchFamily="34" charset="-122"/>
              <a:ea typeface="微软雅黑" panose="020B0503020204020204" pitchFamily="34" charset="-122"/>
            </a:endParaRPr>
          </a:p>
          <a:p>
            <a:pPr algn="just">
              <a:lnSpc>
                <a:spcPct val="250000"/>
              </a:lnSpc>
            </a:pPr>
            <a:r>
              <a:rPr lang="zh-CN" altLang="en-US" sz="1600" dirty="0">
                <a:latin typeface="微软雅黑" panose="020B0503020204020204" pitchFamily="34" charset="-122"/>
                <a:ea typeface="微软雅黑" panose="020B0503020204020204" pitchFamily="34" charset="-122"/>
              </a:rPr>
              <a:t>崔家头镇全域耕地面积共计</a:t>
            </a:r>
            <a:r>
              <a:rPr lang="en-US" altLang="zh-CN" sz="1600" dirty="0">
                <a:latin typeface="微软雅黑" panose="020B0503020204020204" pitchFamily="34" charset="-122"/>
                <a:ea typeface="微软雅黑" panose="020B0503020204020204" pitchFamily="34" charset="-122"/>
              </a:rPr>
              <a:t>1078.82</a:t>
            </a:r>
            <a:r>
              <a:rPr lang="zh-CN" altLang="en-US" sz="1600" dirty="0">
                <a:latin typeface="微软雅黑" panose="020B0503020204020204" pitchFamily="34" charset="-122"/>
                <a:ea typeface="微软雅黑" panose="020B0503020204020204" pitchFamily="34" charset="-122"/>
              </a:rPr>
              <a:t>公顷，占全域总面积的</a:t>
            </a:r>
            <a:r>
              <a:rPr lang="en-US" altLang="zh-CN" sz="1600" dirty="0">
                <a:latin typeface="微软雅黑" panose="020B0503020204020204" pitchFamily="34" charset="-122"/>
                <a:ea typeface="微软雅黑" panose="020B0503020204020204" pitchFamily="34" charset="-122"/>
              </a:rPr>
              <a:t>26.94%</a:t>
            </a:r>
            <a:r>
              <a:rPr lang="zh-CN" altLang="en-US" sz="1600" dirty="0">
                <a:latin typeface="微软雅黑" panose="020B0503020204020204" pitchFamily="34" charset="-122"/>
                <a:ea typeface="微软雅黑" panose="020B0503020204020204" pitchFamily="34" charset="-122"/>
              </a:rPr>
              <a:t>，耕地保护目标为</a:t>
            </a:r>
            <a:r>
              <a:rPr lang="en-US" altLang="zh-CN" sz="1600" dirty="0">
                <a:latin typeface="微软雅黑" panose="020B0503020204020204" pitchFamily="34" charset="-122"/>
                <a:ea typeface="微软雅黑" panose="020B0503020204020204" pitchFamily="34" charset="-122"/>
              </a:rPr>
              <a:t>1071.32</a:t>
            </a:r>
            <a:r>
              <a:rPr lang="zh-CN" altLang="en-US" sz="1600" dirty="0">
                <a:latin typeface="微软雅黑" panose="020B0503020204020204" pitchFamily="34" charset="-122"/>
                <a:ea typeface="微软雅黑" panose="020B0503020204020204" pitchFamily="34" charset="-122"/>
              </a:rPr>
              <a:t>公顷，永久基本农田面积</a:t>
            </a:r>
            <a:r>
              <a:rPr lang="en-US" altLang="zh-CN" sz="1600" dirty="0">
                <a:latin typeface="微软雅黑" panose="020B0503020204020204" pitchFamily="34" charset="-122"/>
                <a:ea typeface="微软雅黑" panose="020B0503020204020204" pitchFamily="34" charset="-122"/>
              </a:rPr>
              <a:t>908.94</a:t>
            </a:r>
            <a:r>
              <a:rPr lang="zh-CN" altLang="en-US" sz="1600" dirty="0">
                <a:latin typeface="微软雅黑" panose="020B0503020204020204" pitchFamily="34" charset="-122"/>
                <a:ea typeface="微软雅黑" panose="020B0503020204020204" pitchFamily="34" charset="-122"/>
              </a:rPr>
              <a:t>公顷</a:t>
            </a:r>
            <a:r>
              <a:rPr lang="zh-CN" altLang="en-US" sz="1600" dirty="0">
                <a:latin typeface="微软雅黑" panose="020B0503020204020204" pitchFamily="34" charset="-122"/>
                <a:ea typeface="微软雅黑" panose="020B0503020204020204" pitchFamily="34" charset="-122"/>
              </a:rPr>
              <a:t>。</a:t>
            </a:r>
            <a:endParaRPr lang="en-US" altLang="zh-CN" sz="1600" b="1" dirty="0">
              <a:solidFill>
                <a:schemeClr val="accent6">
                  <a:lumMod val="75000"/>
                </a:schemeClr>
              </a:solidFill>
              <a:latin typeface="微软雅黑" panose="020B0503020204020204" pitchFamily="34" charset="-122"/>
              <a:ea typeface="微软雅黑" panose="020B0503020204020204" pitchFamily="34" charset="-122"/>
            </a:endParaRPr>
          </a:p>
          <a:p>
            <a:pPr marL="285750" indent="-285750" algn="just">
              <a:lnSpc>
                <a:spcPct val="250000"/>
              </a:lnSpc>
              <a:buFont typeface="Wingdings" panose="05000000000000000000" pitchFamily="2" charset="2"/>
              <a:buChar char="p"/>
            </a:pPr>
            <a:r>
              <a:rPr lang="zh-CN" altLang="en-US" sz="1600" b="1" dirty="0">
                <a:solidFill>
                  <a:schemeClr val="accent6">
                    <a:lumMod val="75000"/>
                  </a:schemeClr>
                </a:solidFill>
                <a:latin typeface="微软雅黑" panose="020B0503020204020204" pitchFamily="34" charset="-122"/>
                <a:ea typeface="微软雅黑" panose="020B0503020204020204" pitchFamily="34" charset="-122"/>
              </a:rPr>
              <a:t>湿地资源保护利用</a:t>
            </a:r>
            <a:endParaRPr lang="en-US" altLang="zh-CN" sz="1600" b="1" dirty="0">
              <a:solidFill>
                <a:schemeClr val="accent6">
                  <a:lumMod val="75000"/>
                </a:schemeClr>
              </a:solidFill>
              <a:latin typeface="微软雅黑" panose="020B0503020204020204" pitchFamily="34" charset="-122"/>
              <a:ea typeface="微软雅黑" panose="020B0503020204020204" pitchFamily="34" charset="-122"/>
            </a:endParaRPr>
          </a:p>
          <a:p>
            <a:pPr indent="0" algn="just">
              <a:lnSpc>
                <a:spcPct val="250000"/>
              </a:lnSpc>
              <a:buFont typeface="Wingdings" panose="05000000000000000000" pitchFamily="2" charset="2"/>
              <a:buNone/>
            </a:pPr>
            <a:r>
              <a:rPr lang="zh-CN" altLang="en-US" sz="1600" dirty="0">
                <a:latin typeface="微软雅黑" panose="020B0503020204020204" pitchFamily="34" charset="-122"/>
                <a:ea typeface="微软雅黑" panose="020B0503020204020204" pitchFamily="34" charset="-122"/>
              </a:rPr>
              <a:t>崔家头镇现状湿地面积有</a:t>
            </a:r>
            <a:r>
              <a:rPr lang="en-US" altLang="zh-CN" sz="1600" dirty="0">
                <a:latin typeface="微软雅黑" panose="020B0503020204020204" pitchFamily="34" charset="-122"/>
                <a:ea typeface="微软雅黑" panose="020B0503020204020204" pitchFamily="34" charset="-122"/>
              </a:rPr>
              <a:t>17.75</a:t>
            </a:r>
            <a:r>
              <a:rPr lang="zh-CN" altLang="en-US" sz="1600" dirty="0">
                <a:latin typeface="微软雅黑" panose="020B0503020204020204" pitchFamily="34" charset="-122"/>
                <a:ea typeface="微软雅黑" panose="020B0503020204020204" pitchFamily="34" charset="-122"/>
              </a:rPr>
              <a:t>公顷，均为内陆滩涂，主要聚集于白石河沿岸，与居民点相距较远，中间相隔园地、林地等其他用地，受人类活动影响较小。</a:t>
            </a:r>
            <a:endParaRPr lang="zh-CN" altLang="en-US" sz="1600" dirty="0">
              <a:latin typeface="微软雅黑" panose="020B0503020204020204" pitchFamily="34" charset="-122"/>
              <a:ea typeface="微软雅黑" panose="020B0503020204020204" pitchFamily="34" charset="-122"/>
            </a:endParaRPr>
          </a:p>
        </p:txBody>
      </p:sp>
      <p:sp>
        <p:nvSpPr>
          <p:cNvPr id="11" name="矩形: 圆角 10"/>
          <p:cNvSpPr/>
          <p:nvPr/>
        </p:nvSpPr>
        <p:spPr>
          <a:xfrm>
            <a:off x="765810" y="9596120"/>
            <a:ext cx="5520690" cy="1859280"/>
          </a:xfrm>
          <a:prstGeom prst="roundRect">
            <a:avLst/>
          </a:prstGeom>
          <a:noFill/>
          <a:ln w="28575">
            <a:solidFill>
              <a:srgbClr val="82AA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圆角 11"/>
          <p:cNvSpPr/>
          <p:nvPr/>
        </p:nvSpPr>
        <p:spPr>
          <a:xfrm>
            <a:off x="765515" y="7007592"/>
            <a:ext cx="5520498" cy="1928942"/>
          </a:xfrm>
          <a:prstGeom prst="roundRect">
            <a:avLst/>
          </a:prstGeom>
          <a:noFill/>
          <a:ln w="28575">
            <a:solidFill>
              <a:srgbClr val="82AA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圆角 12"/>
          <p:cNvSpPr/>
          <p:nvPr/>
        </p:nvSpPr>
        <p:spPr>
          <a:xfrm>
            <a:off x="793750" y="12016105"/>
            <a:ext cx="5520690" cy="2000250"/>
          </a:xfrm>
          <a:prstGeom prst="roundRect">
            <a:avLst/>
          </a:prstGeom>
          <a:noFill/>
          <a:ln w="28575">
            <a:solidFill>
              <a:srgbClr val="82AA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8"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3000509000000000000" pitchFamily="2" charset="-122"/>
                <a:ea typeface="方正小标宋简体" panose="03000509000000000000" pitchFamily="2" charset="-122"/>
              </a:rPr>
              <a:t>02  </a:t>
            </a:r>
            <a:r>
              <a:rPr lang="zh-CN" altLang="en-US" sz="3600" b="1" dirty="0">
                <a:solidFill>
                  <a:schemeClr val="bg1"/>
                </a:solidFill>
                <a:latin typeface="方正小标宋简体" panose="03000509000000000000" pitchFamily="2" charset="-122"/>
                <a:ea typeface="方正小标宋简体" panose="03000509000000000000" pitchFamily="2" charset="-122"/>
              </a:rPr>
              <a:t>统筹规划  优化国土空间格局</a:t>
            </a:r>
            <a:endParaRPr lang="zh-CN" altLang="en-US" sz="3565" b="1" dirty="0">
              <a:solidFill>
                <a:schemeClr val="bg1"/>
              </a:solidFill>
              <a:latin typeface="方正小标宋简体" panose="03000509000000000000" pitchFamily="2" charset="-122"/>
              <a:ea typeface="方正小标宋简体" panose="03000509000000000000" pitchFamily="2" charset="-122"/>
            </a:endParaRPr>
          </a:p>
        </p:txBody>
      </p:sp>
      <p:sp>
        <p:nvSpPr>
          <p:cNvPr id="2" name="矩形: 圆角 1"/>
          <p:cNvSpPr/>
          <p:nvPr/>
        </p:nvSpPr>
        <p:spPr>
          <a:xfrm>
            <a:off x="727902" y="2822084"/>
            <a:ext cx="5520498" cy="1533530"/>
          </a:xfrm>
          <a:prstGeom prst="roundRect">
            <a:avLst/>
          </a:prstGeom>
          <a:noFill/>
          <a:ln w="28575">
            <a:solidFill>
              <a:srgbClr val="82AA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矩形: 圆角 2"/>
          <p:cNvSpPr/>
          <p:nvPr/>
        </p:nvSpPr>
        <p:spPr>
          <a:xfrm>
            <a:off x="782449" y="4909261"/>
            <a:ext cx="5520498" cy="1533530"/>
          </a:xfrm>
          <a:prstGeom prst="roundRect">
            <a:avLst/>
          </a:prstGeom>
          <a:noFill/>
          <a:ln w="28575">
            <a:solidFill>
              <a:srgbClr val="82AA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5" name="图片 4"/>
          <p:cNvPicPr>
            <a:picLocks noChangeAspect="1"/>
          </p:cNvPicPr>
          <p:nvPr/>
        </p:nvPicPr>
        <p:blipFill>
          <a:blip r:embed="rId1">
            <a:duotone>
              <a:prstClr val="black"/>
              <a:schemeClr val="accent6">
                <a:tint val="45000"/>
                <a:satMod val="400000"/>
              </a:schemeClr>
            </a:duotone>
            <a:extLst>
              <a:ext uri="{28A0092B-C50C-407E-A947-70E740481C1C}">
                <a14:useLocalDpi xmlns:a14="http://schemas.microsoft.com/office/drawing/2010/main" val="0"/>
              </a:ext>
            </a:extLst>
          </a:blip>
          <a:srcRect/>
          <a:stretch>
            <a:fillRect/>
          </a:stretch>
        </p:blipFill>
        <p:spPr>
          <a:xfrm>
            <a:off x="0" y="-7288"/>
            <a:ext cx="10527214" cy="883671"/>
          </a:xfrm>
          <a:prstGeom prst="rect">
            <a:avLst/>
          </a:prstGeom>
        </p:spPr>
      </p:pic>
      <p:sp>
        <p:nvSpPr>
          <p:cNvPr id="7" name="文本框 1"/>
          <p:cNvSpPr txBox="1">
            <a:spLocks noChangeArrowheads="1"/>
          </p:cNvSpPr>
          <p:nvPr/>
        </p:nvSpPr>
        <p:spPr bwMode="auto">
          <a:xfrm>
            <a:off x="425802" y="13004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3000509000000000000" pitchFamily="2" charset="-122"/>
                <a:ea typeface="方正小标宋简体" panose="03000509000000000000" pitchFamily="2" charset="-122"/>
              </a:rPr>
              <a:t>05  </a:t>
            </a:r>
            <a:r>
              <a:rPr lang="zh-CN" altLang="en-US" sz="3600" b="1" dirty="0">
                <a:solidFill>
                  <a:schemeClr val="bg1"/>
                </a:solidFill>
                <a:latin typeface="方正小标宋简体" panose="03000509000000000000" pitchFamily="2" charset="-122"/>
                <a:ea typeface="方正小标宋简体" panose="03000509000000000000" pitchFamily="2" charset="-122"/>
              </a:rPr>
              <a:t>综合整治 保护利用自然资源</a:t>
            </a:r>
            <a:endParaRPr lang="zh-CN" altLang="en-US" sz="3565" b="1" dirty="0">
              <a:solidFill>
                <a:schemeClr val="bg1"/>
              </a:solidFill>
              <a:latin typeface="方正小标宋简体" panose="03000509000000000000" pitchFamily="2" charset="-122"/>
              <a:ea typeface="方正小标宋简体" panose="03000509000000000000" pitchFamily="2" charset="-122"/>
            </a:endParaRPr>
          </a:p>
        </p:txBody>
      </p:sp>
      <p:pic>
        <p:nvPicPr>
          <p:cNvPr id="15" name="图片 14"/>
          <p:cNvPicPr>
            <a:picLocks noChangeAspect="1"/>
          </p:cNvPicPr>
          <p:nvPr/>
        </p:nvPicPr>
        <p:blipFill>
          <a:blip r:embed="rId2"/>
          <a:srcRect b="5409"/>
          <a:stretch>
            <a:fillRect/>
          </a:stretch>
        </p:blipFill>
        <p:spPr>
          <a:xfrm>
            <a:off x="6412942" y="9763404"/>
            <a:ext cx="3873568" cy="1958975"/>
          </a:xfrm>
          <a:prstGeom prst="rect">
            <a:avLst/>
          </a:prstGeom>
        </p:spPr>
      </p:pic>
      <p:pic>
        <p:nvPicPr>
          <p:cNvPr id="17" name="图片 16"/>
          <p:cNvPicPr>
            <a:picLocks noChangeAspect="1"/>
          </p:cNvPicPr>
          <p:nvPr/>
        </p:nvPicPr>
        <p:blipFill rotWithShape="1">
          <a:blip r:embed="rId3"/>
          <a:srcRect t="5030" b="3153"/>
          <a:stretch>
            <a:fillRect/>
          </a:stretch>
        </p:blipFill>
        <p:spPr>
          <a:xfrm>
            <a:off x="6412942" y="5025669"/>
            <a:ext cx="3873567" cy="1958975"/>
          </a:xfrm>
          <a:prstGeom prst="rect">
            <a:avLst/>
          </a:prstGeom>
        </p:spPr>
      </p:pic>
      <p:pic>
        <p:nvPicPr>
          <p:cNvPr id="18" name="图片 17"/>
          <p:cNvPicPr>
            <a:picLocks noChangeAspect="1"/>
          </p:cNvPicPr>
          <p:nvPr/>
        </p:nvPicPr>
        <p:blipFill>
          <a:blip r:embed="rId4"/>
          <a:stretch>
            <a:fillRect/>
          </a:stretch>
        </p:blipFill>
        <p:spPr>
          <a:xfrm>
            <a:off x="6412942" y="2806991"/>
            <a:ext cx="3873566" cy="1924673"/>
          </a:xfrm>
          <a:prstGeom prst="rect">
            <a:avLst/>
          </a:prstGeom>
        </p:spPr>
      </p:pic>
      <p:pic>
        <p:nvPicPr>
          <p:cNvPr id="19" name="图片 18"/>
          <p:cNvPicPr>
            <a:picLocks noChangeAspect="1"/>
          </p:cNvPicPr>
          <p:nvPr/>
        </p:nvPicPr>
        <p:blipFill>
          <a:blip r:embed="rId5">
            <a:extLst>
              <a:ext uri="{28A0092B-C50C-407E-A947-70E740481C1C}">
                <a14:useLocalDpi xmlns:a14="http://schemas.microsoft.com/office/drawing/2010/main" val="0"/>
              </a:ext>
            </a:extLst>
          </a:blip>
          <a:srcRect l="2077" r="16662" b="27266"/>
          <a:stretch>
            <a:fillRect/>
          </a:stretch>
        </p:blipFill>
        <p:spPr>
          <a:xfrm>
            <a:off x="6412940" y="12016384"/>
            <a:ext cx="3873568" cy="1950085"/>
          </a:xfrm>
          <a:prstGeom prst="rect">
            <a:avLst/>
          </a:prstGeom>
        </p:spPr>
      </p:pic>
      <p:pic>
        <p:nvPicPr>
          <p:cNvPr id="6" name="图片 5" descr="微信图片_20240926172245"/>
          <p:cNvPicPr>
            <a:picLocks noChangeAspect="1"/>
          </p:cNvPicPr>
          <p:nvPr/>
        </p:nvPicPr>
        <p:blipFill>
          <a:blip r:embed="rId6"/>
          <a:stretch>
            <a:fillRect/>
          </a:stretch>
        </p:blipFill>
        <p:spPr>
          <a:xfrm>
            <a:off x="6412865" y="7284085"/>
            <a:ext cx="3874135" cy="2179320"/>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单圆角矩形 5"/>
          <p:cNvSpPr/>
          <p:nvPr/>
        </p:nvSpPr>
        <p:spPr>
          <a:xfrm>
            <a:off x="8991600" y="11490960"/>
            <a:ext cx="704850" cy="3627755"/>
          </a:xfrm>
          <a:prstGeom prst="round1Rect">
            <a:avLst>
              <a:gd name="adj" fmla="val 50000"/>
            </a:avLst>
          </a:prstGeom>
          <a:solidFill>
            <a:srgbClr val="82AA66"/>
          </a:solidFill>
          <a:ln>
            <a:solidFill>
              <a:srgbClr val="82AA66"/>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9" name="文本框 1"/>
          <p:cNvSpPr txBox="1">
            <a:spLocks noChangeArrowheads="1"/>
          </p:cNvSpPr>
          <p:nvPr/>
        </p:nvSpPr>
        <p:spPr bwMode="auto">
          <a:xfrm>
            <a:off x="289923" y="1089431"/>
            <a:ext cx="8227615"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5" b="1">
                <a:solidFill>
                  <a:schemeClr val="accent6">
                    <a:lumMod val="75000"/>
                  </a:schemeClr>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a:t>5.3 </a:t>
            </a:r>
            <a:r>
              <a:rPr lang="zh-CN" altLang="en-US" dirty="0"/>
              <a:t>国土空间生态修复格局</a:t>
            </a:r>
            <a:endParaRPr lang="zh-CN" altLang="en-US" dirty="0"/>
          </a:p>
        </p:txBody>
      </p:sp>
      <p:sp>
        <p:nvSpPr>
          <p:cNvPr id="2" name="文本框 6"/>
          <p:cNvSpPr txBox="1">
            <a:spLocks noChangeArrowheads="1"/>
          </p:cNvSpPr>
          <p:nvPr/>
        </p:nvSpPr>
        <p:spPr bwMode="auto">
          <a:xfrm>
            <a:off x="1407478" y="1609735"/>
            <a:ext cx="7711748" cy="5988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lnSpc>
                <a:spcPct val="150000"/>
              </a:lnSpc>
            </a:pPr>
            <a:r>
              <a:rPr lang="zh-CN" altLang="en-US" sz="2200" b="1" dirty="0">
                <a:solidFill>
                  <a:schemeClr val="accent6">
                    <a:lumMod val="75000"/>
                  </a:schemeClr>
                </a:solidFill>
                <a:latin typeface="微软雅黑" panose="020B0503020204020204" pitchFamily="34" charset="-122"/>
                <a:ea typeface="微软雅黑" panose="020B0503020204020204" pitchFamily="34" charset="-122"/>
              </a:rPr>
              <a:t>构筑“三区、一廊、多点”的生态保护修复格局</a:t>
            </a:r>
            <a:endParaRPr lang="zh-CN" altLang="en-US" sz="2200" b="1" dirty="0">
              <a:solidFill>
                <a:schemeClr val="accent6">
                  <a:lumMod val="75000"/>
                </a:schemeClr>
              </a:solidFill>
              <a:latin typeface="微软雅黑" panose="020B0503020204020204" pitchFamily="34" charset="-122"/>
              <a:ea typeface="微软雅黑" panose="020B0503020204020204" pitchFamily="34" charset="-122"/>
            </a:endParaRPr>
          </a:p>
        </p:txBody>
      </p:sp>
      <p:sp>
        <p:nvSpPr>
          <p:cNvPr id="7" name="文本框 6"/>
          <p:cNvSpPr txBox="1">
            <a:spLocks noChangeArrowheads="1"/>
          </p:cNvSpPr>
          <p:nvPr/>
        </p:nvSpPr>
        <p:spPr bwMode="auto">
          <a:xfrm>
            <a:off x="947857" y="3354237"/>
            <a:ext cx="776769" cy="5403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200" b="1" dirty="0">
                <a:solidFill>
                  <a:schemeClr val="accent6">
                    <a:lumMod val="75000"/>
                  </a:schemeClr>
                </a:solidFill>
                <a:latin typeface="微软雅黑" panose="020B0503020204020204" pitchFamily="34" charset="-122"/>
                <a:ea typeface="微软雅黑" panose="020B0503020204020204" pitchFamily="34" charset="-122"/>
              </a:rPr>
              <a:t>两廊</a:t>
            </a:r>
            <a:endParaRPr lang="en-US" altLang="zh-CN" sz="2200" b="1" dirty="0">
              <a:solidFill>
                <a:schemeClr val="accent6">
                  <a:lumMod val="75000"/>
                </a:schemeClr>
              </a:solidFill>
              <a:latin typeface="微软雅黑" panose="020B0503020204020204" pitchFamily="34" charset="-122"/>
              <a:ea typeface="微软雅黑" panose="020B0503020204020204" pitchFamily="34" charset="-122"/>
            </a:endParaRPr>
          </a:p>
        </p:txBody>
      </p:sp>
      <p:sp>
        <p:nvSpPr>
          <p:cNvPr id="11" name="文本框 6"/>
          <p:cNvSpPr txBox="1">
            <a:spLocks noChangeArrowheads="1"/>
          </p:cNvSpPr>
          <p:nvPr/>
        </p:nvSpPr>
        <p:spPr bwMode="auto">
          <a:xfrm>
            <a:off x="947859" y="4502203"/>
            <a:ext cx="776768" cy="5403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200" b="1" dirty="0">
                <a:solidFill>
                  <a:schemeClr val="accent6">
                    <a:lumMod val="75000"/>
                  </a:schemeClr>
                </a:solidFill>
                <a:latin typeface="微软雅黑" panose="020B0503020204020204" pitchFamily="34" charset="-122"/>
                <a:ea typeface="微软雅黑" panose="020B0503020204020204" pitchFamily="34" charset="-122"/>
              </a:rPr>
              <a:t>多点</a:t>
            </a:r>
            <a:endParaRPr lang="en-US" altLang="zh-CN" sz="2005" b="1" dirty="0">
              <a:solidFill>
                <a:schemeClr val="accent6">
                  <a:lumMod val="75000"/>
                </a:schemeClr>
              </a:solidFill>
              <a:latin typeface="微软雅黑" panose="020B0503020204020204" pitchFamily="34" charset="-122"/>
              <a:ea typeface="微软雅黑" panose="020B0503020204020204" pitchFamily="34" charset="-122"/>
            </a:endParaRPr>
          </a:p>
        </p:txBody>
      </p:sp>
      <p:sp>
        <p:nvSpPr>
          <p:cNvPr id="12" name="文本框 6"/>
          <p:cNvSpPr txBox="1">
            <a:spLocks noChangeArrowheads="1"/>
          </p:cNvSpPr>
          <p:nvPr/>
        </p:nvSpPr>
        <p:spPr bwMode="auto">
          <a:xfrm>
            <a:off x="2194578" y="3301120"/>
            <a:ext cx="7084973" cy="829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l" eaLnBrk="1" hangingPunct="1">
              <a:lnSpc>
                <a:spcPct val="150000"/>
              </a:lnSpc>
              <a:buClrTx/>
              <a:buSzTx/>
              <a:buFontTx/>
            </a:pPr>
            <a:r>
              <a:rPr lang="zh-CN" altLang="en-US" sz="1600" dirty="0">
                <a:latin typeface="微软雅黑" panose="020B0503020204020204" pitchFamily="34" charset="-122"/>
                <a:ea typeface="微软雅黑" panose="020B0503020204020204" pitchFamily="34" charset="-122"/>
              </a:rPr>
              <a:t>以车子河为生态廊道，串联重要生态源地，连通生态、农业、城镇空间、维持河流生态系统结构功能完整，充分发挥廊道的护蓝、增绿、通风等作用。</a:t>
            </a:r>
            <a:endParaRPr lang="zh-CN" altLang="en-US" sz="1600" dirty="0">
              <a:latin typeface="微软雅黑" panose="020B0503020204020204" pitchFamily="34" charset="-122"/>
              <a:ea typeface="微软雅黑" panose="020B0503020204020204" pitchFamily="34" charset="-122"/>
            </a:endParaRPr>
          </a:p>
        </p:txBody>
      </p:sp>
      <p:sp>
        <p:nvSpPr>
          <p:cNvPr id="14" name="文本框 6"/>
          <p:cNvSpPr txBox="1">
            <a:spLocks noChangeArrowheads="1"/>
          </p:cNvSpPr>
          <p:nvPr/>
        </p:nvSpPr>
        <p:spPr bwMode="auto">
          <a:xfrm>
            <a:off x="2180946" y="4409573"/>
            <a:ext cx="7084973" cy="829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l">
              <a:lnSpc>
                <a:spcPct val="150000"/>
              </a:lnSpc>
              <a:buClrTx/>
              <a:buSzTx/>
              <a:buFontTx/>
            </a:pPr>
            <a:r>
              <a:rPr lang="zh-CN" altLang="en-US" sz="1600" dirty="0">
                <a:latin typeface="微软雅黑" panose="020B0503020204020204" pitchFamily="34" charset="-122"/>
                <a:ea typeface="微软雅黑" panose="020B0503020204020204" pitchFamily="34" charset="-122"/>
              </a:rPr>
              <a:t>以生态塬地等生态敏感区域组成的生态节点，加强森林人工提质改造，提高植被覆盖度和林地郁闭度，涵养水源。</a:t>
            </a:r>
            <a:endParaRPr lang="zh-CN" altLang="en-US" sz="1600" dirty="0">
              <a:latin typeface="微软雅黑" panose="020B0503020204020204" pitchFamily="34" charset="-122"/>
              <a:ea typeface="微软雅黑" panose="020B0503020204020204" pitchFamily="34" charset="-122"/>
            </a:endParaRPr>
          </a:p>
        </p:txBody>
      </p:sp>
      <p:sp>
        <p:nvSpPr>
          <p:cNvPr id="15" name="矩形: 圆角 14"/>
          <p:cNvSpPr/>
          <p:nvPr/>
        </p:nvSpPr>
        <p:spPr>
          <a:xfrm>
            <a:off x="1811971" y="2230853"/>
            <a:ext cx="7565708" cy="787522"/>
          </a:xfrm>
          <a:prstGeom prst="roundRect">
            <a:avLst/>
          </a:prstGeom>
          <a:noFill/>
          <a:ln w="38100">
            <a:solidFill>
              <a:srgbClr val="82AA66"/>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矩形: 圆角 15"/>
          <p:cNvSpPr/>
          <p:nvPr/>
        </p:nvSpPr>
        <p:spPr>
          <a:xfrm>
            <a:off x="1811971" y="3322399"/>
            <a:ext cx="7565708" cy="787522"/>
          </a:xfrm>
          <a:prstGeom prst="roundRect">
            <a:avLst/>
          </a:prstGeom>
          <a:noFill/>
          <a:ln w="38100">
            <a:solidFill>
              <a:srgbClr val="82AA66"/>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矩形: 圆角 16"/>
          <p:cNvSpPr/>
          <p:nvPr/>
        </p:nvSpPr>
        <p:spPr>
          <a:xfrm>
            <a:off x="1811972" y="4364959"/>
            <a:ext cx="7565708" cy="900171"/>
          </a:xfrm>
          <a:prstGeom prst="roundRect">
            <a:avLst/>
          </a:prstGeom>
          <a:noFill/>
          <a:ln w="38100">
            <a:solidFill>
              <a:srgbClr val="82AA66"/>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3000509000000000000" pitchFamily="2" charset="-122"/>
                <a:ea typeface="方正小标宋简体" panose="03000509000000000000" pitchFamily="2" charset="-122"/>
              </a:rPr>
              <a:t>02  </a:t>
            </a:r>
            <a:r>
              <a:rPr lang="zh-CN" altLang="en-US" sz="3600" b="1" dirty="0">
                <a:solidFill>
                  <a:schemeClr val="bg1"/>
                </a:solidFill>
                <a:latin typeface="方正小标宋简体" panose="03000509000000000000" pitchFamily="2" charset="-122"/>
                <a:ea typeface="方正小标宋简体" panose="03000509000000000000" pitchFamily="2" charset="-122"/>
              </a:rPr>
              <a:t>统筹规划  优化国土空间格局</a:t>
            </a:r>
            <a:endParaRPr lang="zh-CN" altLang="en-US" sz="3565" b="1" dirty="0">
              <a:solidFill>
                <a:schemeClr val="bg1"/>
              </a:solidFill>
              <a:latin typeface="方正小标宋简体" panose="03000509000000000000" pitchFamily="2" charset="-122"/>
              <a:ea typeface="方正小标宋简体" panose="03000509000000000000" pitchFamily="2" charset="-122"/>
            </a:endParaRPr>
          </a:p>
        </p:txBody>
      </p:sp>
      <p:sp>
        <p:nvSpPr>
          <p:cNvPr id="21" name="文本框 6"/>
          <p:cNvSpPr txBox="1">
            <a:spLocks noChangeArrowheads="1"/>
          </p:cNvSpPr>
          <p:nvPr/>
        </p:nvSpPr>
        <p:spPr bwMode="auto">
          <a:xfrm>
            <a:off x="947857" y="2280206"/>
            <a:ext cx="776769" cy="5403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zh-CN" altLang="en-US" sz="2200" b="1" dirty="0">
                <a:solidFill>
                  <a:schemeClr val="accent6">
                    <a:lumMod val="75000"/>
                  </a:schemeClr>
                </a:solidFill>
                <a:latin typeface="微软雅黑" panose="020B0503020204020204" pitchFamily="34" charset="-122"/>
                <a:ea typeface="微软雅黑" panose="020B0503020204020204" pitchFamily="34" charset="-122"/>
              </a:rPr>
              <a:t>三区</a:t>
            </a:r>
            <a:endParaRPr lang="en-US" altLang="zh-CN" sz="2200" b="1" dirty="0">
              <a:solidFill>
                <a:schemeClr val="accent6">
                  <a:lumMod val="75000"/>
                </a:schemeClr>
              </a:solidFill>
              <a:latin typeface="微软雅黑" panose="020B0503020204020204" pitchFamily="34" charset="-122"/>
              <a:ea typeface="微软雅黑" panose="020B0503020204020204" pitchFamily="34" charset="-122"/>
            </a:endParaRPr>
          </a:p>
        </p:txBody>
      </p:sp>
      <p:sp>
        <p:nvSpPr>
          <p:cNvPr id="22" name="文本框 6"/>
          <p:cNvSpPr txBox="1">
            <a:spLocks noChangeArrowheads="1"/>
          </p:cNvSpPr>
          <p:nvPr/>
        </p:nvSpPr>
        <p:spPr bwMode="auto">
          <a:xfrm>
            <a:off x="2174274" y="2198717"/>
            <a:ext cx="7190063" cy="829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nSpc>
                <a:spcPct val="150000"/>
              </a:lnSpc>
            </a:pPr>
            <a:r>
              <a:rPr lang="zh-CN" altLang="en-US" sz="1600" dirty="0">
                <a:latin typeface="微软雅黑" panose="020B0503020204020204" pitchFamily="34" charset="-122"/>
                <a:ea typeface="微软雅黑" panose="020B0503020204020204" pitchFamily="34" charset="-122"/>
              </a:rPr>
              <a:t>千湖湿地水源涵养与水生态保持区、千河北岸山前台塬水土流失防治与生态农业区、东北部中低山水源涵养与水土保持区。</a:t>
            </a:r>
            <a:endParaRPr lang="en-US" altLang="zh-CN" sz="1600" dirty="0">
              <a:latin typeface="微软雅黑" panose="020B0503020204020204" pitchFamily="34" charset="-122"/>
              <a:ea typeface="微软雅黑" panose="020B0503020204020204" pitchFamily="34" charset="-122"/>
            </a:endParaRPr>
          </a:p>
        </p:txBody>
      </p:sp>
      <p:pic>
        <p:nvPicPr>
          <p:cNvPr id="5" name="图片 4"/>
          <p:cNvPicPr>
            <a:picLocks noChangeAspect="1"/>
          </p:cNvPicPr>
          <p:nvPr/>
        </p:nvPicPr>
        <p:blipFill>
          <a:blip r:embed="rId1">
            <a:duotone>
              <a:prstClr val="black"/>
              <a:schemeClr val="accent6">
                <a:tint val="45000"/>
                <a:satMod val="400000"/>
              </a:schemeClr>
            </a:duotone>
            <a:extLst>
              <a:ext uri="{28A0092B-C50C-407E-A947-70E740481C1C}">
                <a14:useLocalDpi xmlns:a14="http://schemas.microsoft.com/office/drawing/2010/main" val="0"/>
              </a:ext>
            </a:extLst>
          </a:blip>
          <a:srcRect/>
          <a:stretch>
            <a:fillRect/>
          </a:stretch>
        </p:blipFill>
        <p:spPr>
          <a:xfrm>
            <a:off x="0" y="-7288"/>
            <a:ext cx="10527214" cy="883671"/>
          </a:xfrm>
          <a:prstGeom prst="rect">
            <a:avLst/>
          </a:prstGeom>
        </p:spPr>
      </p:pic>
      <p:sp>
        <p:nvSpPr>
          <p:cNvPr id="18" name="文本框 1"/>
          <p:cNvSpPr txBox="1">
            <a:spLocks noChangeArrowheads="1"/>
          </p:cNvSpPr>
          <p:nvPr/>
        </p:nvSpPr>
        <p:spPr bwMode="auto">
          <a:xfrm>
            <a:off x="425802" y="13004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3000509000000000000" pitchFamily="2" charset="-122"/>
                <a:ea typeface="方正小标宋简体" panose="03000509000000000000" pitchFamily="2" charset="-122"/>
              </a:rPr>
              <a:t>05  </a:t>
            </a:r>
            <a:r>
              <a:rPr lang="zh-CN" altLang="en-US" sz="3600" b="1" dirty="0">
                <a:solidFill>
                  <a:schemeClr val="bg1"/>
                </a:solidFill>
                <a:latin typeface="方正小标宋简体" panose="03000509000000000000" pitchFamily="2" charset="-122"/>
                <a:ea typeface="方正小标宋简体" panose="03000509000000000000" pitchFamily="2" charset="-122"/>
              </a:rPr>
              <a:t>综合整治 保护利用自然资源</a:t>
            </a:r>
            <a:endParaRPr lang="zh-CN" altLang="en-US" sz="3565" b="1" dirty="0">
              <a:solidFill>
                <a:schemeClr val="bg1"/>
              </a:solidFill>
              <a:latin typeface="方正小标宋简体" panose="03000509000000000000" pitchFamily="2" charset="-122"/>
              <a:ea typeface="方正小标宋简体" panose="03000509000000000000" pitchFamily="2" charset="-122"/>
            </a:endParaRPr>
          </a:p>
        </p:txBody>
      </p:sp>
      <p:pic>
        <p:nvPicPr>
          <p:cNvPr id="4" name="图片 3" descr="27崔家头镇国土空间生态修复格局图"/>
          <p:cNvPicPr>
            <a:picLocks noChangeAspect="1"/>
          </p:cNvPicPr>
          <p:nvPr/>
        </p:nvPicPr>
        <p:blipFill>
          <a:blip r:embed="rId2"/>
          <a:srcRect l="3985" t="10620" r="3374" b="7220"/>
          <a:stretch>
            <a:fillRect/>
          </a:stretch>
        </p:blipFill>
        <p:spPr>
          <a:xfrm>
            <a:off x="1407795" y="5499100"/>
            <a:ext cx="7658100" cy="9598660"/>
          </a:xfrm>
          <a:prstGeom prst="rect">
            <a:avLst/>
          </a:prstGeom>
        </p:spPr>
      </p:pic>
      <p:sp>
        <p:nvSpPr>
          <p:cNvPr id="3" name="文本框 3"/>
          <p:cNvSpPr txBox="1">
            <a:spLocks noChangeArrowheads="1"/>
          </p:cNvSpPr>
          <p:nvPr>
            <p:custDataLst>
              <p:tags r:id="rId3"/>
            </p:custDataLst>
          </p:nvPr>
        </p:nvSpPr>
        <p:spPr bwMode="auto">
          <a:xfrm>
            <a:off x="9126855" y="11621135"/>
            <a:ext cx="501650" cy="347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indent="0" algn="r" fontAlgn="auto">
              <a:lnSpc>
                <a:spcPct val="100000"/>
              </a:lnSpc>
            </a:pPr>
            <a:r>
              <a:rPr lang="zh-CN" altLang="en-US" sz="2000" b="1" dirty="0">
                <a:solidFill>
                  <a:schemeClr val="tx1"/>
                </a:solidFill>
                <a:latin typeface="微软雅黑" panose="020B0503020204020204" pitchFamily="34" charset="-122"/>
                <a:ea typeface="微软雅黑" panose="020B0503020204020204" pitchFamily="34" charset="-122"/>
              </a:rPr>
              <a:t>国土空间生态修复格局图</a:t>
            </a:r>
            <a:endParaRPr lang="zh-CN" altLang="en-US" sz="2000" b="1" dirty="0">
              <a:solidFill>
                <a:schemeClr val="tx1"/>
              </a:solidFill>
              <a:latin typeface="微软雅黑" panose="020B0503020204020204" pitchFamily="34" charset="-122"/>
              <a:ea typeface="微软雅黑" panose="020B0503020204020204" pitchFamily="34" charset="-122"/>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3000509000000000000" pitchFamily="2" charset="-122"/>
                <a:ea typeface="方正小标宋简体" panose="03000509000000000000" pitchFamily="2" charset="-122"/>
              </a:rPr>
              <a:t>06  </a:t>
            </a:r>
            <a:r>
              <a:rPr lang="zh-CN" altLang="en-US" sz="3600" b="1" dirty="0">
                <a:solidFill>
                  <a:schemeClr val="bg1"/>
                </a:solidFill>
                <a:latin typeface="方正小标宋简体" panose="03000509000000000000" pitchFamily="2" charset="-122"/>
                <a:ea typeface="方正小标宋简体" panose="03000509000000000000" pitchFamily="2" charset="-122"/>
              </a:rPr>
              <a:t>综合整治 保护利用自然资源</a:t>
            </a:r>
            <a:endParaRPr lang="zh-CN" altLang="en-US" sz="3600" b="1" dirty="0">
              <a:solidFill>
                <a:schemeClr val="bg1"/>
              </a:solidFill>
              <a:latin typeface="方正小标宋简体" panose="03000509000000000000" pitchFamily="2" charset="-122"/>
              <a:ea typeface="方正小标宋简体" panose="03000509000000000000" pitchFamily="2" charset="-122"/>
            </a:endParaRPr>
          </a:p>
        </p:txBody>
      </p:sp>
      <p:pic>
        <p:nvPicPr>
          <p:cNvPr id="9" name="图片 8"/>
          <p:cNvPicPr>
            <a:picLocks noChangeAspect="1"/>
          </p:cNvPicPr>
          <p:nvPr/>
        </p:nvPicPr>
        <p:blipFill>
          <a:blip r:embed="rId1">
            <a:duotone>
              <a:prstClr val="black"/>
              <a:schemeClr val="accent6">
                <a:tint val="45000"/>
                <a:satMod val="400000"/>
              </a:schemeClr>
            </a:duotone>
            <a:extLst>
              <a:ext uri="{28A0092B-C50C-407E-A947-70E740481C1C}">
                <a14:useLocalDpi xmlns:a14="http://schemas.microsoft.com/office/drawing/2010/main" val="0"/>
              </a:ext>
            </a:extLst>
          </a:blip>
          <a:srcRect/>
          <a:stretch>
            <a:fillRect/>
          </a:stretch>
        </p:blipFill>
        <p:spPr>
          <a:xfrm>
            <a:off x="0" y="-7288"/>
            <a:ext cx="10527214" cy="883671"/>
          </a:xfrm>
          <a:prstGeom prst="rect">
            <a:avLst/>
          </a:prstGeom>
        </p:spPr>
      </p:pic>
      <p:sp>
        <p:nvSpPr>
          <p:cNvPr id="11" name="文本框 1"/>
          <p:cNvSpPr txBox="1">
            <a:spLocks noChangeArrowheads="1"/>
          </p:cNvSpPr>
          <p:nvPr/>
        </p:nvSpPr>
        <p:spPr bwMode="auto">
          <a:xfrm>
            <a:off x="425802" y="13004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3000509000000000000" pitchFamily="2" charset="-122"/>
                <a:ea typeface="方正小标宋简体" panose="03000509000000000000" pitchFamily="2" charset="-122"/>
              </a:rPr>
              <a:t>05  </a:t>
            </a:r>
            <a:r>
              <a:rPr lang="zh-CN" altLang="en-US" sz="3600" b="1" dirty="0">
                <a:solidFill>
                  <a:schemeClr val="bg1"/>
                </a:solidFill>
                <a:latin typeface="方正小标宋简体" panose="03000509000000000000" pitchFamily="2" charset="-122"/>
                <a:ea typeface="方正小标宋简体" panose="03000509000000000000" pitchFamily="2" charset="-122"/>
              </a:rPr>
              <a:t>综合整治 保护利用自然资源</a:t>
            </a:r>
            <a:endParaRPr lang="zh-CN" altLang="en-US" sz="3565" b="1" dirty="0">
              <a:solidFill>
                <a:schemeClr val="bg1"/>
              </a:solidFill>
              <a:latin typeface="方正小标宋简体" panose="03000509000000000000" pitchFamily="2" charset="-122"/>
              <a:ea typeface="方正小标宋简体" panose="03000509000000000000" pitchFamily="2" charset="-122"/>
            </a:endParaRPr>
          </a:p>
        </p:txBody>
      </p:sp>
      <p:sp>
        <p:nvSpPr>
          <p:cNvPr id="12" name="文本框 1"/>
          <p:cNvSpPr txBox="1">
            <a:spLocks noChangeArrowheads="1"/>
          </p:cNvSpPr>
          <p:nvPr/>
        </p:nvSpPr>
        <p:spPr bwMode="auto">
          <a:xfrm>
            <a:off x="289923" y="1089431"/>
            <a:ext cx="8227615"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defRPr sz="3565" b="1">
                <a:solidFill>
                  <a:schemeClr val="accent6">
                    <a:lumMod val="75000"/>
                  </a:schemeClr>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r>
              <a:rPr lang="en-US" altLang="zh-CN" dirty="0"/>
              <a:t>5.4 </a:t>
            </a:r>
            <a:r>
              <a:rPr lang="zh-CN" altLang="en-US" dirty="0"/>
              <a:t>国土空间生态修复重点项目</a:t>
            </a:r>
            <a:endParaRPr lang="zh-CN" altLang="en-US" dirty="0"/>
          </a:p>
        </p:txBody>
      </p:sp>
      <p:graphicFrame>
        <p:nvGraphicFramePr>
          <p:cNvPr id="6" name="图示 5"/>
          <p:cNvGraphicFramePr/>
          <p:nvPr/>
        </p:nvGraphicFramePr>
        <p:xfrm>
          <a:off x="1204200" y="1730247"/>
          <a:ext cx="8227615" cy="33403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图片 7" descr="28崔家头镇国土空间生态修复重点区域及重点项目布局图"/>
          <p:cNvPicPr>
            <a:picLocks noChangeAspect="1"/>
          </p:cNvPicPr>
          <p:nvPr/>
        </p:nvPicPr>
        <p:blipFill>
          <a:blip r:embed="rId7"/>
          <a:srcRect l="3985" t="10868" r="3819" b="7220"/>
          <a:stretch>
            <a:fillRect/>
          </a:stretch>
        </p:blipFill>
        <p:spPr>
          <a:xfrm>
            <a:off x="1203960" y="5300980"/>
            <a:ext cx="7819390" cy="9818370"/>
          </a:xfrm>
          <a:prstGeom prst="rect">
            <a:avLst/>
          </a:prstGeom>
        </p:spPr>
      </p:pic>
      <p:sp>
        <p:nvSpPr>
          <p:cNvPr id="10" name="单圆角矩形 9"/>
          <p:cNvSpPr/>
          <p:nvPr/>
        </p:nvSpPr>
        <p:spPr>
          <a:xfrm>
            <a:off x="8991600" y="8622030"/>
            <a:ext cx="704850" cy="6496685"/>
          </a:xfrm>
          <a:prstGeom prst="round1Rect">
            <a:avLst>
              <a:gd name="adj" fmla="val 50000"/>
            </a:avLst>
          </a:prstGeom>
          <a:solidFill>
            <a:srgbClr val="82AA66"/>
          </a:solidFill>
          <a:ln>
            <a:solidFill>
              <a:srgbClr val="82AA66"/>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3" name="文本框 3"/>
          <p:cNvSpPr txBox="1">
            <a:spLocks noChangeArrowheads="1"/>
          </p:cNvSpPr>
          <p:nvPr>
            <p:custDataLst>
              <p:tags r:id="rId8"/>
            </p:custDataLst>
          </p:nvPr>
        </p:nvSpPr>
        <p:spPr bwMode="auto">
          <a:xfrm>
            <a:off x="9088755" y="8871585"/>
            <a:ext cx="501650" cy="6247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indent="0" algn="r" fontAlgn="auto">
              <a:lnSpc>
                <a:spcPct val="100000"/>
              </a:lnSpc>
            </a:pPr>
            <a:r>
              <a:rPr lang="zh-CN" altLang="en-US" sz="2000" b="1" dirty="0">
                <a:solidFill>
                  <a:schemeClr val="tx1"/>
                </a:solidFill>
                <a:latin typeface="微软雅黑" panose="020B0503020204020204" pitchFamily="34" charset="-122"/>
                <a:ea typeface="微软雅黑" panose="020B0503020204020204" pitchFamily="34" charset="-122"/>
              </a:rPr>
              <a:t>国土空间生态修复重点区域及重点项目布局图</a:t>
            </a:r>
            <a:endParaRPr lang="zh-CN" altLang="en-US" sz="2000" b="1" dirty="0">
              <a:solidFill>
                <a:schemeClr val="tx1"/>
              </a:solidFill>
              <a:latin typeface="微软雅黑" panose="020B0503020204020204" pitchFamily="34" charset="-122"/>
              <a:ea typeface="微软雅黑" panose="020B0503020204020204" pitchFamily="34" charset="-122"/>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rotWithShape="1">
          <a:blip r:embed="rId1">
            <a:extLst>
              <a:ext uri="{28A0092B-C50C-407E-A947-70E740481C1C}">
                <a14:useLocalDpi xmlns:a14="http://schemas.microsoft.com/office/drawing/2010/main" val="0"/>
              </a:ext>
            </a:extLst>
          </a:blip>
          <a:srcRect l="23608" t="504" r="17101" b="-504"/>
          <a:stretch>
            <a:fillRect/>
          </a:stretch>
        </p:blipFill>
        <p:spPr>
          <a:xfrm rot="16200000">
            <a:off x="-519430" y="3796665"/>
            <a:ext cx="11844020" cy="10802620"/>
          </a:xfrm>
          <a:prstGeom prst="rect">
            <a:avLst/>
          </a:prstGeom>
        </p:spPr>
      </p:pic>
      <p:pic>
        <p:nvPicPr>
          <p:cNvPr id="16" name="图片 15"/>
          <p:cNvPicPr>
            <a:picLocks noChangeAspect="1"/>
          </p:cNvPicPr>
          <p:nvPr/>
        </p:nvPicPr>
        <p:blipFill rotWithShape="1">
          <a:blip r:embed="rId2">
            <a:extLst>
              <a:ext uri="{28A0092B-C50C-407E-A947-70E740481C1C}">
                <a14:useLocalDpi xmlns:a14="http://schemas.microsoft.com/office/drawing/2010/main" val="0"/>
              </a:ext>
            </a:extLst>
          </a:blip>
          <a:srcRect b="48358"/>
          <a:stretch>
            <a:fillRect/>
          </a:stretch>
        </p:blipFill>
        <p:spPr>
          <a:xfrm>
            <a:off x="4" y="-493"/>
            <a:ext cx="10691809" cy="7666892"/>
          </a:xfrm>
          <a:prstGeom prst="rect">
            <a:avLst/>
          </a:prstGeom>
        </p:spPr>
      </p:pic>
      <p:sp>
        <p:nvSpPr>
          <p:cNvPr id="5" name="文本框 1"/>
          <p:cNvSpPr txBox="1">
            <a:spLocks noChangeArrowheads="1"/>
          </p:cNvSpPr>
          <p:nvPr/>
        </p:nvSpPr>
        <p:spPr bwMode="auto">
          <a:xfrm>
            <a:off x="971194" y="-319377"/>
            <a:ext cx="2792256" cy="3436775"/>
          </a:xfrm>
          <a:prstGeom prst="rect">
            <a:avLst/>
          </a:prstGeom>
          <a:noFill/>
        </p:spPr>
        <p:txBody>
          <a:bodyPr wrap="square" rtlCol="0" anchor="ctr">
            <a:spAutoFit/>
          </a:bodyPr>
          <a:lstStyle>
            <a:defPPr>
              <a:defRPr lang="en-US"/>
            </a:defPPr>
            <a:lvl1pPr algn="ctr">
              <a:lnSpc>
                <a:spcPct val="200000"/>
              </a:lnSpc>
              <a:defRPr sz="4500" kern="100">
                <a:solidFill>
                  <a:schemeClr val="bg1"/>
                </a:solidFill>
                <a:effectLst/>
                <a:latin typeface="Agency FB" panose="020B0503020202020204" pitchFamily="34" charset="0"/>
                <a:ea typeface="方正小标宋简体" panose="03000509000000000000" pitchFamily="2" charset="-122"/>
                <a:cs typeface="Arial" panose="020B0604020202020204" pitchFamily="34" charset="0"/>
              </a:defRPr>
            </a:lvl1pPr>
          </a:lstStyle>
          <a:p>
            <a:r>
              <a:rPr lang="en-US" altLang="zh-CN" sz="13000" b="1" dirty="0"/>
              <a:t>06</a:t>
            </a:r>
            <a:endParaRPr lang="zh-CN" altLang="en-US" sz="13000" b="1" dirty="0"/>
          </a:p>
        </p:txBody>
      </p:sp>
      <p:sp>
        <p:nvSpPr>
          <p:cNvPr id="7" name="文本框 6"/>
          <p:cNvSpPr txBox="1"/>
          <p:nvPr/>
        </p:nvSpPr>
        <p:spPr>
          <a:xfrm>
            <a:off x="3413911" y="1337709"/>
            <a:ext cx="7277902" cy="2481449"/>
          </a:xfrm>
          <a:prstGeom prst="rect">
            <a:avLst/>
          </a:prstGeom>
          <a:noFill/>
        </p:spPr>
        <p:txBody>
          <a:bodyPr wrap="square" rtlCol="0">
            <a:spAutoFit/>
          </a:bodyPr>
          <a:lstStyle/>
          <a:p>
            <a:pPr algn="ctr">
              <a:lnSpc>
                <a:spcPct val="150000"/>
              </a:lnSpc>
            </a:pPr>
            <a:r>
              <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均衡配置 </a:t>
            </a:r>
            <a:endPar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a:p>
            <a:pPr algn="ctr">
              <a:lnSpc>
                <a:spcPct val="150000"/>
              </a:lnSpc>
            </a:pPr>
            <a:r>
              <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构建韧性支撑城市</a:t>
            </a:r>
            <a:endPar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p:txBody>
      </p:sp>
      <p:sp>
        <p:nvSpPr>
          <p:cNvPr id="8" name="文本框 7"/>
          <p:cNvSpPr txBox="1"/>
          <p:nvPr/>
        </p:nvSpPr>
        <p:spPr>
          <a:xfrm>
            <a:off x="4590161" y="4242055"/>
            <a:ext cx="5562601" cy="1977464"/>
          </a:xfrm>
          <a:prstGeom prst="rect">
            <a:avLst/>
          </a:prstGeom>
          <a:noFill/>
        </p:spPr>
        <p:txBody>
          <a:bodyPr wrap="square" rtlCol="0">
            <a:spAutoFit/>
          </a:bodyPr>
          <a:lstStyle/>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智慧绿色交通</a:t>
            </a:r>
            <a:endPar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市政基础设施</a:t>
            </a:r>
            <a:endPar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韧性城市建设</a:t>
            </a:r>
            <a:endPar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p:txBody>
      </p:sp>
      <p:pic>
        <p:nvPicPr>
          <p:cNvPr id="17" name="图片 16"/>
          <p:cNvPicPr>
            <a:picLocks noChangeAspect="1"/>
          </p:cNvPicPr>
          <p:nvPr/>
        </p:nvPicPr>
        <p:blipFill rotWithShape="1">
          <a:blip r:embed="rId3">
            <a:extLst>
              <a:ext uri="{28A0092B-C50C-407E-A947-70E740481C1C}">
                <a14:useLocalDpi xmlns:a14="http://schemas.microsoft.com/office/drawing/2010/main" val="0"/>
              </a:ext>
            </a:extLst>
          </a:blip>
          <a:srcRect l="33302" t="19872" r="21776" b="13142"/>
          <a:stretch>
            <a:fillRect/>
          </a:stretch>
        </p:blipFill>
        <p:spPr>
          <a:xfrm>
            <a:off x="773723" y="64673"/>
            <a:ext cx="3376246" cy="3801378"/>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nvPicPr>
        <p:blipFill>
          <a:blip r:embed="rId1">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7"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3000509000000000000" pitchFamily="2" charset="-122"/>
                <a:ea typeface="方正小标宋简体" panose="03000509000000000000" pitchFamily="2" charset="-122"/>
              </a:rPr>
              <a:t>06  </a:t>
            </a:r>
            <a:r>
              <a:rPr lang="zh-CN" altLang="en-US" sz="3600" b="1" dirty="0">
                <a:solidFill>
                  <a:schemeClr val="bg1"/>
                </a:solidFill>
                <a:latin typeface="方正小标宋简体" panose="03000509000000000000" pitchFamily="2" charset="-122"/>
                <a:ea typeface="方正小标宋简体" panose="03000509000000000000" pitchFamily="2" charset="-122"/>
              </a:rPr>
              <a:t>均衡配置  构建韧性支撑城市</a:t>
            </a:r>
            <a:endParaRPr lang="zh-CN" altLang="en-US" sz="3600" b="1" dirty="0">
              <a:solidFill>
                <a:schemeClr val="bg1"/>
              </a:solidFill>
              <a:latin typeface="方正小标宋简体" panose="03000509000000000000" pitchFamily="2" charset="-122"/>
              <a:ea typeface="方正小标宋简体" panose="03000509000000000000" pitchFamily="2" charset="-122"/>
            </a:endParaRPr>
          </a:p>
        </p:txBody>
      </p:sp>
      <p:sp>
        <p:nvSpPr>
          <p:cNvPr id="4098" name="文本框 3"/>
          <p:cNvSpPr txBox="1"/>
          <p:nvPr/>
        </p:nvSpPr>
        <p:spPr>
          <a:xfrm>
            <a:off x="454025" y="1225550"/>
            <a:ext cx="4102735" cy="640080"/>
          </a:xfrm>
          <a:prstGeom prst="rect">
            <a:avLst/>
          </a:prstGeom>
          <a:noFill/>
          <a:ln w="9525">
            <a:noFill/>
          </a:ln>
        </p:spPr>
        <p:txBody>
          <a:bodyPr wrap="square">
            <a:spAutoFit/>
          </a:bodyPr>
          <a:lstStyle/>
          <a:p>
            <a:r>
              <a:rPr lang="en-US" altLang="zh-CN" sz="3565" b="1" dirty="0">
                <a:solidFill>
                  <a:srgbClr val="2E75B6"/>
                </a:solidFill>
                <a:latin typeface="微软雅黑" panose="020B0503020204020204" pitchFamily="34" charset="-122"/>
                <a:ea typeface="微软雅黑" panose="020B0503020204020204" pitchFamily="34" charset="-122"/>
              </a:rPr>
              <a:t>6.1 </a:t>
            </a:r>
            <a:r>
              <a:rPr lang="zh-CN" altLang="en-US" sz="3565" b="1" dirty="0">
                <a:solidFill>
                  <a:srgbClr val="2E75B6"/>
                </a:solidFill>
                <a:latin typeface="微软雅黑" panose="020B0503020204020204" pitchFamily="34" charset="-122"/>
                <a:ea typeface="微软雅黑" panose="020B0503020204020204" pitchFamily="34" charset="-122"/>
              </a:rPr>
              <a:t>智慧绿色交通</a:t>
            </a:r>
            <a:endParaRPr lang="zh-CN" altLang="en-US" sz="3565" b="1" dirty="0">
              <a:solidFill>
                <a:srgbClr val="2E75B6"/>
              </a:solidFill>
              <a:latin typeface="微软雅黑" panose="020B0503020204020204" pitchFamily="34" charset="-122"/>
              <a:ea typeface="微软雅黑" panose="020B0503020204020204" pitchFamily="34" charset="-122"/>
            </a:endParaRPr>
          </a:p>
        </p:txBody>
      </p:sp>
      <p:sp>
        <p:nvSpPr>
          <p:cNvPr id="100" name="文本框 99"/>
          <p:cNvSpPr txBox="1"/>
          <p:nvPr/>
        </p:nvSpPr>
        <p:spPr bwMode="auto">
          <a:xfrm>
            <a:off x="1104265" y="1700530"/>
            <a:ext cx="8483600" cy="3108325"/>
          </a:xfrm>
          <a:prstGeom prst="rect">
            <a:avLst/>
          </a:prstGeom>
          <a:noFill/>
          <a:ln>
            <a:noFill/>
          </a:ln>
          <a:extLst>
            <a:ext uri="{909E8E84-426E-40DD-AFC4-6F175D3DCCD1}">
              <a14:hiddenFill xmlns:a14="http://schemas.microsoft.com/office/drawing/2010/main">
                <a:solidFill>
                  <a:srgbClr val="FFFFFF"/>
                </a:solidFill>
              </a14:hiddenFill>
            </a:ext>
          </a:extLst>
        </p:spPr>
        <p:txBody>
          <a:bodyPr wrap="square">
            <a:noAutofit/>
          </a:bodyPr>
          <a:lstStyle/>
          <a:p>
            <a:pPr lvl="0" algn="l">
              <a:lnSpc>
                <a:spcPct val="150000"/>
              </a:lnSpc>
              <a:buClrTx/>
              <a:buSzTx/>
              <a:buFontTx/>
            </a:pPr>
            <a:r>
              <a:rPr lang="zh-CN" altLang="en-US" sz="2000" b="1" dirty="0">
                <a:solidFill>
                  <a:srgbClr val="404040"/>
                </a:solidFill>
                <a:latin typeface="微软雅黑" panose="020B0503020204020204" pitchFamily="34" charset="-122"/>
                <a:ea typeface="微软雅黑" panose="020B0503020204020204" pitchFamily="34" charset="-122"/>
                <a:sym typeface="+mn-ea"/>
              </a:rPr>
              <a:t>着力完善国省干线，优化南北向通道，构筑银昆高速和国道344为主的横向交通通道，构筑县道304和乡道259为主的纵向交通通道。</a:t>
            </a:r>
            <a:r>
              <a:rPr lang="zh-CN" altLang="en-US" sz="2000" dirty="0">
                <a:solidFill>
                  <a:srgbClr val="404040"/>
                </a:solidFill>
                <a:latin typeface="微软雅黑" panose="020B0503020204020204" pitchFamily="34" charset="-122"/>
                <a:ea typeface="微软雅黑" panose="020B0503020204020204" pitchFamily="34" charset="-122"/>
                <a:sym typeface="+mn-ea"/>
              </a:rPr>
              <a:t>形成</a:t>
            </a:r>
            <a:r>
              <a:rPr lang="zh-CN" altLang="en-US" sz="2000" b="1" dirty="0">
                <a:solidFill>
                  <a:srgbClr val="404040"/>
                </a:solidFill>
                <a:latin typeface="微软雅黑" panose="020B0503020204020204" pitchFamily="34" charset="-122"/>
                <a:ea typeface="微软雅黑" panose="020B0503020204020204" pitchFamily="34" charset="-122"/>
                <a:sym typeface="+mn-ea"/>
              </a:rPr>
              <a:t>“两横两纵”“十字形”</a:t>
            </a:r>
            <a:r>
              <a:rPr lang="zh-CN" altLang="en-US" sz="2000" dirty="0">
                <a:solidFill>
                  <a:srgbClr val="404040"/>
                </a:solidFill>
                <a:latin typeface="微软雅黑" panose="020B0503020204020204" pitchFamily="34" charset="-122"/>
                <a:ea typeface="微软雅黑" panose="020B0503020204020204" pitchFamily="34" charset="-122"/>
                <a:sym typeface="+mn-ea"/>
              </a:rPr>
              <a:t>的综合交通体系</a:t>
            </a:r>
            <a:r>
              <a:rPr lang="en-US" altLang="zh-CN" sz="2000" dirty="0">
                <a:solidFill>
                  <a:srgbClr val="404040"/>
                </a:solidFill>
                <a:latin typeface="微软雅黑" panose="020B0503020204020204" pitchFamily="34" charset="-122"/>
                <a:ea typeface="微软雅黑" panose="020B0503020204020204" pitchFamily="34" charset="-122"/>
                <a:sym typeface="+mn-ea"/>
              </a:rPr>
              <a:t>——</a:t>
            </a:r>
            <a:r>
              <a:rPr lang="zh-CN" altLang="en-US" sz="2000" dirty="0">
                <a:solidFill>
                  <a:srgbClr val="404040"/>
                </a:solidFill>
                <a:latin typeface="微软雅黑" panose="020B0503020204020204" pitchFamily="34" charset="-122"/>
                <a:ea typeface="微软雅黑" panose="020B0503020204020204" pitchFamily="34" charset="-122"/>
                <a:sym typeface="+mn-ea"/>
              </a:rPr>
              <a:t>“两横”为银昆高速和国道344，“两纵”为县道304和乡道259。</a:t>
            </a:r>
            <a:endParaRPr lang="zh-CN" altLang="en-US" sz="2000" dirty="0">
              <a:solidFill>
                <a:srgbClr val="404040"/>
              </a:solidFill>
              <a:latin typeface="微软雅黑" panose="020B0503020204020204" pitchFamily="34" charset="-122"/>
              <a:ea typeface="微软雅黑" panose="020B0503020204020204" pitchFamily="34" charset="-122"/>
              <a:sym typeface="+mn-ea"/>
            </a:endParaRPr>
          </a:p>
          <a:p>
            <a:pPr lvl="0" algn="l">
              <a:lnSpc>
                <a:spcPct val="150000"/>
              </a:lnSpc>
              <a:buClrTx/>
              <a:buSzTx/>
              <a:buFontTx/>
            </a:pPr>
            <a:r>
              <a:rPr lang="zh-CN" altLang="en-US" sz="2000" b="1" dirty="0">
                <a:solidFill>
                  <a:srgbClr val="404040"/>
                </a:solidFill>
                <a:latin typeface="微软雅黑" panose="020B0503020204020204" pitchFamily="34" charset="-122"/>
                <a:ea typeface="微软雅黑" panose="020B0503020204020204" pitchFamily="34" charset="-122"/>
                <a:sym typeface="+mn-ea"/>
              </a:rPr>
              <a:t>客运：</a:t>
            </a:r>
            <a:r>
              <a:rPr lang="zh-CN" altLang="en-US" sz="2000" dirty="0">
                <a:solidFill>
                  <a:srgbClr val="404040"/>
                </a:solidFill>
                <a:latin typeface="微软雅黑" panose="020B0503020204020204" pitchFamily="34" charset="-122"/>
                <a:ea typeface="微软雅黑" panose="020B0503020204020204" pitchFamily="34" charset="-122"/>
                <a:sym typeface="+mn-ea"/>
              </a:rPr>
              <a:t>崔家头镇客运站位于国道344北侧。</a:t>
            </a:r>
            <a:endParaRPr lang="zh-CN" altLang="en-US" sz="2000" dirty="0">
              <a:solidFill>
                <a:srgbClr val="404040"/>
              </a:solidFill>
              <a:latin typeface="微软雅黑" panose="020B0503020204020204" pitchFamily="34" charset="-122"/>
              <a:ea typeface="微软雅黑" panose="020B0503020204020204" pitchFamily="34" charset="-122"/>
              <a:sym typeface="+mn-ea"/>
            </a:endParaRPr>
          </a:p>
          <a:p>
            <a:pPr lvl="0" algn="l">
              <a:lnSpc>
                <a:spcPct val="150000"/>
              </a:lnSpc>
              <a:buClrTx/>
              <a:buSzTx/>
              <a:buFontTx/>
            </a:pPr>
            <a:r>
              <a:rPr lang="zh-CN" altLang="en-US" sz="2000" b="1" dirty="0">
                <a:solidFill>
                  <a:srgbClr val="404040"/>
                </a:solidFill>
                <a:latin typeface="微软雅黑" panose="020B0503020204020204" pitchFamily="34" charset="-122"/>
                <a:ea typeface="微软雅黑" panose="020B0503020204020204" pitchFamily="34" charset="-122"/>
                <a:sym typeface="+mn-ea"/>
              </a:rPr>
              <a:t>物流仓储：</a:t>
            </a:r>
            <a:r>
              <a:rPr lang="zh-CN" altLang="en-US" sz="2000" dirty="0">
                <a:solidFill>
                  <a:srgbClr val="404040"/>
                </a:solidFill>
                <a:latin typeface="微软雅黑" panose="020B0503020204020204" pitchFamily="34" charset="-122"/>
                <a:ea typeface="微软雅黑" panose="020B0503020204020204" pitchFamily="34" charset="-122"/>
                <a:sym typeface="+mn-ea"/>
              </a:rPr>
              <a:t>沿国道344建设千阳县崔家头镇镇物流仓储中心。</a:t>
            </a:r>
            <a:endParaRPr lang="zh-CN" altLang="en-US" sz="2000" dirty="0">
              <a:solidFill>
                <a:srgbClr val="404040"/>
              </a:solidFill>
              <a:latin typeface="微软雅黑" panose="020B0503020204020204" pitchFamily="34" charset="-122"/>
              <a:ea typeface="微软雅黑" panose="020B0503020204020204" pitchFamily="34" charset="-122"/>
              <a:sym typeface="+mn-ea"/>
            </a:endParaRPr>
          </a:p>
        </p:txBody>
      </p:sp>
      <p:pic>
        <p:nvPicPr>
          <p:cNvPr id="5" name="图片 4" descr="E:/工作/建大规划院/20230912千阳镇国空总规/03图纸/崔家头/5.综合交通规划图.jpg5.综合交通规划图"/>
          <p:cNvPicPr>
            <a:picLocks noChangeAspect="1"/>
          </p:cNvPicPr>
          <p:nvPr/>
        </p:nvPicPr>
        <p:blipFill rotWithShape="1">
          <a:blip r:embed="rId2"/>
          <a:srcRect l="3991" t="11155" r="3810" b="7527"/>
          <a:stretch>
            <a:fillRect/>
          </a:stretch>
        </p:blipFill>
        <p:spPr>
          <a:xfrm>
            <a:off x="1104265" y="4565015"/>
            <a:ext cx="8465820" cy="10554335"/>
          </a:xfrm>
          <a:prstGeom prst="rect">
            <a:avLst/>
          </a:prstGeom>
        </p:spPr>
      </p:pic>
      <p:sp>
        <p:nvSpPr>
          <p:cNvPr id="2" name="单圆角矩形 1"/>
          <p:cNvSpPr/>
          <p:nvPr/>
        </p:nvSpPr>
        <p:spPr>
          <a:xfrm>
            <a:off x="9269730" y="12066270"/>
            <a:ext cx="704850" cy="3052445"/>
          </a:xfrm>
          <a:prstGeom prst="round1Rect">
            <a:avLst>
              <a:gd name="adj" fmla="val 50000"/>
            </a:avLst>
          </a:prstGeom>
          <a:solidFill>
            <a:srgbClr val="638AEB"/>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8" name="文本框 7"/>
          <p:cNvSpPr txBox="1"/>
          <p:nvPr/>
        </p:nvSpPr>
        <p:spPr>
          <a:xfrm>
            <a:off x="9295130" y="12235815"/>
            <a:ext cx="533400" cy="2861310"/>
          </a:xfrm>
          <a:prstGeom prst="rect">
            <a:avLst/>
          </a:prstGeom>
          <a:noFill/>
        </p:spPr>
        <p:txBody>
          <a:bodyPr wrap="square" rtlCol="0">
            <a:spAutoFit/>
          </a:bodyPr>
          <a:p>
            <a:pPr indent="0" algn="r" fontAlgn="auto">
              <a:lnSpc>
                <a:spcPct val="100000"/>
              </a:lnSpc>
            </a:pPr>
            <a:r>
              <a:rPr lang="zh-CN" altLang="en-US" sz="2000" b="1" dirty="0">
                <a:solidFill>
                  <a:schemeClr val="tx1"/>
                </a:solidFill>
                <a:latin typeface="微软雅黑" panose="020B0503020204020204" pitchFamily="34" charset="-122"/>
                <a:ea typeface="微软雅黑" panose="020B0503020204020204" pitchFamily="34" charset="-122"/>
                <a:sym typeface="+mn-ea"/>
              </a:rPr>
              <a:t>镇域</a:t>
            </a:r>
            <a:r>
              <a:rPr lang="zh-CN" altLang="en-US" sz="2000" b="1" dirty="0">
                <a:solidFill>
                  <a:schemeClr val="tx1"/>
                </a:solidFill>
                <a:latin typeface="微软雅黑" panose="020B0503020204020204" pitchFamily="34" charset="-122"/>
                <a:ea typeface="微软雅黑" panose="020B0503020204020204" pitchFamily="34" charset="-122"/>
                <a:sym typeface="+mn-ea"/>
              </a:rPr>
              <a:t>道路系统建设图</a:t>
            </a:r>
            <a:endParaRPr lang="zh-CN" altLang="en-US" sz="2000" b="1" dirty="0">
              <a:solidFill>
                <a:schemeClr val="tx1"/>
              </a:solidFill>
              <a:latin typeface="微软雅黑" panose="020B0503020204020204" pitchFamily="34" charset="-122"/>
              <a:ea typeface="微软雅黑" panose="020B0503020204020204" pitchFamily="34" charset="-122"/>
              <a:sym typeface="+mn-ea"/>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图片 11"/>
          <p:cNvPicPr>
            <a:picLocks noChangeAspect="1"/>
          </p:cNvPicPr>
          <p:nvPr/>
        </p:nvPicPr>
        <p:blipFill>
          <a:blip r:embed="rId1">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13"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3000509000000000000" pitchFamily="2" charset="-122"/>
                <a:ea typeface="方正小标宋简体" panose="03000509000000000000" pitchFamily="2" charset="-122"/>
              </a:rPr>
              <a:t>06  </a:t>
            </a:r>
            <a:r>
              <a:rPr lang="zh-CN" altLang="en-US" sz="3600" b="1" dirty="0">
                <a:solidFill>
                  <a:schemeClr val="bg1"/>
                </a:solidFill>
                <a:latin typeface="方正小标宋简体" panose="03000509000000000000" pitchFamily="2" charset="-122"/>
                <a:ea typeface="方正小标宋简体" panose="03000509000000000000" pitchFamily="2" charset="-122"/>
              </a:rPr>
              <a:t>均衡配置  构建韧性支撑城市</a:t>
            </a:r>
            <a:endParaRPr lang="zh-CN" altLang="en-US" sz="3600" b="1" dirty="0">
              <a:solidFill>
                <a:schemeClr val="bg1"/>
              </a:solidFill>
              <a:latin typeface="方正小标宋简体" panose="03000509000000000000" pitchFamily="2" charset="-122"/>
              <a:ea typeface="方正小标宋简体" panose="03000509000000000000" pitchFamily="2" charset="-122"/>
            </a:endParaRPr>
          </a:p>
        </p:txBody>
      </p:sp>
      <p:sp>
        <p:nvSpPr>
          <p:cNvPr id="15" name="矩形 14"/>
          <p:cNvSpPr/>
          <p:nvPr/>
        </p:nvSpPr>
        <p:spPr>
          <a:xfrm>
            <a:off x="4383156" y="5380028"/>
            <a:ext cx="5943600" cy="2592071"/>
          </a:xfrm>
          <a:prstGeom prst="rect">
            <a:avLst/>
          </a:prstGeom>
          <a:solidFill>
            <a:srgbClr val="DEEB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矩形 17"/>
          <p:cNvSpPr/>
          <p:nvPr/>
        </p:nvSpPr>
        <p:spPr>
          <a:xfrm>
            <a:off x="4383156" y="8503665"/>
            <a:ext cx="5943600" cy="2592071"/>
          </a:xfrm>
          <a:prstGeom prst="rect">
            <a:avLst/>
          </a:prstGeom>
          <a:solidFill>
            <a:srgbClr val="DEEB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矩形 18"/>
          <p:cNvSpPr/>
          <p:nvPr/>
        </p:nvSpPr>
        <p:spPr>
          <a:xfrm>
            <a:off x="4383156" y="11553266"/>
            <a:ext cx="5943600" cy="2592071"/>
          </a:xfrm>
          <a:prstGeom prst="rect">
            <a:avLst/>
          </a:prstGeom>
          <a:solidFill>
            <a:srgbClr val="DEEB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p:nvSpPr>
        <p:spPr>
          <a:xfrm>
            <a:off x="4383156" y="2108876"/>
            <a:ext cx="5943600" cy="2592071"/>
          </a:xfrm>
          <a:prstGeom prst="rect">
            <a:avLst/>
          </a:prstGeom>
          <a:solidFill>
            <a:srgbClr val="DEEB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矩形 21"/>
          <p:cNvSpPr/>
          <p:nvPr/>
        </p:nvSpPr>
        <p:spPr>
          <a:xfrm>
            <a:off x="701982" y="4607234"/>
            <a:ext cx="3115767" cy="503984"/>
          </a:xfrm>
          <a:prstGeom prst="rect">
            <a:avLst/>
          </a:prstGeom>
          <a:solidFill>
            <a:schemeClr val="accent5">
              <a:lumMod val="60000"/>
              <a:lumOff val="40000"/>
              <a:alpha val="50000"/>
            </a:schemeClr>
          </a:solidFill>
        </p:spPr>
        <p:txBody>
          <a:bodyPr wrap="square">
            <a:spAutoFit/>
          </a:bodyPr>
          <a:lstStyle/>
          <a:p>
            <a:pPr algn="ctr"/>
            <a:r>
              <a:rPr lang="zh-CN" altLang="en-US" sz="2675" b="1" dirty="0">
                <a:solidFill>
                  <a:srgbClr val="2E75B6"/>
                </a:solidFill>
                <a:latin typeface="微软雅黑" panose="020B0503020204020204" pitchFamily="34" charset="-122"/>
                <a:ea typeface="微软雅黑" panose="020B0503020204020204" pitchFamily="34" charset="-122"/>
              </a:rPr>
              <a:t>给排水</a:t>
            </a:r>
            <a:r>
              <a:rPr lang="zh-CN" altLang="zh-CN" sz="2675" b="1" dirty="0">
                <a:solidFill>
                  <a:srgbClr val="2E75B6"/>
                </a:solidFill>
                <a:latin typeface="微软雅黑" panose="020B0503020204020204" pitchFamily="34" charset="-122"/>
                <a:ea typeface="微软雅黑" panose="020B0503020204020204" pitchFamily="34" charset="-122"/>
              </a:rPr>
              <a:t>工程</a:t>
            </a:r>
            <a:r>
              <a:rPr lang="zh-CN" altLang="en-US" sz="2675" b="1" dirty="0">
                <a:solidFill>
                  <a:srgbClr val="2E75B6"/>
                </a:solidFill>
                <a:latin typeface="微软雅黑" panose="020B0503020204020204" pitchFamily="34" charset="-122"/>
                <a:ea typeface="微软雅黑" panose="020B0503020204020204" pitchFamily="34" charset="-122"/>
              </a:rPr>
              <a:t>规划</a:t>
            </a:r>
            <a:endParaRPr lang="zh-CN" altLang="en-US" sz="2675" b="1" dirty="0">
              <a:solidFill>
                <a:srgbClr val="2E75B6"/>
              </a:solidFill>
              <a:latin typeface="微软雅黑" panose="020B0503020204020204" pitchFamily="34" charset="-122"/>
              <a:ea typeface="微软雅黑" panose="020B0503020204020204" pitchFamily="34" charset="-122"/>
            </a:endParaRPr>
          </a:p>
        </p:txBody>
      </p:sp>
      <p:sp>
        <p:nvSpPr>
          <p:cNvPr id="25" name="矩形 24"/>
          <p:cNvSpPr/>
          <p:nvPr/>
        </p:nvSpPr>
        <p:spPr>
          <a:xfrm>
            <a:off x="4841240" y="2137410"/>
            <a:ext cx="5346065" cy="2136140"/>
          </a:xfrm>
          <a:prstGeom prst="rect">
            <a:avLst/>
          </a:prstGeom>
          <a:noFill/>
        </p:spPr>
        <p:txBody>
          <a:bodyPr wrap="square">
            <a:noAutofit/>
          </a:bodyPr>
          <a:lstStyle/>
          <a:p>
            <a:pPr>
              <a:lnSpc>
                <a:spcPct val="150000"/>
              </a:lnSpc>
            </a:pPr>
            <a:r>
              <a:rPr lang="en-US"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2035</a:t>
            </a:r>
            <a:r>
              <a:rPr lang="zh-CN"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年城镇</a:t>
            </a:r>
            <a:r>
              <a:rPr lang="zh-CN" altLang="en-US"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给水普及率</a:t>
            </a:r>
            <a:r>
              <a:rPr lang="en-US"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100%</a:t>
            </a:r>
            <a:endParaRPr lang="en-US"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endParaRPr>
          </a:p>
          <a:p>
            <a:pPr>
              <a:lnSpc>
                <a:spcPct val="150000"/>
              </a:lnSpc>
            </a:pPr>
            <a:r>
              <a:rPr lang="en-US"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2035</a:t>
            </a:r>
            <a:r>
              <a:rPr lang="zh-CN"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年城镇污水处理率</a:t>
            </a:r>
            <a:r>
              <a:rPr lang="en-US"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95%</a:t>
            </a:r>
            <a:endParaRPr lang="zh-CN"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endParaRPr>
          </a:p>
          <a:p>
            <a:pPr>
              <a:lnSpc>
                <a:spcPct val="150000"/>
              </a:lnSpc>
            </a:pPr>
            <a:r>
              <a:rPr lang="en-US" altLang="zh-CN" sz="2010" dirty="0">
                <a:solidFill>
                  <a:srgbClr val="404040"/>
                </a:solidFill>
                <a:latin typeface="微软雅黑" panose="020B0503020204020204" pitchFamily="34" charset="-122"/>
                <a:ea typeface="微软雅黑" panose="020B0503020204020204" pitchFamily="34" charset="-122"/>
                <a:sym typeface="+mn-ea"/>
              </a:rPr>
              <a:t>采用雨污分流制排水体制</a:t>
            </a:r>
            <a:endParaRPr lang="zh-CN" altLang="en-US" sz="2010" dirty="0">
              <a:solidFill>
                <a:srgbClr val="404040"/>
              </a:solidFill>
              <a:latin typeface="微软雅黑" panose="020B0503020204020204" pitchFamily="34" charset="-122"/>
              <a:ea typeface="微软雅黑" panose="020B0503020204020204" pitchFamily="34" charset="-122"/>
              <a:sym typeface="+mn-ea"/>
            </a:endParaRPr>
          </a:p>
          <a:p>
            <a:pPr algn="l">
              <a:lnSpc>
                <a:spcPct val="150000"/>
              </a:lnSpc>
              <a:buClrTx/>
              <a:buSzTx/>
              <a:buNone/>
            </a:pPr>
            <a:r>
              <a:rPr lang="zh-CN"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雨水排放按照“高水高排，低水低排，就近排放”的原则，采用重力流就近排入水体或河谷</a:t>
            </a:r>
            <a:endParaRPr lang="zh-CN" altLang="zh-CN"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27" name="矩形 26"/>
          <p:cNvSpPr/>
          <p:nvPr/>
        </p:nvSpPr>
        <p:spPr>
          <a:xfrm>
            <a:off x="701982" y="7704017"/>
            <a:ext cx="3115767" cy="503984"/>
          </a:xfrm>
          <a:prstGeom prst="rect">
            <a:avLst/>
          </a:prstGeom>
          <a:solidFill>
            <a:schemeClr val="accent5">
              <a:lumMod val="60000"/>
              <a:lumOff val="40000"/>
              <a:alpha val="50000"/>
            </a:schemeClr>
          </a:solidFill>
        </p:spPr>
        <p:txBody>
          <a:bodyPr wrap="square">
            <a:spAutoFit/>
          </a:bodyPr>
          <a:lstStyle/>
          <a:p>
            <a:pPr algn="ctr"/>
            <a:r>
              <a:rPr lang="zh-CN" altLang="en-US" sz="2675" b="1" dirty="0">
                <a:solidFill>
                  <a:srgbClr val="2E75B6"/>
                </a:solidFill>
                <a:latin typeface="微软雅黑" panose="020B0503020204020204" pitchFamily="34" charset="-122"/>
                <a:ea typeface="微软雅黑" panose="020B0503020204020204" pitchFamily="34" charset="-122"/>
              </a:rPr>
              <a:t>电力电信</a:t>
            </a:r>
            <a:r>
              <a:rPr lang="zh-CN" altLang="zh-CN" sz="2675" b="1" dirty="0">
                <a:solidFill>
                  <a:srgbClr val="2E75B6"/>
                </a:solidFill>
                <a:latin typeface="微软雅黑" panose="020B0503020204020204" pitchFamily="34" charset="-122"/>
                <a:ea typeface="微软雅黑" panose="020B0503020204020204" pitchFamily="34" charset="-122"/>
              </a:rPr>
              <a:t>工程</a:t>
            </a:r>
            <a:r>
              <a:rPr lang="zh-CN" altLang="en-US" sz="2675" b="1" dirty="0">
                <a:solidFill>
                  <a:srgbClr val="2E75B6"/>
                </a:solidFill>
                <a:latin typeface="微软雅黑" panose="020B0503020204020204" pitchFamily="34" charset="-122"/>
                <a:ea typeface="微软雅黑" panose="020B0503020204020204" pitchFamily="34" charset="-122"/>
              </a:rPr>
              <a:t>规划</a:t>
            </a:r>
            <a:endParaRPr lang="zh-CN" altLang="en-US" sz="2675" b="1" dirty="0">
              <a:solidFill>
                <a:srgbClr val="2E75B6"/>
              </a:solidFill>
              <a:latin typeface="微软雅黑" panose="020B0503020204020204" pitchFamily="34" charset="-122"/>
              <a:ea typeface="微软雅黑" panose="020B0503020204020204" pitchFamily="34" charset="-122"/>
            </a:endParaRPr>
          </a:p>
        </p:txBody>
      </p:sp>
      <p:sp>
        <p:nvSpPr>
          <p:cNvPr id="28" name="矩形 27"/>
          <p:cNvSpPr/>
          <p:nvPr/>
        </p:nvSpPr>
        <p:spPr bwMode="auto">
          <a:xfrm>
            <a:off x="4634865" y="5960153"/>
            <a:ext cx="5346700" cy="1018540"/>
          </a:xfrm>
          <a:prstGeom prst="rect">
            <a:avLst/>
          </a:prstGeom>
          <a:noFill/>
        </p:spPr>
        <p:txBody>
          <a:bodyPr wrap="square">
            <a:spAutoFit/>
          </a:bodyPr>
          <a:lstStyle/>
          <a:p>
            <a:pPr>
              <a:lnSpc>
                <a:spcPct val="150000"/>
              </a:lnSpc>
            </a:pPr>
            <a:r>
              <a:rPr lang="zh-CN" altLang="en-US" sz="2010" dirty="0">
                <a:solidFill>
                  <a:srgbClr val="404040"/>
                </a:solidFill>
                <a:latin typeface="微软雅黑" panose="020B0503020204020204" pitchFamily="34" charset="-122"/>
                <a:ea typeface="微软雅黑" panose="020B0503020204020204" pitchFamily="34" charset="-122"/>
                <a:sym typeface="+mn-ea"/>
              </a:rPr>
              <a:t>至</a:t>
            </a:r>
            <a:r>
              <a:rPr lang="en-US" altLang="zh-CN" sz="2010" dirty="0">
                <a:solidFill>
                  <a:srgbClr val="404040"/>
                </a:solidFill>
                <a:latin typeface="微软雅黑" panose="020B0503020204020204" pitchFamily="34" charset="-122"/>
                <a:ea typeface="微软雅黑" panose="020B0503020204020204" pitchFamily="34" charset="-122"/>
                <a:sym typeface="+mn-ea"/>
              </a:rPr>
              <a:t>2035年移动信号覆盖率达到99%</a:t>
            </a:r>
            <a:r>
              <a:rPr lang="zh-CN" altLang="en-US" sz="2010" dirty="0">
                <a:solidFill>
                  <a:srgbClr val="404040"/>
                </a:solidFill>
                <a:latin typeface="微软雅黑" panose="020B0503020204020204" pitchFamily="34" charset="-122"/>
                <a:ea typeface="微软雅黑" panose="020B0503020204020204" pitchFamily="34" charset="-122"/>
                <a:sym typeface="+mn-ea"/>
              </a:rPr>
              <a:t>，</a:t>
            </a:r>
            <a:r>
              <a:rPr lang="en-US" altLang="zh-CN" sz="2010" dirty="0">
                <a:solidFill>
                  <a:srgbClr val="404040"/>
                </a:solidFill>
                <a:latin typeface="微软雅黑" panose="020B0503020204020204" pitchFamily="34" charset="-122"/>
                <a:ea typeface="微软雅黑" panose="020B0503020204020204" pitchFamily="34" charset="-122"/>
                <a:sym typeface="+mn-ea"/>
              </a:rPr>
              <a:t>广播电视信号覆盖率达到99%</a:t>
            </a:r>
            <a:r>
              <a:rPr lang="zh-CN" altLang="en-US" sz="2010" dirty="0">
                <a:solidFill>
                  <a:srgbClr val="404040"/>
                </a:solidFill>
                <a:latin typeface="微软雅黑" panose="020B0503020204020204" pitchFamily="34" charset="-122"/>
                <a:ea typeface="微软雅黑" panose="020B0503020204020204" pitchFamily="34" charset="-122"/>
                <a:sym typeface="+mn-ea"/>
              </a:rPr>
              <a:t>，</a:t>
            </a:r>
            <a:r>
              <a:rPr lang="en-US" altLang="zh-CN" sz="2010" dirty="0">
                <a:solidFill>
                  <a:srgbClr val="404040"/>
                </a:solidFill>
                <a:latin typeface="微软雅黑" panose="020B0503020204020204" pitchFamily="34" charset="-122"/>
                <a:ea typeface="微软雅黑" panose="020B0503020204020204" pitchFamily="34" charset="-122"/>
                <a:sym typeface="+mn-ea"/>
              </a:rPr>
              <a:t>邮政业务实现全覆盖</a:t>
            </a:r>
            <a:endParaRPr lang="en-US" altLang="zh-CN" sz="2010" dirty="0">
              <a:solidFill>
                <a:srgbClr val="404040"/>
              </a:solidFill>
              <a:latin typeface="微软雅黑" panose="020B0503020204020204" pitchFamily="34" charset="-122"/>
              <a:ea typeface="微软雅黑" panose="020B0503020204020204" pitchFamily="34" charset="-122"/>
              <a:sym typeface="+mn-ea"/>
            </a:endParaRPr>
          </a:p>
        </p:txBody>
      </p:sp>
      <p:sp>
        <p:nvSpPr>
          <p:cNvPr id="30" name="矩形 29"/>
          <p:cNvSpPr/>
          <p:nvPr/>
        </p:nvSpPr>
        <p:spPr>
          <a:xfrm>
            <a:off x="701982" y="10828256"/>
            <a:ext cx="3115767" cy="503984"/>
          </a:xfrm>
          <a:prstGeom prst="rect">
            <a:avLst/>
          </a:prstGeom>
          <a:solidFill>
            <a:schemeClr val="accent5">
              <a:lumMod val="60000"/>
              <a:lumOff val="40000"/>
              <a:alpha val="50000"/>
            </a:schemeClr>
          </a:solidFill>
        </p:spPr>
        <p:txBody>
          <a:bodyPr wrap="square">
            <a:spAutoFit/>
          </a:bodyPr>
          <a:lstStyle/>
          <a:p>
            <a:pPr algn="ctr"/>
            <a:r>
              <a:rPr lang="zh-CN" altLang="en-US" sz="2675" b="1" dirty="0">
                <a:solidFill>
                  <a:srgbClr val="2E75B6"/>
                </a:solidFill>
                <a:latin typeface="微软雅黑" panose="020B0503020204020204" pitchFamily="34" charset="-122"/>
                <a:ea typeface="微软雅黑" panose="020B0503020204020204" pitchFamily="34" charset="-122"/>
              </a:rPr>
              <a:t>供热燃气</a:t>
            </a:r>
            <a:r>
              <a:rPr lang="zh-CN" altLang="zh-CN" sz="2675" b="1" dirty="0">
                <a:solidFill>
                  <a:srgbClr val="2E75B6"/>
                </a:solidFill>
                <a:latin typeface="微软雅黑" panose="020B0503020204020204" pitchFamily="34" charset="-122"/>
                <a:ea typeface="微软雅黑" panose="020B0503020204020204" pitchFamily="34" charset="-122"/>
              </a:rPr>
              <a:t>工程</a:t>
            </a:r>
            <a:r>
              <a:rPr lang="zh-CN" altLang="en-US" sz="2675" b="1" dirty="0">
                <a:solidFill>
                  <a:srgbClr val="2E75B6"/>
                </a:solidFill>
                <a:latin typeface="微软雅黑" panose="020B0503020204020204" pitchFamily="34" charset="-122"/>
                <a:ea typeface="微软雅黑" panose="020B0503020204020204" pitchFamily="34" charset="-122"/>
              </a:rPr>
              <a:t>规划</a:t>
            </a:r>
            <a:endParaRPr lang="zh-CN" altLang="en-US" sz="2675" b="1" dirty="0">
              <a:solidFill>
                <a:srgbClr val="2E75B6"/>
              </a:solidFill>
              <a:latin typeface="微软雅黑" panose="020B0503020204020204" pitchFamily="34" charset="-122"/>
              <a:ea typeface="微软雅黑" panose="020B0503020204020204" pitchFamily="34" charset="-122"/>
            </a:endParaRPr>
          </a:p>
        </p:txBody>
      </p:sp>
      <p:sp>
        <p:nvSpPr>
          <p:cNvPr id="31" name="矩形 30"/>
          <p:cNvSpPr/>
          <p:nvPr/>
        </p:nvSpPr>
        <p:spPr bwMode="auto">
          <a:xfrm>
            <a:off x="4634230" y="8570595"/>
            <a:ext cx="5346700" cy="2682875"/>
          </a:xfrm>
          <a:prstGeom prst="rect">
            <a:avLst/>
          </a:prstGeom>
          <a:noFill/>
        </p:spPr>
        <p:txBody>
          <a:bodyPr wrap="square">
            <a:noAutofit/>
          </a:bodyPr>
          <a:lstStyle/>
          <a:p>
            <a:pPr>
              <a:lnSpc>
                <a:spcPct val="150000"/>
              </a:lnSpc>
            </a:pPr>
            <a:r>
              <a:rPr lang="en-US" altLang="zh-CN" sz="2010" dirty="0">
                <a:solidFill>
                  <a:srgbClr val="404040"/>
                </a:solidFill>
                <a:latin typeface="微软雅黑" panose="020B0503020204020204" pitchFamily="34" charset="-122"/>
                <a:ea typeface="微软雅黑" panose="020B0503020204020204" pitchFamily="34" charset="-122"/>
                <a:sym typeface="+mn-ea"/>
              </a:rPr>
              <a:t>天然气与液化石油气气源兼顾，安全供气</a:t>
            </a:r>
            <a:endParaRPr lang="en-US" altLang="zh-CN" sz="2010" dirty="0">
              <a:solidFill>
                <a:srgbClr val="404040"/>
              </a:solidFill>
              <a:latin typeface="微软雅黑" panose="020B0503020204020204" pitchFamily="34" charset="-122"/>
              <a:ea typeface="微软雅黑" panose="020B0503020204020204" pitchFamily="34" charset="-122"/>
              <a:sym typeface="+mn-ea"/>
            </a:endParaRPr>
          </a:p>
          <a:p>
            <a:pPr>
              <a:lnSpc>
                <a:spcPct val="150000"/>
              </a:lnSpc>
            </a:pPr>
            <a:r>
              <a:rPr lang="en-US" altLang="zh-CN" sz="2010" dirty="0">
                <a:solidFill>
                  <a:srgbClr val="404040"/>
                </a:solidFill>
                <a:latin typeface="微软雅黑" panose="020B0503020204020204" pitchFamily="34" charset="-122"/>
                <a:ea typeface="微软雅黑" panose="020B0503020204020204" pitchFamily="34" charset="-122"/>
                <a:sym typeface="+mn-ea"/>
              </a:rPr>
              <a:t>高中压燃气管网集中化覆盖，智能储输保障</a:t>
            </a:r>
            <a:endParaRPr lang="en-US" altLang="zh-CN" sz="2010" dirty="0">
              <a:solidFill>
                <a:srgbClr val="404040"/>
              </a:solidFill>
              <a:latin typeface="微软雅黑" panose="020B0503020204020204" pitchFamily="34" charset="-122"/>
              <a:ea typeface="微软雅黑" panose="020B0503020204020204" pitchFamily="34" charset="-122"/>
              <a:sym typeface="+mn-ea"/>
            </a:endParaRPr>
          </a:p>
          <a:p>
            <a:pPr>
              <a:lnSpc>
                <a:spcPct val="150000"/>
              </a:lnSpc>
            </a:pPr>
            <a:r>
              <a:rPr lang="en-US" altLang="zh-CN" sz="2010" dirty="0">
                <a:solidFill>
                  <a:srgbClr val="404040"/>
                </a:solidFill>
                <a:latin typeface="微软雅黑" panose="020B0503020204020204" pitchFamily="34" charset="-122"/>
                <a:ea typeface="微软雅黑" panose="020B0503020204020204" pitchFamily="34" charset="-122"/>
                <a:sym typeface="+mn-ea"/>
              </a:rPr>
              <a:t>镇区采取小型化集中供热为主，家用燃气炉采暖设施为辅，电热取暖设备为补充的供热方式</a:t>
            </a:r>
            <a:endParaRPr lang="en-US" altLang="zh-CN" sz="2010" dirty="0">
              <a:solidFill>
                <a:srgbClr val="404040"/>
              </a:solidFill>
              <a:latin typeface="微软雅黑" panose="020B0503020204020204" pitchFamily="34" charset="-122"/>
              <a:ea typeface="微软雅黑" panose="020B0503020204020204" pitchFamily="34" charset="-122"/>
              <a:sym typeface="+mn-ea"/>
            </a:endParaRPr>
          </a:p>
          <a:p>
            <a:pPr>
              <a:lnSpc>
                <a:spcPct val="150000"/>
              </a:lnSpc>
            </a:pPr>
            <a:r>
              <a:rPr lang="en-US" altLang="zh-CN" sz="2010" dirty="0">
                <a:solidFill>
                  <a:srgbClr val="404040"/>
                </a:solidFill>
                <a:latin typeface="微软雅黑" panose="020B0503020204020204" pitchFamily="34" charset="-122"/>
                <a:ea typeface="微软雅黑" panose="020B0503020204020204" pitchFamily="34" charset="-122"/>
                <a:sym typeface="+mn-ea"/>
              </a:rPr>
              <a:t>至2035年，镇区燃气气化率达到100%</a:t>
            </a:r>
            <a:endParaRPr lang="en-US" altLang="zh-CN" sz="2010" dirty="0">
              <a:solidFill>
                <a:srgbClr val="404040"/>
              </a:solidFill>
              <a:latin typeface="微软雅黑" panose="020B0503020204020204" pitchFamily="34" charset="-122"/>
              <a:ea typeface="微软雅黑" panose="020B0503020204020204" pitchFamily="34" charset="-122"/>
              <a:sym typeface="+mn-ea"/>
            </a:endParaRPr>
          </a:p>
        </p:txBody>
      </p:sp>
      <p:sp>
        <p:nvSpPr>
          <p:cNvPr id="17" name="矩形 16"/>
          <p:cNvSpPr/>
          <p:nvPr/>
        </p:nvSpPr>
        <p:spPr bwMode="auto">
          <a:xfrm>
            <a:off x="4634865" y="11560175"/>
            <a:ext cx="5346700" cy="2698115"/>
          </a:xfrm>
          <a:prstGeom prst="rect">
            <a:avLst/>
          </a:prstGeom>
          <a:noFill/>
        </p:spPr>
        <p:txBody>
          <a:bodyPr wrap="square">
            <a:noAutofit/>
          </a:bodyPr>
          <a:lstStyle/>
          <a:p>
            <a:pPr>
              <a:lnSpc>
                <a:spcPct val="150000"/>
              </a:lnSpc>
            </a:pPr>
            <a:r>
              <a:rPr lang="en-US" altLang="zh-CN" sz="2010" dirty="0">
                <a:solidFill>
                  <a:srgbClr val="404040"/>
                </a:solidFill>
                <a:latin typeface="微软雅黑" panose="020B0503020204020204" pitchFamily="34" charset="-122"/>
                <a:ea typeface="微软雅黑" panose="020B0503020204020204" pitchFamily="34" charset="-122"/>
                <a:sym typeface="+mn-ea"/>
              </a:rPr>
              <a:t>环卫设施区域共享，城乡共享，科学合理地处置、处理废弃物</a:t>
            </a:r>
            <a:endParaRPr lang="en-US" altLang="zh-CN" sz="2010" dirty="0">
              <a:solidFill>
                <a:srgbClr val="404040"/>
              </a:solidFill>
              <a:latin typeface="微软雅黑" panose="020B0503020204020204" pitchFamily="34" charset="-122"/>
              <a:ea typeface="微软雅黑" panose="020B0503020204020204" pitchFamily="34" charset="-122"/>
              <a:sym typeface="+mn-ea"/>
            </a:endParaRPr>
          </a:p>
          <a:p>
            <a:pPr algn="l">
              <a:lnSpc>
                <a:spcPct val="150000"/>
              </a:lnSpc>
              <a:buClrTx/>
              <a:buSzTx/>
              <a:buNone/>
            </a:pPr>
            <a:r>
              <a:rPr lang="en-US" altLang="zh-CN" sz="2010" dirty="0">
                <a:solidFill>
                  <a:srgbClr val="404040"/>
                </a:solidFill>
                <a:latin typeface="微软雅黑" panose="020B0503020204020204" pitchFamily="34" charset="-122"/>
                <a:ea typeface="微软雅黑" panose="020B0503020204020204" pitchFamily="34" charset="-122"/>
                <a:sym typeface="+mn-ea"/>
              </a:rPr>
              <a:t>按照“垃圾处理设施—垃圾中转站—垃圾收集点”三级收集处理工程体系进行生活垃圾废物回收，并按照垃圾分类要求进行投放收集</a:t>
            </a:r>
            <a:endParaRPr lang="en-US" altLang="zh-CN" sz="2010" dirty="0">
              <a:solidFill>
                <a:srgbClr val="404040"/>
              </a:solidFill>
              <a:latin typeface="微软雅黑" panose="020B0503020204020204" pitchFamily="34" charset="-122"/>
              <a:ea typeface="微软雅黑" panose="020B0503020204020204" pitchFamily="34" charset="-122"/>
              <a:sym typeface="+mn-ea"/>
            </a:endParaRPr>
          </a:p>
        </p:txBody>
      </p:sp>
      <p:sp>
        <p:nvSpPr>
          <p:cNvPr id="4098" name="文本框 3"/>
          <p:cNvSpPr txBox="1"/>
          <p:nvPr>
            <p:custDataLst>
              <p:tags r:id="rId2"/>
            </p:custDataLst>
          </p:nvPr>
        </p:nvSpPr>
        <p:spPr>
          <a:xfrm>
            <a:off x="454025" y="1225550"/>
            <a:ext cx="4180840" cy="640080"/>
          </a:xfrm>
          <a:prstGeom prst="rect">
            <a:avLst/>
          </a:prstGeom>
          <a:noFill/>
          <a:ln w="9525">
            <a:noFill/>
          </a:ln>
        </p:spPr>
        <p:txBody>
          <a:bodyPr wrap="square">
            <a:spAutoFit/>
          </a:bodyPr>
          <a:lstStyle>
            <a:defPPr>
              <a:defRPr lang="en-US"/>
            </a:defPPr>
            <a:lvl1pPr>
              <a:defRPr sz="3565" b="1">
                <a:solidFill>
                  <a:srgbClr val="2E75B6"/>
                </a:solidFill>
                <a:latin typeface="微软雅黑" panose="020B0503020204020204" pitchFamily="34" charset="-122"/>
                <a:ea typeface="微软雅黑" panose="020B0503020204020204" pitchFamily="34" charset="-122"/>
              </a:defRPr>
            </a:lvl1pPr>
          </a:lstStyle>
          <a:p>
            <a:r>
              <a:rPr lang="en-US" altLang="zh-CN" dirty="0"/>
              <a:t>6.2 </a:t>
            </a:r>
            <a:r>
              <a:rPr lang="zh-CN" altLang="en-US" dirty="0"/>
              <a:t>市政基础设施</a:t>
            </a:r>
            <a:endParaRPr lang="zh-CN" altLang="en-US" dirty="0"/>
          </a:p>
        </p:txBody>
      </p:sp>
      <p:sp>
        <p:nvSpPr>
          <p:cNvPr id="16" name="矩形 15"/>
          <p:cNvSpPr/>
          <p:nvPr/>
        </p:nvSpPr>
        <p:spPr>
          <a:xfrm>
            <a:off x="701983" y="13876295"/>
            <a:ext cx="3115767" cy="503984"/>
          </a:xfrm>
          <a:prstGeom prst="rect">
            <a:avLst/>
          </a:prstGeom>
          <a:solidFill>
            <a:schemeClr val="accent5">
              <a:lumMod val="60000"/>
              <a:lumOff val="40000"/>
              <a:alpha val="50000"/>
            </a:schemeClr>
          </a:solidFill>
        </p:spPr>
        <p:txBody>
          <a:bodyPr wrap="square">
            <a:spAutoFit/>
          </a:bodyPr>
          <a:lstStyle/>
          <a:p>
            <a:pPr algn="ctr"/>
            <a:r>
              <a:rPr lang="zh-CN" altLang="en-US" sz="2675" b="1" dirty="0">
                <a:solidFill>
                  <a:srgbClr val="2E75B6"/>
                </a:solidFill>
                <a:latin typeface="微软雅黑" panose="020B0503020204020204" pitchFamily="34" charset="-122"/>
                <a:ea typeface="微软雅黑" panose="020B0503020204020204" pitchFamily="34" charset="-122"/>
              </a:rPr>
              <a:t>环卫</a:t>
            </a:r>
            <a:r>
              <a:rPr lang="zh-CN" altLang="zh-CN" sz="2675" b="1" dirty="0">
                <a:solidFill>
                  <a:srgbClr val="2E75B6"/>
                </a:solidFill>
                <a:latin typeface="微软雅黑" panose="020B0503020204020204" pitchFamily="34" charset="-122"/>
                <a:ea typeface="微软雅黑" panose="020B0503020204020204" pitchFamily="34" charset="-122"/>
              </a:rPr>
              <a:t>工程</a:t>
            </a:r>
            <a:r>
              <a:rPr lang="zh-CN" altLang="en-US" sz="2675" b="1" dirty="0">
                <a:solidFill>
                  <a:srgbClr val="2E75B6"/>
                </a:solidFill>
                <a:latin typeface="微软雅黑" panose="020B0503020204020204" pitchFamily="34" charset="-122"/>
                <a:ea typeface="微软雅黑" panose="020B0503020204020204" pitchFamily="34" charset="-122"/>
              </a:rPr>
              <a:t>规划</a:t>
            </a:r>
            <a:endParaRPr lang="zh-CN" altLang="en-US" sz="2675" b="1" dirty="0">
              <a:solidFill>
                <a:srgbClr val="2E75B6"/>
              </a:solidFill>
              <a:latin typeface="微软雅黑" panose="020B0503020204020204" pitchFamily="34" charset="-122"/>
              <a:ea typeface="微软雅黑" panose="020B0503020204020204" pitchFamily="34" charset="-122"/>
            </a:endParaRPr>
          </a:p>
        </p:txBody>
      </p:sp>
      <p:sp>
        <p:nvSpPr>
          <p:cNvPr id="9" name="矩形 8"/>
          <p:cNvSpPr/>
          <p:nvPr/>
        </p:nvSpPr>
        <p:spPr>
          <a:xfrm>
            <a:off x="3512949" y="5065438"/>
            <a:ext cx="7178864" cy="45719"/>
          </a:xfrm>
          <a:prstGeom prst="rect">
            <a:avLst/>
          </a:prstGeom>
          <a:solidFill>
            <a:schemeClr val="accent5">
              <a:lumMod val="60000"/>
              <a:lumOff val="40000"/>
            </a:schemeClr>
          </a:solidFill>
        </p:spPr>
        <p:txBody>
          <a:bodyPr rtlCol="0" anchor="ctr">
            <a:spAutoFit/>
          </a:bodyPr>
          <a:lstStyle/>
          <a:p>
            <a:pPr indent="0" algn="ctr" fontAlgn="auto">
              <a:lnSpc>
                <a:spcPct val="150000"/>
              </a:lnSpc>
            </a:pPr>
            <a:endParaRPr lang="zh-CN" altLang="en-US"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23" name="矩形 22"/>
          <p:cNvSpPr/>
          <p:nvPr/>
        </p:nvSpPr>
        <p:spPr>
          <a:xfrm>
            <a:off x="3512949" y="8162652"/>
            <a:ext cx="7178864" cy="45719"/>
          </a:xfrm>
          <a:prstGeom prst="rect">
            <a:avLst/>
          </a:prstGeom>
          <a:solidFill>
            <a:schemeClr val="accent5">
              <a:lumMod val="60000"/>
              <a:lumOff val="40000"/>
            </a:schemeClr>
          </a:solidFill>
        </p:spPr>
        <p:txBody>
          <a:bodyPr rtlCol="0" anchor="ctr">
            <a:spAutoFit/>
          </a:bodyPr>
          <a:lstStyle/>
          <a:p>
            <a:pPr indent="0" algn="ctr" fontAlgn="auto">
              <a:lnSpc>
                <a:spcPct val="150000"/>
              </a:lnSpc>
            </a:pPr>
            <a:endParaRPr lang="zh-CN" altLang="en-US"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24" name="矩形 23"/>
          <p:cNvSpPr/>
          <p:nvPr/>
        </p:nvSpPr>
        <p:spPr>
          <a:xfrm>
            <a:off x="3512949" y="11286057"/>
            <a:ext cx="7178864" cy="45719"/>
          </a:xfrm>
          <a:prstGeom prst="rect">
            <a:avLst/>
          </a:prstGeom>
          <a:solidFill>
            <a:schemeClr val="accent5">
              <a:lumMod val="60000"/>
              <a:lumOff val="40000"/>
            </a:schemeClr>
          </a:solidFill>
        </p:spPr>
        <p:txBody>
          <a:bodyPr rtlCol="0" anchor="ctr">
            <a:spAutoFit/>
          </a:bodyPr>
          <a:lstStyle/>
          <a:p>
            <a:pPr indent="0" algn="ctr" fontAlgn="auto">
              <a:lnSpc>
                <a:spcPct val="150000"/>
              </a:lnSpc>
            </a:pPr>
            <a:endParaRPr lang="zh-CN" altLang="en-US"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26" name="矩形 25"/>
          <p:cNvSpPr/>
          <p:nvPr/>
        </p:nvSpPr>
        <p:spPr>
          <a:xfrm>
            <a:off x="3512949" y="14334057"/>
            <a:ext cx="7178864" cy="45719"/>
          </a:xfrm>
          <a:prstGeom prst="rect">
            <a:avLst/>
          </a:prstGeom>
          <a:solidFill>
            <a:schemeClr val="accent5">
              <a:lumMod val="60000"/>
              <a:lumOff val="40000"/>
            </a:schemeClr>
          </a:solidFill>
        </p:spPr>
        <p:txBody>
          <a:bodyPr rtlCol="0" anchor="ctr">
            <a:spAutoFit/>
          </a:bodyPr>
          <a:lstStyle/>
          <a:p>
            <a:pPr indent="0" algn="ctr" fontAlgn="auto">
              <a:lnSpc>
                <a:spcPct val="150000"/>
              </a:lnSpc>
            </a:pPr>
            <a:endParaRPr lang="zh-CN" altLang="en-US" sz="2010" dirty="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pic>
        <p:nvPicPr>
          <p:cNvPr id="2" name="图片 1" descr="燃气"/>
          <p:cNvPicPr>
            <a:picLocks noChangeAspect="1"/>
          </p:cNvPicPr>
          <p:nvPr/>
        </p:nvPicPr>
        <p:blipFill>
          <a:blip r:embed="rId3">
            <a:duotone>
              <a:schemeClr val="accent1">
                <a:shade val="45000"/>
                <a:satMod val="135000"/>
              </a:schemeClr>
              <a:prstClr val="white"/>
            </a:duotone>
          </a:blip>
          <a:srcRect l="3769" t="2016" r="5932" b="2354"/>
          <a:stretch>
            <a:fillRect/>
          </a:stretch>
        </p:blipFill>
        <p:spPr>
          <a:xfrm>
            <a:off x="1424008" y="8747146"/>
            <a:ext cx="1668780" cy="1648460"/>
          </a:xfrm>
          <a:prstGeom prst="rect">
            <a:avLst/>
          </a:prstGeom>
        </p:spPr>
      </p:pic>
      <p:pic>
        <p:nvPicPr>
          <p:cNvPr id="5" name="图片 4" descr="水"/>
          <p:cNvPicPr>
            <a:picLocks noChangeAspect="1"/>
          </p:cNvPicPr>
          <p:nvPr/>
        </p:nvPicPr>
        <p:blipFill>
          <a:blip r:embed="rId4">
            <a:duotone>
              <a:schemeClr val="accent1">
                <a:shade val="45000"/>
                <a:satMod val="135000"/>
              </a:schemeClr>
              <a:prstClr val="white"/>
            </a:duotone>
          </a:blip>
          <a:stretch>
            <a:fillRect/>
          </a:stretch>
        </p:blipFill>
        <p:spPr>
          <a:xfrm>
            <a:off x="1400830" y="2564387"/>
            <a:ext cx="1715135" cy="1662430"/>
          </a:xfrm>
          <a:prstGeom prst="rect">
            <a:avLst/>
          </a:prstGeom>
        </p:spPr>
      </p:pic>
      <p:pic>
        <p:nvPicPr>
          <p:cNvPr id="6" name="图片 5" descr="电"/>
          <p:cNvPicPr>
            <a:picLocks noChangeAspect="1"/>
          </p:cNvPicPr>
          <p:nvPr/>
        </p:nvPicPr>
        <p:blipFill>
          <a:blip r:embed="rId5">
            <a:duotone>
              <a:schemeClr val="accent1">
                <a:shade val="45000"/>
                <a:satMod val="135000"/>
              </a:schemeClr>
              <a:prstClr val="white"/>
            </a:duotone>
          </a:blip>
          <a:stretch>
            <a:fillRect/>
          </a:stretch>
        </p:blipFill>
        <p:spPr>
          <a:xfrm>
            <a:off x="1278760" y="5621516"/>
            <a:ext cx="1767205" cy="1782445"/>
          </a:xfrm>
          <a:prstGeom prst="rect">
            <a:avLst/>
          </a:prstGeom>
        </p:spPr>
      </p:pic>
      <p:pic>
        <p:nvPicPr>
          <p:cNvPr id="7" name="图片 6" descr="垃圾"/>
          <p:cNvPicPr>
            <a:picLocks noChangeAspect="1"/>
          </p:cNvPicPr>
          <p:nvPr/>
        </p:nvPicPr>
        <p:blipFill>
          <a:blip r:embed="rId6">
            <a:duotone>
              <a:schemeClr val="accent1">
                <a:shade val="45000"/>
                <a:satMod val="135000"/>
              </a:schemeClr>
              <a:prstClr val="white"/>
            </a:duotone>
          </a:blip>
          <a:stretch>
            <a:fillRect/>
          </a:stretch>
        </p:blipFill>
        <p:spPr>
          <a:xfrm>
            <a:off x="1278760" y="11764890"/>
            <a:ext cx="1873250" cy="1766570"/>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图片 12"/>
          <p:cNvPicPr>
            <a:picLocks noChangeAspect="1"/>
          </p:cNvPicPr>
          <p:nvPr/>
        </p:nvPicPr>
        <p:blipFill>
          <a:blip r:embed="rId1">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14"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3000509000000000000" pitchFamily="2" charset="-122"/>
                <a:ea typeface="方正小标宋简体" panose="03000509000000000000" pitchFamily="2" charset="-122"/>
              </a:rPr>
              <a:t>06  </a:t>
            </a:r>
            <a:r>
              <a:rPr lang="zh-CN" altLang="en-US" sz="3600" b="1" dirty="0">
                <a:solidFill>
                  <a:schemeClr val="bg1"/>
                </a:solidFill>
                <a:latin typeface="方正小标宋简体" panose="03000509000000000000" pitchFamily="2" charset="-122"/>
                <a:ea typeface="方正小标宋简体" panose="03000509000000000000" pitchFamily="2" charset="-122"/>
              </a:rPr>
              <a:t>均衡配置  构建韧性支撑城市</a:t>
            </a:r>
            <a:endParaRPr lang="zh-CN" altLang="en-US" sz="3600" b="1" dirty="0">
              <a:solidFill>
                <a:schemeClr val="bg1"/>
              </a:solidFill>
              <a:latin typeface="方正小标宋简体" panose="03000509000000000000" pitchFamily="2" charset="-122"/>
              <a:ea typeface="方正小标宋简体" panose="03000509000000000000" pitchFamily="2" charset="-122"/>
            </a:endParaRPr>
          </a:p>
        </p:txBody>
      </p:sp>
      <p:grpSp>
        <p:nvGrpSpPr>
          <p:cNvPr id="16" name="组合 15"/>
          <p:cNvGrpSpPr/>
          <p:nvPr/>
        </p:nvGrpSpPr>
        <p:grpSpPr>
          <a:xfrm>
            <a:off x="2689749" y="4412543"/>
            <a:ext cx="6059171" cy="5984158"/>
            <a:chOff x="1698171" y="3535550"/>
            <a:chExt cx="7823200" cy="7726349"/>
          </a:xfrm>
        </p:grpSpPr>
        <p:grpSp>
          <p:nvGrpSpPr>
            <p:cNvPr id="9" name="组合 8"/>
            <p:cNvGrpSpPr/>
            <p:nvPr/>
          </p:nvGrpSpPr>
          <p:grpSpPr>
            <a:xfrm>
              <a:off x="1698171" y="3827253"/>
              <a:ext cx="7823200" cy="7434646"/>
              <a:chOff x="1698171" y="3480097"/>
              <a:chExt cx="7823200" cy="7434646"/>
            </a:xfrm>
          </p:grpSpPr>
          <p:grpSp>
            <p:nvGrpSpPr>
              <p:cNvPr id="5" name="组合 4"/>
              <p:cNvGrpSpPr/>
              <p:nvPr/>
            </p:nvGrpSpPr>
            <p:grpSpPr>
              <a:xfrm>
                <a:off x="1927194" y="3480097"/>
                <a:ext cx="6807201" cy="6792686"/>
                <a:chOff x="1927194" y="3480097"/>
                <a:chExt cx="6807201" cy="6792686"/>
              </a:xfrm>
            </p:grpSpPr>
            <p:sp>
              <p:nvSpPr>
                <p:cNvPr id="3" name="椭圆 2"/>
                <p:cNvSpPr/>
                <p:nvPr/>
              </p:nvSpPr>
              <p:spPr>
                <a:xfrm>
                  <a:off x="1927194" y="3480097"/>
                  <a:ext cx="6807201" cy="6792686"/>
                </a:xfrm>
                <a:prstGeom prst="ellipse">
                  <a:avLst/>
                </a:prstGeom>
                <a:solidFill>
                  <a:schemeClr val="accent5">
                    <a:lumMod val="40000"/>
                    <a:lumOff val="60000"/>
                    <a:alpha val="50000"/>
                  </a:schemeClr>
                </a:solidFill>
              </p:spPr>
              <p:txBody>
                <a:bodyPr wrap="square" rtlCol="0" anchor="ctr">
                  <a:spAutoFit/>
                </a:bodyPr>
                <a:lstStyle/>
                <a:p>
                  <a:pPr marL="342900" indent="-342900" algn="just">
                    <a:lnSpc>
                      <a:spcPct val="150000"/>
                    </a:lnSpc>
                    <a:buFont typeface="Wingdings" panose="05000000000000000000" pitchFamily="2" charset="2"/>
                    <a:buChar char="p"/>
                  </a:pPr>
                  <a:endParaRPr lang="zh-CN" altLang="en-US" sz="2010" b="1" dirty="0">
                    <a:solidFill>
                      <a:srgbClr val="404040"/>
                    </a:solidFill>
                    <a:latin typeface="微软雅黑" panose="020B0503020204020204" pitchFamily="34" charset="-122"/>
                    <a:ea typeface="微软雅黑" panose="020B0503020204020204" pitchFamily="34" charset="-122"/>
                  </a:endParaRPr>
                </a:p>
              </p:txBody>
            </p:sp>
            <p:sp>
              <p:nvSpPr>
                <p:cNvPr id="8" name="椭圆 7"/>
                <p:cNvSpPr/>
                <p:nvPr/>
              </p:nvSpPr>
              <p:spPr>
                <a:xfrm>
                  <a:off x="2174689" y="3701144"/>
                  <a:ext cx="6341748" cy="6328227"/>
                </a:xfrm>
                <a:prstGeom prst="ellipse">
                  <a:avLst/>
                </a:prstGeom>
                <a:solidFill>
                  <a:schemeClr val="bg1"/>
                </a:solidFill>
              </p:spPr>
              <p:txBody>
                <a:bodyPr wrap="square" rtlCol="0" anchor="ctr">
                  <a:spAutoFit/>
                </a:bodyPr>
                <a:lstStyle/>
                <a:p>
                  <a:pPr marL="342900" indent="-342900" algn="just">
                    <a:lnSpc>
                      <a:spcPct val="150000"/>
                    </a:lnSpc>
                    <a:buFont typeface="Wingdings" panose="05000000000000000000" pitchFamily="2" charset="2"/>
                    <a:buChar char="p"/>
                  </a:pPr>
                  <a:endParaRPr lang="zh-CN" altLang="en-US" sz="2010" b="1" dirty="0">
                    <a:solidFill>
                      <a:srgbClr val="404040"/>
                    </a:solidFill>
                    <a:latin typeface="微软雅黑" panose="020B0503020204020204" pitchFamily="34" charset="-122"/>
                    <a:ea typeface="微软雅黑" panose="020B0503020204020204" pitchFamily="34" charset="-122"/>
                  </a:endParaRPr>
                </a:p>
              </p:txBody>
            </p:sp>
            <p:pic>
              <p:nvPicPr>
                <p:cNvPr id="6" name="图片 5"/>
                <p:cNvPicPr>
                  <a:picLocks noChangeAspect="1"/>
                </p:cNvPicPr>
                <p:nvPr/>
              </p:nvPicPr>
              <p:blipFill rotWithShape="1">
                <a:blip r:embed="rId2" cstate="print">
                  <a:extLst>
                    <a:ext uri="{28A0092B-C50C-407E-A947-70E740481C1C}">
                      <a14:useLocalDpi xmlns:a14="http://schemas.microsoft.com/office/drawing/2010/main" val="0"/>
                    </a:ext>
                  </a:extLst>
                </a:blip>
                <a:srcRect l="-326" t="13591" r="326" b="3692"/>
                <a:stretch>
                  <a:fillRect/>
                </a:stretch>
              </p:blipFill>
              <p:spPr>
                <a:xfrm>
                  <a:off x="2404708" y="3888787"/>
                  <a:ext cx="5852172" cy="2987653"/>
                </a:xfrm>
                <a:prstGeom prst="rect">
                  <a:avLst/>
                </a:prstGeom>
              </p:spPr>
            </p:pic>
          </p:grpSp>
          <p:sp>
            <p:nvSpPr>
              <p:cNvPr id="4" name="矩形 3"/>
              <p:cNvSpPr/>
              <p:nvPr/>
            </p:nvSpPr>
            <p:spPr>
              <a:xfrm>
                <a:off x="1698171" y="6876440"/>
                <a:ext cx="7823200" cy="4038303"/>
              </a:xfrm>
              <a:prstGeom prst="rect">
                <a:avLst/>
              </a:prstGeom>
              <a:solidFill>
                <a:schemeClr val="bg1"/>
              </a:solidFill>
            </p:spPr>
            <p:txBody>
              <a:bodyPr wrap="square" rtlCol="0" anchor="ctr">
                <a:spAutoFit/>
              </a:bodyPr>
              <a:lstStyle/>
              <a:p>
                <a:pPr marL="342900" indent="-342900" algn="just">
                  <a:lnSpc>
                    <a:spcPct val="150000"/>
                  </a:lnSpc>
                  <a:buFont typeface="Wingdings" panose="05000000000000000000" pitchFamily="2" charset="2"/>
                  <a:buChar char="p"/>
                </a:pPr>
                <a:endParaRPr lang="zh-CN" altLang="en-US" sz="2010" b="1" dirty="0">
                  <a:solidFill>
                    <a:srgbClr val="404040"/>
                  </a:solidFill>
                  <a:latin typeface="微软雅黑" panose="020B0503020204020204" pitchFamily="34" charset="-122"/>
                  <a:ea typeface="微软雅黑" panose="020B0503020204020204" pitchFamily="34" charset="-122"/>
                </a:endParaRPr>
              </a:p>
            </p:txBody>
          </p:sp>
        </p:grpSp>
        <p:sp>
          <p:nvSpPr>
            <p:cNvPr id="10" name="椭圆 9"/>
            <p:cNvSpPr/>
            <p:nvPr/>
          </p:nvSpPr>
          <p:spPr>
            <a:xfrm>
              <a:off x="1995209" y="5471408"/>
              <a:ext cx="759143" cy="759143"/>
            </a:xfrm>
            <a:prstGeom prst="ellipse">
              <a:avLst/>
            </a:prstGeom>
            <a:solidFill>
              <a:schemeClr val="accent5">
                <a:lumMod val="60000"/>
                <a:lumOff val="40000"/>
              </a:schemeClr>
            </a:solidFill>
          </p:spPr>
          <p:txBody>
            <a:bodyPr wrap="square" rtlCol="0" anchor="ctr">
              <a:spAutoFit/>
            </a:bodyPr>
            <a:lstStyle/>
            <a:p>
              <a:pPr marL="342900" indent="-342900" algn="just">
                <a:lnSpc>
                  <a:spcPct val="150000"/>
                </a:lnSpc>
                <a:buFont typeface="Wingdings" panose="05000000000000000000" pitchFamily="2" charset="2"/>
                <a:buChar char="p"/>
              </a:pPr>
              <a:endParaRPr lang="zh-CN" altLang="en-US" sz="2010" b="1" dirty="0">
                <a:solidFill>
                  <a:srgbClr val="404040"/>
                </a:solidFill>
                <a:latin typeface="微软雅黑" panose="020B0503020204020204" pitchFamily="34" charset="-122"/>
                <a:ea typeface="微软雅黑" panose="020B0503020204020204" pitchFamily="34" charset="-122"/>
              </a:endParaRPr>
            </a:p>
          </p:txBody>
        </p:sp>
        <p:sp>
          <p:nvSpPr>
            <p:cNvPr id="17" name="椭圆 16"/>
            <p:cNvSpPr/>
            <p:nvPr/>
          </p:nvSpPr>
          <p:spPr>
            <a:xfrm>
              <a:off x="7936774" y="5471408"/>
              <a:ext cx="759143" cy="759143"/>
            </a:xfrm>
            <a:prstGeom prst="ellipse">
              <a:avLst/>
            </a:prstGeom>
            <a:solidFill>
              <a:schemeClr val="accent5">
                <a:lumMod val="60000"/>
                <a:lumOff val="40000"/>
              </a:schemeClr>
            </a:solidFill>
          </p:spPr>
          <p:txBody>
            <a:bodyPr wrap="square" rtlCol="0" anchor="ctr">
              <a:spAutoFit/>
            </a:bodyPr>
            <a:lstStyle/>
            <a:p>
              <a:pPr marL="342900" indent="-342900" algn="just">
                <a:lnSpc>
                  <a:spcPct val="150000"/>
                </a:lnSpc>
                <a:buFont typeface="Wingdings" panose="05000000000000000000" pitchFamily="2" charset="2"/>
                <a:buChar char="p"/>
              </a:pPr>
              <a:endParaRPr lang="zh-CN" altLang="en-US" sz="2010" b="1" dirty="0">
                <a:solidFill>
                  <a:srgbClr val="404040"/>
                </a:solidFill>
                <a:latin typeface="微软雅黑" panose="020B0503020204020204" pitchFamily="34" charset="-122"/>
                <a:ea typeface="微软雅黑" panose="020B0503020204020204" pitchFamily="34" charset="-122"/>
              </a:endParaRPr>
            </a:p>
          </p:txBody>
        </p:sp>
        <p:sp>
          <p:nvSpPr>
            <p:cNvPr id="18" name="椭圆 17"/>
            <p:cNvSpPr/>
            <p:nvPr/>
          </p:nvSpPr>
          <p:spPr>
            <a:xfrm>
              <a:off x="5027422" y="3535550"/>
              <a:ext cx="759143" cy="759143"/>
            </a:xfrm>
            <a:prstGeom prst="ellipse">
              <a:avLst/>
            </a:prstGeom>
            <a:solidFill>
              <a:schemeClr val="accent5">
                <a:lumMod val="60000"/>
                <a:lumOff val="40000"/>
              </a:schemeClr>
            </a:solidFill>
          </p:spPr>
          <p:txBody>
            <a:bodyPr wrap="square" rtlCol="0" anchor="ctr">
              <a:spAutoFit/>
            </a:bodyPr>
            <a:lstStyle/>
            <a:p>
              <a:pPr marL="342900" indent="-342900" algn="just">
                <a:lnSpc>
                  <a:spcPct val="150000"/>
                </a:lnSpc>
                <a:buFont typeface="Wingdings" panose="05000000000000000000" pitchFamily="2" charset="2"/>
                <a:buChar char="p"/>
              </a:pPr>
              <a:endParaRPr lang="zh-CN" altLang="en-US" sz="2010" b="1" dirty="0">
                <a:solidFill>
                  <a:srgbClr val="404040"/>
                </a:solidFill>
                <a:latin typeface="微软雅黑" panose="020B0503020204020204" pitchFamily="34" charset="-122"/>
                <a:ea typeface="微软雅黑" panose="020B0503020204020204" pitchFamily="34" charset="-122"/>
              </a:endParaRPr>
            </a:p>
          </p:txBody>
        </p:sp>
      </p:grpSp>
      <p:sp>
        <p:nvSpPr>
          <p:cNvPr id="4098" name="文本框 3"/>
          <p:cNvSpPr txBox="1"/>
          <p:nvPr>
            <p:custDataLst>
              <p:tags r:id="rId3"/>
            </p:custDataLst>
          </p:nvPr>
        </p:nvSpPr>
        <p:spPr>
          <a:xfrm>
            <a:off x="454025" y="1225550"/>
            <a:ext cx="4331970" cy="640080"/>
          </a:xfrm>
          <a:prstGeom prst="rect">
            <a:avLst/>
          </a:prstGeom>
          <a:noFill/>
          <a:ln w="9525">
            <a:noFill/>
          </a:ln>
        </p:spPr>
        <p:txBody>
          <a:bodyPr wrap="square">
            <a:spAutoFit/>
          </a:bodyPr>
          <a:lstStyle>
            <a:defPPr>
              <a:defRPr lang="en-US"/>
            </a:defPPr>
            <a:lvl1pPr>
              <a:defRPr sz="3565" b="1">
                <a:solidFill>
                  <a:srgbClr val="2E75B6"/>
                </a:solidFill>
                <a:latin typeface="微软雅黑" panose="020B0503020204020204" pitchFamily="34" charset="-122"/>
                <a:ea typeface="微软雅黑" panose="020B0503020204020204" pitchFamily="34" charset="-122"/>
              </a:defRPr>
            </a:lvl1pPr>
          </a:lstStyle>
          <a:p>
            <a:r>
              <a:rPr lang="en-US" altLang="zh-CN" dirty="0"/>
              <a:t>6.3 </a:t>
            </a:r>
            <a:r>
              <a:rPr lang="zh-CN" altLang="en-US" dirty="0"/>
              <a:t>韧性城市建设</a:t>
            </a:r>
            <a:endParaRPr lang="zh-CN" altLang="en-US" dirty="0"/>
          </a:p>
        </p:txBody>
      </p:sp>
      <p:sp>
        <p:nvSpPr>
          <p:cNvPr id="19" name="矩形: 圆角 11"/>
          <p:cNvSpPr/>
          <p:nvPr/>
        </p:nvSpPr>
        <p:spPr>
          <a:xfrm>
            <a:off x="571009" y="2072345"/>
            <a:ext cx="9487391" cy="982911"/>
          </a:xfrm>
          <a:prstGeom prst="roundRect">
            <a:avLst/>
          </a:prstGeom>
          <a:solidFill>
            <a:srgbClr val="9DC3E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r>
              <a:rPr lang="zh-CN" altLang="en-US" sz="2800" b="1" dirty="0">
                <a:latin typeface="微软雅黑" panose="020B0503020204020204" pitchFamily="34" charset="-122"/>
                <a:ea typeface="微软雅黑" panose="020B0503020204020204" pitchFamily="34" charset="-122"/>
              </a:rPr>
              <a:t>提高防灾减灾救灾和急难险突发公共事件处置保障能力</a:t>
            </a:r>
            <a:endParaRPr lang="zh-CN" altLang="en-US" sz="2800" dirty="0">
              <a:latin typeface="微软雅黑" panose="020B0503020204020204" pitchFamily="34" charset="-122"/>
              <a:ea typeface="微软雅黑" panose="020B0503020204020204" pitchFamily="34" charset="-122"/>
            </a:endParaRPr>
          </a:p>
        </p:txBody>
      </p:sp>
      <p:sp>
        <p:nvSpPr>
          <p:cNvPr id="7" name="矩形 6"/>
          <p:cNvSpPr/>
          <p:nvPr/>
        </p:nvSpPr>
        <p:spPr>
          <a:xfrm>
            <a:off x="679388" y="7654521"/>
            <a:ext cx="9455212" cy="6389370"/>
          </a:xfrm>
          <a:prstGeom prst="rect">
            <a:avLst/>
          </a:prstGeom>
        </p:spPr>
        <p:txBody>
          <a:bodyPr wrap="square">
            <a:spAutoFit/>
          </a:bodyPr>
          <a:lstStyle/>
          <a:p>
            <a:pPr marL="342900" indent="-342900">
              <a:lnSpc>
                <a:spcPct val="150000"/>
              </a:lnSpc>
              <a:buFont typeface="Wingdings" panose="05000000000000000000" pitchFamily="2" charset="2"/>
              <a:buChar char="p"/>
            </a:pPr>
            <a:r>
              <a:rPr lang="zh-CN" altLang="zh-CN" sz="2400" b="1" dirty="0">
                <a:solidFill>
                  <a:srgbClr val="2E75B6"/>
                </a:solidFill>
                <a:latin typeface="微软雅黑" panose="020B0503020204020204" pitchFamily="34" charset="-122"/>
                <a:ea typeface="微软雅黑" panose="020B0503020204020204" pitchFamily="34" charset="-122"/>
              </a:rPr>
              <a:t>防洪排涝工程</a:t>
            </a:r>
            <a:endParaRPr lang="en-US" altLang="zh-CN" sz="2400" b="1" dirty="0">
              <a:solidFill>
                <a:srgbClr val="2E75B6"/>
              </a:solidFill>
              <a:latin typeface="微软雅黑" panose="020B0503020204020204" pitchFamily="34" charset="-122"/>
              <a:ea typeface="微软雅黑" panose="020B0503020204020204" pitchFamily="34" charset="-122"/>
            </a:endParaRPr>
          </a:p>
          <a:p>
            <a:pPr algn="l">
              <a:lnSpc>
                <a:spcPct val="150000"/>
              </a:lnSpc>
              <a:buClrTx/>
              <a:buSzTx/>
              <a:buNone/>
            </a:pPr>
            <a:r>
              <a:rPr lang="zh-CN" altLang="zh-CN" sz="2010" dirty="0">
                <a:solidFill>
                  <a:srgbClr val="404040"/>
                </a:solidFill>
                <a:latin typeface="微软雅黑" panose="020B0503020204020204" pitchFamily="34" charset="-122"/>
                <a:ea typeface="微软雅黑" panose="020B0503020204020204" pitchFamily="34" charset="-122"/>
                <a:sym typeface="+mn-ea"/>
              </a:rPr>
              <a:t>城镇段按30年一遇洪水设防</a:t>
            </a:r>
            <a:endParaRPr lang="zh-CN" altLang="zh-CN" sz="2010" dirty="0">
              <a:solidFill>
                <a:srgbClr val="404040"/>
              </a:solidFill>
              <a:latin typeface="微软雅黑" panose="020B0503020204020204" pitchFamily="34" charset="-122"/>
              <a:ea typeface="微软雅黑" panose="020B0503020204020204" pitchFamily="34" charset="-122"/>
              <a:sym typeface="+mn-ea"/>
            </a:endParaRPr>
          </a:p>
          <a:p>
            <a:pPr algn="l">
              <a:lnSpc>
                <a:spcPct val="150000"/>
              </a:lnSpc>
              <a:buClrTx/>
              <a:buSzTx/>
              <a:buNone/>
            </a:pPr>
            <a:r>
              <a:rPr lang="zh-CN" altLang="zh-CN" sz="2010" dirty="0">
                <a:solidFill>
                  <a:srgbClr val="404040"/>
                </a:solidFill>
                <a:latin typeface="微软雅黑" panose="020B0503020204020204" pitchFamily="34" charset="-122"/>
                <a:ea typeface="微软雅黑" panose="020B0503020204020204" pitchFamily="34" charset="-122"/>
                <a:sym typeface="+mn-ea"/>
              </a:rPr>
              <a:t>村庄按10年一遇洪水设防</a:t>
            </a:r>
            <a:endParaRPr lang="zh-CN" altLang="zh-CN" sz="2010" dirty="0">
              <a:solidFill>
                <a:srgbClr val="404040"/>
              </a:solidFill>
              <a:latin typeface="微软雅黑" panose="020B0503020204020204" pitchFamily="34" charset="-122"/>
              <a:ea typeface="微软雅黑" panose="020B0503020204020204" pitchFamily="34" charset="-122"/>
              <a:sym typeface="+mn-ea"/>
            </a:endParaRPr>
          </a:p>
          <a:p>
            <a:pPr algn="l">
              <a:lnSpc>
                <a:spcPct val="150000"/>
              </a:lnSpc>
              <a:buClrTx/>
              <a:buSzTx/>
              <a:buNone/>
            </a:pPr>
            <a:r>
              <a:rPr lang="zh-CN" altLang="zh-CN" sz="2010" dirty="0">
                <a:solidFill>
                  <a:srgbClr val="404040"/>
                </a:solidFill>
                <a:latin typeface="微软雅黑" panose="020B0503020204020204" pitchFamily="34" charset="-122"/>
                <a:ea typeface="微软雅黑" panose="020B0503020204020204" pitchFamily="34" charset="-122"/>
                <a:sym typeface="+mn-ea"/>
              </a:rPr>
              <a:t>科学划定洪涝风险控制线，严格落实洪涝风险控制线的管控范围</a:t>
            </a:r>
            <a:endParaRPr lang="zh-CN" altLang="zh-CN" sz="2010" dirty="0">
              <a:solidFill>
                <a:srgbClr val="404040"/>
              </a:solidFill>
              <a:latin typeface="微软雅黑" panose="020B0503020204020204" pitchFamily="34" charset="-122"/>
              <a:ea typeface="微软雅黑" panose="020B0503020204020204" pitchFamily="34" charset="-122"/>
              <a:sym typeface="+mn-ea"/>
            </a:endParaRPr>
          </a:p>
          <a:p>
            <a:pPr algn="l">
              <a:lnSpc>
                <a:spcPct val="150000"/>
              </a:lnSpc>
              <a:buClrTx/>
              <a:buSzTx/>
              <a:buNone/>
            </a:pPr>
            <a:endParaRPr lang="zh-CN" altLang="zh-CN" sz="2010" dirty="0">
              <a:solidFill>
                <a:srgbClr val="404040"/>
              </a:solidFill>
              <a:latin typeface="微软雅黑" panose="020B0503020204020204" pitchFamily="34" charset="-122"/>
              <a:ea typeface="微软雅黑" panose="020B0503020204020204" pitchFamily="34" charset="-122"/>
            </a:endParaRPr>
          </a:p>
          <a:p>
            <a:pPr marL="342900" indent="-342900">
              <a:lnSpc>
                <a:spcPct val="150000"/>
              </a:lnSpc>
              <a:buFont typeface="Wingdings" panose="05000000000000000000" pitchFamily="2" charset="2"/>
              <a:buChar char="p"/>
            </a:pPr>
            <a:r>
              <a:rPr lang="zh-CN" altLang="en-US" sz="2400" b="1" dirty="0">
                <a:solidFill>
                  <a:srgbClr val="2E75B6"/>
                </a:solidFill>
                <a:latin typeface="微软雅黑" panose="020B0503020204020204" pitchFamily="34" charset="-122"/>
                <a:ea typeface="微软雅黑" panose="020B0503020204020204" pitchFamily="34" charset="-122"/>
              </a:rPr>
              <a:t>消防</a:t>
            </a:r>
            <a:r>
              <a:rPr lang="zh-CN" altLang="zh-CN" sz="2400" b="1" dirty="0">
                <a:solidFill>
                  <a:srgbClr val="2E75B6"/>
                </a:solidFill>
                <a:latin typeface="微软雅黑" panose="020B0503020204020204" pitchFamily="34" charset="-122"/>
                <a:ea typeface="微软雅黑" panose="020B0503020204020204" pitchFamily="34" charset="-122"/>
              </a:rPr>
              <a:t>工程</a:t>
            </a:r>
            <a:endParaRPr lang="en-US" altLang="zh-CN" sz="2400" b="1" dirty="0">
              <a:solidFill>
                <a:srgbClr val="2E75B6"/>
              </a:solidFill>
              <a:latin typeface="微软雅黑" panose="020B0503020204020204" pitchFamily="34" charset="-122"/>
              <a:ea typeface="微软雅黑" panose="020B0503020204020204" pitchFamily="34" charset="-122"/>
            </a:endParaRPr>
          </a:p>
          <a:p>
            <a:pPr algn="l">
              <a:lnSpc>
                <a:spcPct val="150000"/>
              </a:lnSpc>
              <a:buClrTx/>
              <a:buSzTx/>
              <a:buFontTx/>
            </a:pPr>
            <a:r>
              <a:rPr lang="zh-CN" altLang="zh-CN" sz="2010" dirty="0">
                <a:solidFill>
                  <a:srgbClr val="404040"/>
                </a:solidFill>
                <a:latin typeface="微软雅黑" panose="020B0503020204020204" pitchFamily="34" charset="-122"/>
                <a:ea typeface="微软雅黑" panose="020B0503020204020204" pitchFamily="34" charset="-122"/>
                <a:sym typeface="+mn-ea"/>
              </a:rPr>
              <a:t>镇区新建一级乡镇专职消防队，各行政村分别建设志愿消防队</a:t>
            </a:r>
            <a:endParaRPr lang="zh-CN" altLang="zh-CN" sz="2010" dirty="0">
              <a:solidFill>
                <a:srgbClr val="404040"/>
              </a:solidFill>
              <a:latin typeface="微软雅黑" panose="020B0503020204020204" pitchFamily="34" charset="-122"/>
              <a:ea typeface="微软雅黑" panose="020B0503020204020204" pitchFamily="34" charset="-122"/>
            </a:endParaRPr>
          </a:p>
          <a:p>
            <a:pPr>
              <a:lnSpc>
                <a:spcPct val="150000"/>
              </a:lnSpc>
            </a:pPr>
            <a:r>
              <a:rPr lang="zh-CN" altLang="zh-CN" sz="2010" dirty="0">
                <a:solidFill>
                  <a:srgbClr val="404040"/>
                </a:solidFill>
                <a:latin typeface="微软雅黑" panose="020B0503020204020204" pitchFamily="34" charset="-122"/>
                <a:ea typeface="微软雅黑" panose="020B0503020204020204" pitchFamily="34" charset="-122"/>
                <a:sym typeface="+mn-ea"/>
              </a:rPr>
              <a:t>镇区消防用水按同一时间火灾1次，一次灭火用水量15升/秒考虑</a:t>
            </a:r>
            <a:endParaRPr lang="zh-CN" altLang="zh-CN" sz="2010" dirty="0">
              <a:solidFill>
                <a:srgbClr val="404040"/>
              </a:solidFill>
              <a:latin typeface="微软雅黑" panose="020B0503020204020204" pitchFamily="34" charset="-122"/>
              <a:ea typeface="微软雅黑" panose="020B0503020204020204" pitchFamily="34" charset="-122"/>
              <a:sym typeface="+mn-ea"/>
            </a:endParaRPr>
          </a:p>
          <a:p>
            <a:pPr>
              <a:lnSpc>
                <a:spcPct val="150000"/>
              </a:lnSpc>
            </a:pPr>
            <a:r>
              <a:rPr lang="zh-CN" altLang="zh-CN" sz="2010" dirty="0">
                <a:solidFill>
                  <a:srgbClr val="404040"/>
                </a:solidFill>
                <a:latin typeface="微软雅黑" panose="020B0503020204020204" pitchFamily="34" charset="-122"/>
                <a:ea typeface="微软雅黑" panose="020B0503020204020204" pitchFamily="34" charset="-122"/>
                <a:sym typeface="+mn-ea"/>
              </a:rPr>
              <a:t>通信系统采用“集中接警”的方式接警，能在同一时间内，同时受理镇区2起火警</a:t>
            </a:r>
            <a:endParaRPr lang="zh-CN" altLang="zh-CN" sz="2010" dirty="0">
              <a:solidFill>
                <a:srgbClr val="404040"/>
              </a:solidFill>
              <a:latin typeface="微软雅黑" panose="020B0503020204020204" pitchFamily="34" charset="-122"/>
              <a:ea typeface="微软雅黑" panose="020B0503020204020204" pitchFamily="34" charset="-122"/>
              <a:sym typeface="+mn-ea"/>
            </a:endParaRPr>
          </a:p>
          <a:p>
            <a:pPr>
              <a:lnSpc>
                <a:spcPct val="150000"/>
              </a:lnSpc>
            </a:pPr>
            <a:endParaRPr lang="zh-CN" altLang="zh-CN" sz="2010" dirty="0">
              <a:solidFill>
                <a:srgbClr val="404040"/>
              </a:solidFill>
              <a:latin typeface="微软雅黑" panose="020B0503020204020204" pitchFamily="34" charset="-122"/>
              <a:ea typeface="微软雅黑" panose="020B0503020204020204" pitchFamily="34" charset="-122"/>
            </a:endParaRPr>
          </a:p>
          <a:p>
            <a:pPr marL="342900" indent="-342900">
              <a:lnSpc>
                <a:spcPct val="150000"/>
              </a:lnSpc>
              <a:buFont typeface="Wingdings" panose="05000000000000000000" pitchFamily="2" charset="2"/>
              <a:buChar char="p"/>
            </a:pPr>
            <a:r>
              <a:rPr lang="zh-CN" altLang="en-US" sz="2400" b="1" dirty="0">
                <a:solidFill>
                  <a:srgbClr val="2E75B6"/>
                </a:solidFill>
                <a:latin typeface="微软雅黑" panose="020B0503020204020204" pitchFamily="34" charset="-122"/>
                <a:ea typeface="微软雅黑" panose="020B0503020204020204" pitchFamily="34" charset="-122"/>
              </a:rPr>
              <a:t>抗震</a:t>
            </a:r>
            <a:r>
              <a:rPr lang="zh-CN" altLang="zh-CN" sz="2400" b="1" dirty="0">
                <a:solidFill>
                  <a:srgbClr val="2E75B6"/>
                </a:solidFill>
                <a:latin typeface="微软雅黑" panose="020B0503020204020204" pitchFamily="34" charset="-122"/>
                <a:ea typeface="微软雅黑" panose="020B0503020204020204" pitchFamily="34" charset="-122"/>
              </a:rPr>
              <a:t>工程规划</a:t>
            </a:r>
            <a:endParaRPr lang="en-US" altLang="zh-CN" sz="2400" b="1" dirty="0">
              <a:solidFill>
                <a:srgbClr val="2E75B6"/>
              </a:solidFill>
              <a:latin typeface="微软雅黑" panose="020B0503020204020204" pitchFamily="34" charset="-122"/>
              <a:ea typeface="微软雅黑" panose="020B0503020204020204" pitchFamily="34" charset="-122"/>
            </a:endParaRPr>
          </a:p>
          <a:p>
            <a:pPr algn="just">
              <a:lnSpc>
                <a:spcPct val="150000"/>
              </a:lnSpc>
            </a:pPr>
            <a:r>
              <a:rPr lang="zh-CN" altLang="zh-CN" sz="2010" dirty="0">
                <a:solidFill>
                  <a:srgbClr val="404040"/>
                </a:solidFill>
                <a:latin typeface="微软雅黑" panose="020B0503020204020204" pitchFamily="34" charset="-122"/>
                <a:ea typeface="微软雅黑" panose="020B0503020204020204" pitchFamily="34" charset="-122"/>
              </a:rPr>
              <a:t>抗震设防烈度为</a:t>
            </a:r>
            <a:r>
              <a:rPr lang="en-US" altLang="zh-CN" sz="2010" dirty="0">
                <a:solidFill>
                  <a:srgbClr val="404040"/>
                </a:solidFill>
                <a:latin typeface="微软雅黑" panose="020B0503020204020204" pitchFamily="34" charset="-122"/>
                <a:ea typeface="微软雅黑" panose="020B0503020204020204" pitchFamily="34" charset="-122"/>
              </a:rPr>
              <a:t>8</a:t>
            </a:r>
            <a:r>
              <a:rPr lang="zh-CN" altLang="zh-CN" sz="2010" dirty="0">
                <a:solidFill>
                  <a:srgbClr val="404040"/>
                </a:solidFill>
                <a:latin typeface="微软雅黑" panose="020B0503020204020204" pitchFamily="34" charset="-122"/>
                <a:ea typeface="微软雅黑" panose="020B0503020204020204" pitchFamily="34" charset="-122"/>
              </a:rPr>
              <a:t>度</a:t>
            </a:r>
            <a:endParaRPr lang="zh-CN" altLang="zh-CN" sz="2010" dirty="0">
              <a:solidFill>
                <a:srgbClr val="404040"/>
              </a:solidFill>
              <a:latin typeface="微软雅黑" panose="020B0503020204020204" pitchFamily="34" charset="-122"/>
              <a:ea typeface="微软雅黑" panose="020B0503020204020204" pitchFamily="34" charset="-122"/>
            </a:endParaRPr>
          </a:p>
          <a:p>
            <a:pPr algn="just">
              <a:lnSpc>
                <a:spcPct val="150000"/>
              </a:lnSpc>
            </a:pPr>
            <a:r>
              <a:rPr lang="zh-CN" altLang="zh-CN" sz="2010" dirty="0">
                <a:solidFill>
                  <a:srgbClr val="404040"/>
                </a:solidFill>
                <a:latin typeface="微软雅黑" panose="020B0503020204020204" pitchFamily="34" charset="-122"/>
                <a:ea typeface="微软雅黑" panose="020B0503020204020204" pitchFamily="34" charset="-122"/>
                <a:sym typeface="+mn-ea"/>
              </a:rPr>
              <a:t>重大项目及生命线工程应根据“地震安全性评价”结果确定设防标准</a:t>
            </a:r>
            <a:endParaRPr lang="zh-CN" altLang="zh-CN" sz="2010" dirty="0">
              <a:solidFill>
                <a:srgbClr val="404040"/>
              </a:solidFill>
              <a:latin typeface="微软雅黑" panose="020B0503020204020204" pitchFamily="34" charset="-122"/>
              <a:ea typeface="微软雅黑" panose="020B0503020204020204" pitchFamily="34" charset="-122"/>
            </a:endParaRPr>
          </a:p>
        </p:txBody>
      </p:sp>
      <p:sp>
        <p:nvSpPr>
          <p:cNvPr id="15" name="文本框 14"/>
          <p:cNvSpPr txBox="1"/>
          <p:nvPr/>
        </p:nvSpPr>
        <p:spPr>
          <a:xfrm>
            <a:off x="799608" y="5244684"/>
            <a:ext cx="1896071" cy="1754326"/>
          </a:xfrm>
          <a:prstGeom prst="rect">
            <a:avLst/>
          </a:prstGeom>
          <a:noFill/>
        </p:spPr>
        <p:txBody>
          <a:bodyPr wrap="square" rtlCol="0">
            <a:spAutoFit/>
          </a:bodyPr>
          <a:lstStyle/>
          <a:p>
            <a:pPr algn="just">
              <a:lnSpc>
                <a:spcPct val="150000"/>
              </a:lnSpc>
            </a:pPr>
            <a:r>
              <a:rPr lang="zh-CN" altLang="en-US" b="1" dirty="0">
                <a:solidFill>
                  <a:srgbClr val="404040"/>
                </a:solidFill>
                <a:latin typeface="微软雅黑" panose="020B0503020204020204" pitchFamily="34" charset="-122"/>
                <a:ea typeface="微软雅黑" panose="020B0503020204020204" pitchFamily="34" charset="-122"/>
              </a:rPr>
              <a:t>相当于工程抗灾设防标准的较大灾害影响时间保持城市正常运行</a:t>
            </a:r>
            <a:endParaRPr lang="zh-CN" altLang="en-US" b="1" dirty="0">
              <a:solidFill>
                <a:srgbClr val="404040"/>
              </a:solidFill>
              <a:latin typeface="微软雅黑" panose="020B0503020204020204" pitchFamily="34" charset="-122"/>
              <a:ea typeface="微软雅黑" panose="020B0503020204020204" pitchFamily="34" charset="-122"/>
            </a:endParaRPr>
          </a:p>
        </p:txBody>
      </p:sp>
      <p:sp>
        <p:nvSpPr>
          <p:cNvPr id="20" name="矩形 19"/>
          <p:cNvSpPr/>
          <p:nvPr/>
        </p:nvSpPr>
        <p:spPr>
          <a:xfrm>
            <a:off x="8350135" y="5280703"/>
            <a:ext cx="1572211" cy="1754326"/>
          </a:xfrm>
          <a:prstGeom prst="rect">
            <a:avLst/>
          </a:prstGeom>
          <a:noFill/>
        </p:spPr>
        <p:txBody>
          <a:bodyPr wrap="square" rtlCol="0">
            <a:spAutoFit/>
          </a:bodyPr>
          <a:lstStyle/>
          <a:p>
            <a:pPr algn="just">
              <a:lnSpc>
                <a:spcPct val="150000"/>
              </a:lnSpc>
            </a:pPr>
            <a:r>
              <a:rPr lang="zh-CN" altLang="en-US" b="1" dirty="0">
                <a:solidFill>
                  <a:srgbClr val="404040"/>
                </a:solidFill>
                <a:latin typeface="微软雅黑" panose="020B0503020204020204" pitchFamily="34" charset="-122"/>
                <a:ea typeface="微软雅黑" panose="020B0503020204020204" pitchFamily="34" charset="-122"/>
              </a:rPr>
              <a:t>相当于设定防御标准的重大灾害影响时无特大人员伤亡</a:t>
            </a:r>
            <a:endParaRPr lang="zh-CN" altLang="en-US" b="1" dirty="0">
              <a:solidFill>
                <a:srgbClr val="404040"/>
              </a:solidFill>
              <a:latin typeface="微软雅黑" panose="020B0503020204020204" pitchFamily="34" charset="-122"/>
              <a:ea typeface="微软雅黑" panose="020B0503020204020204" pitchFamily="34" charset="-122"/>
            </a:endParaRPr>
          </a:p>
        </p:txBody>
      </p:sp>
      <p:sp>
        <p:nvSpPr>
          <p:cNvPr id="21" name="矩形 20"/>
          <p:cNvSpPr/>
          <p:nvPr/>
        </p:nvSpPr>
        <p:spPr>
          <a:xfrm>
            <a:off x="3843629" y="3256281"/>
            <a:ext cx="3399204" cy="923330"/>
          </a:xfrm>
          <a:prstGeom prst="rect">
            <a:avLst/>
          </a:prstGeom>
          <a:noFill/>
        </p:spPr>
        <p:txBody>
          <a:bodyPr wrap="square" rtlCol="0">
            <a:spAutoFit/>
          </a:bodyPr>
          <a:lstStyle/>
          <a:p>
            <a:pPr algn="just">
              <a:lnSpc>
                <a:spcPct val="150000"/>
              </a:lnSpc>
            </a:pPr>
            <a:r>
              <a:rPr lang="zh-CN" altLang="en-US" b="1" dirty="0">
                <a:solidFill>
                  <a:srgbClr val="404040"/>
                </a:solidFill>
                <a:latin typeface="微软雅黑" panose="020B0503020204020204" pitchFamily="34" charset="-122"/>
                <a:ea typeface="微软雅黑" panose="020B0503020204020204" pitchFamily="34" charset="-122"/>
              </a:rPr>
              <a:t>高于设定防御标准的特大灾害影响时能保证对外疏散和对内救援</a:t>
            </a:r>
            <a:endParaRPr lang="zh-CN" altLang="en-US" b="1" dirty="0">
              <a:solidFill>
                <a:srgbClr val="404040"/>
              </a:solidFill>
              <a:latin typeface="微软雅黑" panose="020B0503020204020204" pitchFamily="34" charset="-122"/>
              <a:ea typeface="微软雅黑" panose="020B0503020204020204" pitchFamily="34" charset="-122"/>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1"/>
          <a:srcRect l="22929" r="12398"/>
          <a:stretch>
            <a:fillRect/>
          </a:stretch>
        </p:blipFill>
        <p:spPr>
          <a:xfrm>
            <a:off x="0" y="0"/>
            <a:ext cx="10712450" cy="9317355"/>
          </a:xfrm>
          <a:prstGeom prst="rect">
            <a:avLst/>
          </a:prstGeom>
        </p:spPr>
      </p:pic>
      <p:pic>
        <p:nvPicPr>
          <p:cNvPr id="12" name="图片 11"/>
          <p:cNvPicPr>
            <a:picLocks noChangeAspect="1"/>
          </p:cNvPicPr>
          <p:nvPr/>
        </p:nvPicPr>
        <p:blipFill rotWithShape="1">
          <a:blip r:embed="rId2">
            <a:duotone>
              <a:prstClr val="black"/>
              <a:schemeClr val="accent2">
                <a:tint val="45000"/>
                <a:satMod val="400000"/>
              </a:schemeClr>
            </a:duotone>
            <a:extLst>
              <a:ext uri="{BEBA8EAE-BF5A-486C-A8C5-ECC9F3942E4B}">
                <a14:imgProps xmlns:a14="http://schemas.microsoft.com/office/drawing/2010/main">
                  <a14:imgLayer r:embed="rId3">
                    <a14:imgEffect>
                      <a14:saturation sat="400000"/>
                    </a14:imgEffect>
                  </a14:imgLayer>
                </a14:imgProps>
              </a:ext>
              <a:ext uri="{28A0092B-C50C-407E-A947-70E740481C1C}">
                <a14:useLocalDpi xmlns:a14="http://schemas.microsoft.com/office/drawing/2010/main" val="0"/>
              </a:ext>
            </a:extLst>
          </a:blip>
          <a:srcRect b="48820"/>
          <a:stretch>
            <a:fillRect/>
          </a:stretch>
        </p:blipFill>
        <p:spPr>
          <a:xfrm rot="10800000">
            <a:off x="-132715" y="7169785"/>
            <a:ext cx="10845800" cy="7949565"/>
          </a:xfrm>
          <a:prstGeom prst="rect">
            <a:avLst/>
          </a:prstGeom>
          <a:noFill/>
        </p:spPr>
      </p:pic>
      <p:sp>
        <p:nvSpPr>
          <p:cNvPr id="4" name="文本框 1"/>
          <p:cNvSpPr txBox="1">
            <a:spLocks noChangeArrowheads="1"/>
          </p:cNvSpPr>
          <p:nvPr/>
        </p:nvSpPr>
        <p:spPr bwMode="auto">
          <a:xfrm>
            <a:off x="971194" y="7427236"/>
            <a:ext cx="2792256" cy="3436775"/>
          </a:xfrm>
          <a:prstGeom prst="rect">
            <a:avLst/>
          </a:prstGeom>
          <a:noFill/>
        </p:spPr>
        <p:txBody>
          <a:bodyPr wrap="square" rtlCol="0" anchor="ctr">
            <a:spAutoFit/>
          </a:bodyPr>
          <a:lstStyle>
            <a:defPPr>
              <a:defRPr lang="en-US"/>
            </a:defPPr>
            <a:lvl1pPr algn="ctr">
              <a:lnSpc>
                <a:spcPct val="200000"/>
              </a:lnSpc>
              <a:defRPr sz="4500" kern="100">
                <a:solidFill>
                  <a:schemeClr val="bg1"/>
                </a:solidFill>
                <a:effectLst/>
                <a:latin typeface="Agency FB" panose="020B0503020202020204" pitchFamily="34" charset="0"/>
                <a:ea typeface="方正小标宋简体" panose="03000509000000000000" pitchFamily="2" charset="-122"/>
                <a:cs typeface="Arial" panose="020B0604020202020204" pitchFamily="34" charset="0"/>
              </a:defRPr>
            </a:lvl1pPr>
          </a:lstStyle>
          <a:p>
            <a:r>
              <a:rPr lang="en-US" altLang="zh-CN" sz="13000" b="1" dirty="0"/>
              <a:t>07</a:t>
            </a:r>
            <a:endParaRPr lang="zh-CN" altLang="en-US" sz="13000" b="1" dirty="0"/>
          </a:p>
        </p:txBody>
      </p:sp>
      <p:sp>
        <p:nvSpPr>
          <p:cNvPr id="6" name="文本框 5"/>
          <p:cNvSpPr txBox="1"/>
          <p:nvPr/>
        </p:nvSpPr>
        <p:spPr>
          <a:xfrm>
            <a:off x="3413911" y="9066143"/>
            <a:ext cx="7277902" cy="2481449"/>
          </a:xfrm>
          <a:prstGeom prst="rect">
            <a:avLst/>
          </a:prstGeom>
          <a:noFill/>
        </p:spPr>
        <p:txBody>
          <a:bodyPr wrap="square" rtlCol="0">
            <a:spAutoFit/>
          </a:bodyPr>
          <a:lstStyle/>
          <a:p>
            <a:pPr algn="ctr">
              <a:lnSpc>
                <a:spcPct val="150000"/>
              </a:lnSpc>
            </a:pPr>
            <a:r>
              <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刚性管控</a:t>
            </a:r>
            <a:endPar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a:p>
            <a:pPr algn="ctr">
              <a:lnSpc>
                <a:spcPct val="150000"/>
              </a:lnSpc>
            </a:pPr>
            <a:r>
              <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提升空间治理能力</a:t>
            </a:r>
            <a:endParaRPr lang="zh-CN" altLang="en-US" sz="54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p:txBody>
      </p:sp>
      <p:sp>
        <p:nvSpPr>
          <p:cNvPr id="11" name="文本框 10"/>
          <p:cNvSpPr txBox="1"/>
          <p:nvPr/>
        </p:nvSpPr>
        <p:spPr>
          <a:xfrm>
            <a:off x="4590161" y="11533510"/>
            <a:ext cx="5562601" cy="2031325"/>
          </a:xfrm>
          <a:prstGeom prst="rect">
            <a:avLst/>
          </a:prstGeom>
          <a:noFill/>
        </p:spPr>
        <p:txBody>
          <a:bodyPr wrap="square" rtlCol="0">
            <a:spAutoFit/>
          </a:bodyPr>
          <a:lstStyle/>
          <a:p>
            <a:pPr marL="685800" indent="-685800">
              <a:lnSpc>
                <a:spcPct val="150000"/>
              </a:lnSpc>
              <a:buFont typeface="Wingdings" panose="05000000000000000000" pitchFamily="2" charset="2"/>
              <a:buChar char="p"/>
            </a:pPr>
            <a:r>
              <a:rPr lang="zh-CN" altLang="en-US" sz="2800" b="1" kern="100" dirty="0" smtClean="0">
                <a:solidFill>
                  <a:schemeClr val="bg1"/>
                </a:solidFill>
                <a:latin typeface="MV Boli" panose="02000500030200090000" pitchFamily="2" charset="0"/>
                <a:ea typeface="方正小标宋简体" panose="03000509000000000000" pitchFamily="2" charset="-122"/>
                <a:cs typeface="MV Boli" panose="02000500030200090000" pitchFamily="2" charset="0"/>
              </a:rPr>
              <a:t>重点项目</a:t>
            </a:r>
            <a:endParaRPr lang="en-US" altLang="zh-CN" sz="2800" b="1" kern="100" dirty="0" smtClean="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a:p>
            <a:pPr marL="685800" indent="-685800">
              <a:lnSpc>
                <a:spcPct val="150000"/>
              </a:lnSpc>
              <a:buFont typeface="Wingdings" panose="05000000000000000000" pitchFamily="2" charset="2"/>
              <a:buChar char="p"/>
            </a:pPr>
            <a:r>
              <a:rPr lang="zh-CN" altLang="en-US" sz="2800" b="1" kern="100" dirty="0" smtClean="0">
                <a:solidFill>
                  <a:schemeClr val="bg1"/>
                </a:solidFill>
                <a:latin typeface="MV Boli" panose="02000500030200090000" pitchFamily="2" charset="0"/>
                <a:ea typeface="方正小标宋简体" panose="03000509000000000000" pitchFamily="2" charset="-122"/>
                <a:cs typeface="MV Boli" panose="02000500030200090000" pitchFamily="2" charset="0"/>
              </a:rPr>
              <a:t>分区规划</a:t>
            </a:r>
            <a:r>
              <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指引</a:t>
            </a:r>
            <a:endPar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a:p>
            <a:pPr marL="685800" indent="-685800">
              <a:lnSpc>
                <a:spcPct val="150000"/>
              </a:lnSpc>
              <a:buFont typeface="Wingdings" panose="05000000000000000000" pitchFamily="2" charset="2"/>
              <a:buChar char="p"/>
            </a:pPr>
            <a:r>
              <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rPr>
              <a:t>实施保障机制</a:t>
            </a:r>
            <a:endParaRPr lang="zh-CN" altLang="en-US" sz="2800" b="1" kern="100" dirty="0">
              <a:solidFill>
                <a:schemeClr val="bg1"/>
              </a:solidFill>
              <a:latin typeface="MV Boli" panose="02000500030200090000" pitchFamily="2" charset="0"/>
              <a:ea typeface="方正小标宋简体" panose="03000509000000000000" pitchFamily="2" charset="-122"/>
              <a:cs typeface="MV Boli" panose="02000500030200090000" pitchFamily="2" charset="0"/>
            </a:endParaRPr>
          </a:p>
        </p:txBody>
      </p:sp>
      <p:pic>
        <p:nvPicPr>
          <p:cNvPr id="16" name="图片 15"/>
          <p:cNvPicPr>
            <a:picLocks noChangeAspect="1"/>
          </p:cNvPicPr>
          <p:nvPr/>
        </p:nvPicPr>
        <p:blipFill rotWithShape="1">
          <a:blip r:embed="rId4">
            <a:extLst>
              <a:ext uri="{28A0092B-C50C-407E-A947-70E740481C1C}">
                <a14:useLocalDpi xmlns:a14="http://schemas.microsoft.com/office/drawing/2010/main" val="0"/>
              </a:ext>
            </a:extLst>
          </a:blip>
          <a:srcRect l="33302" t="19872" r="21776" b="13142"/>
          <a:stretch>
            <a:fillRect/>
          </a:stretch>
        </p:blipFill>
        <p:spPr>
          <a:xfrm>
            <a:off x="730602" y="8160324"/>
            <a:ext cx="3376246" cy="3436776"/>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矩形 8"/>
          <p:cNvSpPr/>
          <p:nvPr/>
        </p:nvSpPr>
        <p:spPr>
          <a:xfrm>
            <a:off x="679938" y="1941862"/>
            <a:ext cx="9097108" cy="2459907"/>
          </a:xfrm>
          <a:prstGeom prst="rect">
            <a:avLst/>
          </a:prstGeom>
          <a:solidFill>
            <a:schemeClr val="bg1">
              <a:lumMod val="9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 name="图片 1"/>
          <p:cNvPicPr>
            <a:picLocks noChangeAspect="1"/>
          </p:cNvPicPr>
          <p:nvPr/>
        </p:nvPicPr>
        <p:blipFill>
          <a:blip r:embed="rId1">
            <a:duotone>
              <a:prstClr val="black"/>
              <a:srgbClr val="D9C3A5">
                <a:tint val="50000"/>
                <a:satMod val="180000"/>
              </a:srgbClr>
            </a:duotone>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3"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3000509000000000000" pitchFamily="2" charset="-122"/>
                <a:ea typeface="方正小标宋简体" panose="03000509000000000000" pitchFamily="2" charset="-122"/>
              </a:rPr>
              <a:t>07  </a:t>
            </a:r>
            <a:r>
              <a:rPr lang="zh-CN" altLang="en-US" sz="3600" b="1" dirty="0">
                <a:solidFill>
                  <a:schemeClr val="bg1"/>
                </a:solidFill>
                <a:latin typeface="方正小标宋简体" panose="03000509000000000000" pitchFamily="2" charset="-122"/>
                <a:ea typeface="方正小标宋简体" panose="03000509000000000000" pitchFamily="2" charset="-122"/>
              </a:rPr>
              <a:t>刚性管控  提升空间治理能力</a:t>
            </a:r>
            <a:endParaRPr lang="zh-CN" altLang="en-US" sz="3600" b="1" dirty="0">
              <a:solidFill>
                <a:schemeClr val="bg1"/>
              </a:solidFill>
              <a:latin typeface="方正小标宋简体" panose="03000509000000000000" pitchFamily="2" charset="-122"/>
              <a:ea typeface="方正小标宋简体" panose="03000509000000000000" pitchFamily="2" charset="-122"/>
            </a:endParaRPr>
          </a:p>
        </p:txBody>
      </p:sp>
      <p:sp>
        <p:nvSpPr>
          <p:cNvPr id="5" name="文本框 1"/>
          <p:cNvSpPr txBox="1">
            <a:spLocks noChangeArrowheads="1"/>
          </p:cNvSpPr>
          <p:nvPr/>
        </p:nvSpPr>
        <p:spPr bwMode="auto">
          <a:xfrm>
            <a:off x="289924" y="1089431"/>
            <a:ext cx="545728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565" b="1" dirty="0">
                <a:solidFill>
                  <a:srgbClr val="8B8176"/>
                </a:solidFill>
                <a:latin typeface="微软雅黑" panose="020B0503020204020204" pitchFamily="34" charset="-122"/>
                <a:ea typeface="微软雅黑" panose="020B0503020204020204" pitchFamily="34" charset="-122"/>
              </a:rPr>
              <a:t>7.1 </a:t>
            </a:r>
            <a:r>
              <a:rPr lang="zh-CN" altLang="en-US" sz="3565" b="1" dirty="0">
                <a:solidFill>
                  <a:srgbClr val="8B8176"/>
                </a:solidFill>
                <a:latin typeface="微软雅黑" panose="020B0503020204020204" pitchFamily="34" charset="-122"/>
                <a:ea typeface="微软雅黑" panose="020B0503020204020204" pitchFamily="34" charset="-122"/>
              </a:rPr>
              <a:t>重点项目</a:t>
            </a:r>
            <a:endParaRPr lang="zh-CN" altLang="en-US" sz="3565" b="1" dirty="0">
              <a:solidFill>
                <a:srgbClr val="8B8176"/>
              </a:solidFill>
              <a:latin typeface="微软雅黑" panose="020B0503020204020204" pitchFamily="34" charset="-122"/>
              <a:ea typeface="微软雅黑" panose="020B0503020204020204" pitchFamily="34" charset="-122"/>
            </a:endParaRPr>
          </a:p>
        </p:txBody>
      </p:sp>
      <p:sp>
        <p:nvSpPr>
          <p:cNvPr id="6" name="文本框 5"/>
          <p:cNvSpPr txBox="1"/>
          <p:nvPr/>
        </p:nvSpPr>
        <p:spPr>
          <a:xfrm>
            <a:off x="679938" y="1950885"/>
            <a:ext cx="8912296" cy="2243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285750" indent="-285750" algn="just">
              <a:lnSpc>
                <a:spcPct val="250000"/>
              </a:lnSpc>
              <a:buFont typeface="Wingdings" panose="05000000000000000000" pitchFamily="2" charset="2"/>
              <a:buChar char="p"/>
              <a:defRPr sz="1600" b="1">
                <a:solidFill>
                  <a:schemeClr val="accent6">
                    <a:lumMod val="75000"/>
                  </a:schemeClr>
                </a:solidFill>
                <a:latin typeface="微软雅黑" panose="020B0503020204020204" pitchFamily="34" charset="-122"/>
                <a:ea typeface="微软雅黑" panose="020B0503020204020204" pitchFamily="34" charset="-122"/>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eaLnBrk="0" fontAlgn="base" hangingPunct="0">
              <a:spcBef>
                <a:spcPct val="0"/>
              </a:spcBef>
              <a:spcAft>
                <a:spcPct val="0"/>
              </a:spcAft>
              <a:defRPr>
                <a:latin typeface="Calibri" panose="020F0502020204030204" pitchFamily="34" charset="0"/>
              </a:defRPr>
            </a:lvl6pPr>
            <a:lvl7pPr marL="2971800" indent="-228600" eaLnBrk="0" fontAlgn="base" hangingPunct="0">
              <a:spcBef>
                <a:spcPct val="0"/>
              </a:spcBef>
              <a:spcAft>
                <a:spcPct val="0"/>
              </a:spcAft>
              <a:defRPr>
                <a:latin typeface="Calibri" panose="020F0502020204030204" pitchFamily="34" charset="0"/>
              </a:defRPr>
            </a:lvl7pPr>
            <a:lvl8pPr marL="3429000" indent="-228600" eaLnBrk="0" fontAlgn="base" hangingPunct="0">
              <a:spcBef>
                <a:spcPct val="0"/>
              </a:spcBef>
              <a:spcAft>
                <a:spcPct val="0"/>
              </a:spcAft>
              <a:defRPr>
                <a:latin typeface="Calibri" panose="020F0502020204030204" pitchFamily="34" charset="0"/>
              </a:defRPr>
            </a:lvl8pPr>
            <a:lvl9pPr marL="3886200" indent="-228600" eaLnBrk="0" fontAlgn="base" hangingPunct="0">
              <a:spcBef>
                <a:spcPct val="0"/>
              </a:spcBef>
              <a:spcAft>
                <a:spcPct val="0"/>
              </a:spcAft>
              <a:defRPr>
                <a:latin typeface="Calibri" panose="020F0502020204030204" pitchFamily="34" charset="0"/>
              </a:defRPr>
            </a:lvl9pPr>
          </a:lstStyle>
          <a:p>
            <a:pPr marL="0" indent="0">
              <a:lnSpc>
                <a:spcPct val="150000"/>
              </a:lnSpc>
              <a:buNone/>
            </a:pPr>
            <a:r>
              <a:rPr lang="zh-CN" altLang="zh-CN" sz="2400" dirty="0">
                <a:solidFill>
                  <a:schemeClr val="tx2">
                    <a:lumMod val="75000"/>
                  </a:schemeClr>
                </a:solidFill>
              </a:rPr>
              <a:t>（一）生态保护修复和国土综合整治</a:t>
            </a:r>
            <a:endParaRPr lang="zh-CN" altLang="zh-CN" sz="2400" dirty="0">
              <a:solidFill>
                <a:schemeClr val="tx2">
                  <a:lumMod val="75000"/>
                </a:schemeClr>
              </a:solidFill>
            </a:endParaRPr>
          </a:p>
          <a:p>
            <a:pPr marL="0" indent="0">
              <a:lnSpc>
                <a:spcPct val="150000"/>
              </a:lnSpc>
              <a:buNone/>
            </a:pPr>
            <a:r>
              <a:rPr lang="zh-CN" altLang="zh-CN" sz="2400" dirty="0">
                <a:solidFill>
                  <a:schemeClr val="tx2">
                    <a:lumMod val="75000"/>
                  </a:schemeClr>
                </a:solidFill>
              </a:rPr>
              <a:t>（二）农田整理及改造提升</a:t>
            </a:r>
            <a:endParaRPr lang="zh-CN" altLang="zh-CN" sz="2400" dirty="0">
              <a:solidFill>
                <a:schemeClr val="tx2">
                  <a:lumMod val="75000"/>
                </a:schemeClr>
              </a:solidFill>
            </a:endParaRPr>
          </a:p>
          <a:p>
            <a:pPr marL="0" indent="0">
              <a:lnSpc>
                <a:spcPct val="150000"/>
              </a:lnSpc>
              <a:buNone/>
            </a:pPr>
            <a:r>
              <a:rPr lang="zh-CN" altLang="zh-CN" sz="2400" dirty="0">
                <a:solidFill>
                  <a:schemeClr val="tx2">
                    <a:lumMod val="75000"/>
                  </a:schemeClr>
                </a:solidFill>
              </a:rPr>
              <a:t>（三）基础设施补足及公共服务体系完善</a:t>
            </a:r>
            <a:endParaRPr lang="zh-CN" altLang="zh-CN" sz="2400" dirty="0">
              <a:solidFill>
                <a:schemeClr val="tx2">
                  <a:lumMod val="75000"/>
                </a:schemeClr>
              </a:solidFill>
            </a:endParaRPr>
          </a:p>
          <a:p>
            <a:pPr marL="0" indent="0">
              <a:lnSpc>
                <a:spcPct val="150000"/>
              </a:lnSpc>
              <a:buNone/>
            </a:pPr>
            <a:r>
              <a:rPr lang="zh-CN" altLang="zh-CN" sz="2400" dirty="0">
                <a:solidFill>
                  <a:schemeClr val="tx2">
                    <a:lumMod val="75000"/>
                  </a:schemeClr>
                </a:solidFill>
              </a:rPr>
              <a:t>（四）</a:t>
            </a:r>
            <a:r>
              <a:rPr lang="zh-CN" altLang="en-US" sz="2400" dirty="0">
                <a:solidFill>
                  <a:schemeClr val="tx2">
                    <a:lumMod val="75000"/>
                  </a:schemeClr>
                </a:solidFill>
              </a:rPr>
              <a:t>产业发展</a:t>
            </a:r>
            <a:endParaRPr lang="zh-CN" altLang="zh-CN" sz="2400" dirty="0">
              <a:solidFill>
                <a:schemeClr val="tx2">
                  <a:lumMod val="75000"/>
                </a:schemeClr>
              </a:solidFill>
            </a:endParaRPr>
          </a:p>
        </p:txBody>
      </p:sp>
      <p:sp>
        <p:nvSpPr>
          <p:cNvPr id="7" name="单圆角矩形 6"/>
          <p:cNvSpPr/>
          <p:nvPr/>
        </p:nvSpPr>
        <p:spPr>
          <a:xfrm>
            <a:off x="9370695" y="11948160"/>
            <a:ext cx="704850" cy="3170555"/>
          </a:xfrm>
          <a:prstGeom prst="round1Rect">
            <a:avLst>
              <a:gd name="adj" fmla="val 50000"/>
            </a:avLst>
          </a:prstGeom>
          <a:solidFill>
            <a:srgbClr val="8A8075"/>
          </a:solidFill>
          <a:ln>
            <a:solidFill>
              <a:srgbClr val="82AA66"/>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8" name="文本框 3"/>
          <p:cNvSpPr txBox="1">
            <a:spLocks noChangeArrowheads="1"/>
          </p:cNvSpPr>
          <p:nvPr>
            <p:custDataLst>
              <p:tags r:id="rId2"/>
            </p:custDataLst>
          </p:nvPr>
        </p:nvSpPr>
        <p:spPr bwMode="auto">
          <a:xfrm>
            <a:off x="9467850" y="12257405"/>
            <a:ext cx="501650" cy="2861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indent="0" algn="r" fontAlgn="auto">
              <a:lnSpc>
                <a:spcPct val="100000"/>
              </a:lnSpc>
            </a:pPr>
            <a:r>
              <a:rPr lang="zh-CN" altLang="en-US" sz="2000" b="1" dirty="0">
                <a:solidFill>
                  <a:schemeClr val="tx1"/>
                </a:solidFill>
                <a:latin typeface="微软雅黑" panose="020B0503020204020204" pitchFamily="34" charset="-122"/>
                <a:ea typeface="微软雅黑" panose="020B0503020204020204" pitchFamily="34" charset="-122"/>
              </a:rPr>
              <a:t>重大项目用地布局图</a:t>
            </a:r>
            <a:endParaRPr lang="zh-CN" altLang="en-US" sz="2000" b="1" dirty="0">
              <a:solidFill>
                <a:schemeClr val="tx1"/>
              </a:solidFill>
              <a:latin typeface="微软雅黑" panose="020B0503020204020204" pitchFamily="34" charset="-122"/>
              <a:ea typeface="微软雅黑" panose="020B0503020204020204" pitchFamily="34" charset="-122"/>
            </a:endParaRPr>
          </a:p>
        </p:txBody>
      </p:sp>
      <p:pic>
        <p:nvPicPr>
          <p:cNvPr id="4" name="图片 3" descr="34崔家头镇重点项目"/>
          <p:cNvPicPr>
            <a:picLocks noChangeAspect="1"/>
          </p:cNvPicPr>
          <p:nvPr/>
        </p:nvPicPr>
        <p:blipFill>
          <a:blip r:embed="rId3"/>
          <a:srcRect l="3985" t="10830" r="3979" b="7216"/>
          <a:stretch>
            <a:fillRect/>
          </a:stretch>
        </p:blipFill>
        <p:spPr>
          <a:xfrm>
            <a:off x="901700" y="4471670"/>
            <a:ext cx="8468995" cy="10657840"/>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矩形 71"/>
          <p:cNvSpPr/>
          <p:nvPr/>
        </p:nvSpPr>
        <p:spPr>
          <a:xfrm>
            <a:off x="1072896" y="8163200"/>
            <a:ext cx="3797808" cy="60125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3" name="矩形 72"/>
          <p:cNvSpPr/>
          <p:nvPr/>
        </p:nvSpPr>
        <p:spPr>
          <a:xfrm>
            <a:off x="5882354" y="8182784"/>
            <a:ext cx="3797808" cy="60125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4" name="矩形 73"/>
          <p:cNvSpPr/>
          <p:nvPr/>
        </p:nvSpPr>
        <p:spPr>
          <a:xfrm>
            <a:off x="5882354" y="8916783"/>
            <a:ext cx="3797808" cy="60125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5" name="矩形 74"/>
          <p:cNvSpPr/>
          <p:nvPr/>
        </p:nvSpPr>
        <p:spPr>
          <a:xfrm>
            <a:off x="1072896" y="8916783"/>
            <a:ext cx="3797808" cy="60125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6" name="矩形 75"/>
          <p:cNvSpPr/>
          <p:nvPr/>
        </p:nvSpPr>
        <p:spPr>
          <a:xfrm>
            <a:off x="2772770" y="9697596"/>
            <a:ext cx="4713118" cy="60125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文本框 1"/>
          <p:cNvSpPr txBox="1">
            <a:spLocks noChangeArrowheads="1"/>
          </p:cNvSpPr>
          <p:nvPr/>
        </p:nvSpPr>
        <p:spPr bwMode="auto">
          <a:xfrm>
            <a:off x="289924" y="1089431"/>
            <a:ext cx="5457280" cy="64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565" b="1" dirty="0">
                <a:solidFill>
                  <a:srgbClr val="8A8075"/>
                </a:solidFill>
                <a:latin typeface="微软雅黑" panose="020B0503020204020204" pitchFamily="34" charset="-122"/>
                <a:ea typeface="微软雅黑" panose="020B0503020204020204" pitchFamily="34" charset="-122"/>
              </a:rPr>
              <a:t>7.2 </a:t>
            </a:r>
            <a:r>
              <a:rPr lang="zh-CN" altLang="en-US" sz="3565" b="1" dirty="0">
                <a:solidFill>
                  <a:srgbClr val="8A8075"/>
                </a:solidFill>
                <a:latin typeface="微软雅黑" panose="020B0503020204020204" pitchFamily="34" charset="-122"/>
                <a:ea typeface="微软雅黑" panose="020B0503020204020204" pitchFamily="34" charset="-122"/>
              </a:rPr>
              <a:t>规划传导</a:t>
            </a:r>
            <a:endParaRPr lang="zh-CN" altLang="en-US" sz="3565" b="1" dirty="0">
              <a:solidFill>
                <a:srgbClr val="8A8075"/>
              </a:solidFill>
              <a:latin typeface="微软雅黑" panose="020B0503020204020204" pitchFamily="34" charset="-122"/>
              <a:ea typeface="微软雅黑" panose="020B0503020204020204" pitchFamily="34" charset="-122"/>
            </a:endParaRPr>
          </a:p>
        </p:txBody>
      </p:sp>
      <p:sp>
        <p:nvSpPr>
          <p:cNvPr id="5" name="文本框 1"/>
          <p:cNvSpPr txBox="1">
            <a:spLocks noChangeArrowheads="1"/>
          </p:cNvSpPr>
          <p:nvPr/>
        </p:nvSpPr>
        <p:spPr bwMode="auto">
          <a:xfrm>
            <a:off x="307306" y="7459483"/>
            <a:ext cx="4083728" cy="640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l" eaLnBrk="1" hangingPunct="1">
              <a:buClrTx/>
              <a:buSzTx/>
              <a:buFontTx/>
            </a:pPr>
            <a:r>
              <a:rPr lang="en-US" altLang="zh-CN" sz="3565" b="1" dirty="0">
                <a:solidFill>
                  <a:srgbClr val="8A8075"/>
                </a:solidFill>
                <a:latin typeface="微软雅黑" panose="020B0503020204020204" pitchFamily="34" charset="-122"/>
                <a:ea typeface="微软雅黑" panose="020B0503020204020204" pitchFamily="34" charset="-122"/>
              </a:rPr>
              <a:t>7.3 实施保障机制</a:t>
            </a:r>
            <a:endParaRPr lang="en-US" altLang="zh-CN" sz="3565" b="1" dirty="0">
              <a:solidFill>
                <a:srgbClr val="8A8075"/>
              </a:solidFill>
              <a:latin typeface="微软雅黑" panose="020B0503020204020204" pitchFamily="34" charset="-122"/>
              <a:ea typeface="微软雅黑" panose="020B0503020204020204" pitchFamily="34" charset="-122"/>
            </a:endParaRPr>
          </a:p>
        </p:txBody>
      </p:sp>
      <p:sp>
        <p:nvSpPr>
          <p:cNvPr id="67" name="文本框 6"/>
          <p:cNvSpPr txBox="1">
            <a:spLocks noChangeArrowheads="1"/>
          </p:cNvSpPr>
          <p:nvPr/>
        </p:nvSpPr>
        <p:spPr bwMode="auto">
          <a:xfrm>
            <a:off x="1301479" y="8264786"/>
            <a:ext cx="326544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制定协调机构和机制</a:t>
            </a:r>
            <a:endParaRPr lang="zh-CN" altLang="en-US" sz="2400" b="1" dirty="0">
              <a:solidFill>
                <a:srgbClr val="404040"/>
              </a:solidFill>
              <a:latin typeface="微软雅黑" panose="020B0503020204020204" pitchFamily="34" charset="-122"/>
              <a:ea typeface="微软雅黑" panose="020B0503020204020204" pitchFamily="34" charset="-122"/>
            </a:endParaRPr>
          </a:p>
        </p:txBody>
      </p:sp>
      <p:sp>
        <p:nvSpPr>
          <p:cNvPr id="68" name="文本框 6"/>
          <p:cNvSpPr txBox="1">
            <a:spLocks noChangeArrowheads="1"/>
          </p:cNvSpPr>
          <p:nvPr/>
        </p:nvSpPr>
        <p:spPr bwMode="auto">
          <a:xfrm>
            <a:off x="1623970" y="8987268"/>
            <a:ext cx="269565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完善区域政策体系</a:t>
            </a:r>
            <a:endParaRPr lang="zh-CN" altLang="en-US" sz="2400" b="1" dirty="0">
              <a:solidFill>
                <a:srgbClr val="404040"/>
              </a:solidFill>
              <a:latin typeface="微软雅黑" panose="020B0503020204020204" pitchFamily="34" charset="-122"/>
              <a:ea typeface="微软雅黑" panose="020B0503020204020204" pitchFamily="34" charset="-122"/>
            </a:endParaRPr>
          </a:p>
        </p:txBody>
      </p:sp>
      <p:sp>
        <p:nvSpPr>
          <p:cNvPr id="69" name="文本框 6"/>
          <p:cNvSpPr txBox="1">
            <a:spLocks noChangeArrowheads="1"/>
          </p:cNvSpPr>
          <p:nvPr/>
        </p:nvSpPr>
        <p:spPr bwMode="auto">
          <a:xfrm>
            <a:off x="6165818" y="8264786"/>
            <a:ext cx="323088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纳入绩效考核政策体系</a:t>
            </a:r>
            <a:endParaRPr lang="zh-CN" altLang="en-US" sz="2400" b="1" dirty="0">
              <a:solidFill>
                <a:srgbClr val="404040"/>
              </a:solidFill>
              <a:latin typeface="微软雅黑" panose="020B0503020204020204" pitchFamily="34" charset="-122"/>
              <a:ea typeface="微软雅黑" panose="020B0503020204020204" pitchFamily="34" charset="-122"/>
            </a:endParaRPr>
          </a:p>
        </p:txBody>
      </p:sp>
      <p:sp>
        <p:nvSpPr>
          <p:cNvPr id="70" name="文本框 6"/>
          <p:cNvSpPr txBox="1">
            <a:spLocks noChangeArrowheads="1"/>
          </p:cNvSpPr>
          <p:nvPr/>
        </p:nvSpPr>
        <p:spPr bwMode="auto">
          <a:xfrm>
            <a:off x="5979822" y="8986577"/>
            <a:ext cx="363909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构建合理的监督管理体系</a:t>
            </a:r>
            <a:endParaRPr lang="zh-CN" altLang="en-US" sz="2400" b="1" dirty="0">
              <a:solidFill>
                <a:srgbClr val="404040"/>
              </a:solidFill>
              <a:latin typeface="微软雅黑" panose="020B0503020204020204" pitchFamily="34" charset="-122"/>
              <a:ea typeface="微软雅黑" panose="020B0503020204020204" pitchFamily="34" charset="-122"/>
            </a:endParaRPr>
          </a:p>
        </p:txBody>
      </p:sp>
      <p:sp>
        <p:nvSpPr>
          <p:cNvPr id="71" name="文本框 6"/>
          <p:cNvSpPr txBox="1">
            <a:spLocks noChangeArrowheads="1"/>
          </p:cNvSpPr>
          <p:nvPr/>
        </p:nvSpPr>
        <p:spPr bwMode="auto">
          <a:xfrm>
            <a:off x="3075550" y="9767390"/>
            <a:ext cx="410266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zh-CN" altLang="en-US" sz="2400" b="1" dirty="0">
                <a:solidFill>
                  <a:srgbClr val="404040"/>
                </a:solidFill>
                <a:latin typeface="微软雅黑" panose="020B0503020204020204" pitchFamily="34" charset="-122"/>
                <a:ea typeface="微软雅黑" panose="020B0503020204020204" pitchFamily="34" charset="-122"/>
              </a:rPr>
              <a:t>健全责任追责制度</a:t>
            </a:r>
            <a:endParaRPr lang="zh-CN" altLang="en-US" sz="2400" b="1" dirty="0">
              <a:solidFill>
                <a:srgbClr val="404040"/>
              </a:solidFill>
              <a:latin typeface="微软雅黑" panose="020B0503020204020204" pitchFamily="34" charset="-122"/>
              <a:ea typeface="微软雅黑" panose="020B0503020204020204" pitchFamily="34" charset="-122"/>
            </a:endParaRPr>
          </a:p>
        </p:txBody>
      </p:sp>
      <p:sp>
        <p:nvSpPr>
          <p:cNvPr id="31" name="文本框 1"/>
          <p:cNvSpPr txBox="1">
            <a:spLocks noChangeArrowheads="1"/>
          </p:cNvSpPr>
          <p:nvPr/>
        </p:nvSpPr>
        <p:spPr bwMode="auto">
          <a:xfrm>
            <a:off x="425803" y="1351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3000509000000000000" pitchFamily="2" charset="-122"/>
                <a:ea typeface="方正小标宋简体" panose="03000509000000000000" pitchFamily="2" charset="-122"/>
              </a:rPr>
              <a:t>07  </a:t>
            </a:r>
            <a:r>
              <a:rPr lang="zh-CN" altLang="en-US" sz="3600" b="1" dirty="0">
                <a:solidFill>
                  <a:schemeClr val="bg1"/>
                </a:solidFill>
                <a:latin typeface="方正小标宋简体" panose="03000509000000000000" pitchFamily="2" charset="-122"/>
                <a:ea typeface="方正小标宋简体" panose="03000509000000000000" pitchFamily="2" charset="-122"/>
              </a:rPr>
              <a:t>刚性管控  提升空间治理能力</a:t>
            </a:r>
            <a:endParaRPr lang="zh-CN" altLang="en-US" sz="3600" b="1" dirty="0">
              <a:solidFill>
                <a:schemeClr val="bg1"/>
              </a:solidFill>
              <a:latin typeface="方正小标宋简体" panose="03000509000000000000" pitchFamily="2" charset="-122"/>
              <a:ea typeface="方正小标宋简体" panose="03000509000000000000" pitchFamily="2" charset="-122"/>
            </a:endParaRPr>
          </a:p>
        </p:txBody>
      </p:sp>
      <p:pic>
        <p:nvPicPr>
          <p:cNvPr id="2" name="图片 1"/>
          <p:cNvPicPr>
            <a:picLocks noChangeAspect="1"/>
          </p:cNvPicPr>
          <p:nvPr/>
        </p:nvPicPr>
        <p:blipFill>
          <a:blip r:embed="rId1">
            <a:duotone>
              <a:prstClr val="black"/>
              <a:srgbClr val="D9C3A5">
                <a:tint val="50000"/>
                <a:satMod val="180000"/>
              </a:srgbClr>
            </a:duotone>
            <a:extLst>
              <a:ext uri="{28A0092B-C50C-407E-A947-70E740481C1C}">
                <a14:useLocalDpi xmlns:a14="http://schemas.microsoft.com/office/drawing/2010/main" val="0"/>
              </a:ext>
            </a:extLst>
          </a:blip>
          <a:srcRect/>
          <a:stretch>
            <a:fillRect/>
          </a:stretch>
        </p:blipFill>
        <p:spPr>
          <a:xfrm>
            <a:off x="0" y="-5855"/>
            <a:ext cx="10527214" cy="883671"/>
          </a:xfrm>
          <a:prstGeom prst="rect">
            <a:avLst/>
          </a:prstGeom>
        </p:spPr>
      </p:pic>
      <p:sp>
        <p:nvSpPr>
          <p:cNvPr id="4" name="文本框 1"/>
          <p:cNvSpPr txBox="1">
            <a:spLocks noChangeArrowheads="1"/>
          </p:cNvSpPr>
          <p:nvPr/>
        </p:nvSpPr>
        <p:spPr bwMode="auto">
          <a:xfrm>
            <a:off x="578203" y="287597"/>
            <a:ext cx="6929153" cy="640816"/>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zh-CN" sz="3600" b="1" dirty="0">
                <a:solidFill>
                  <a:schemeClr val="bg1"/>
                </a:solidFill>
                <a:latin typeface="方正小标宋简体" panose="03000509000000000000" pitchFamily="2" charset="-122"/>
                <a:ea typeface="方正小标宋简体" panose="03000509000000000000" pitchFamily="2" charset="-122"/>
              </a:rPr>
              <a:t>07  </a:t>
            </a:r>
            <a:r>
              <a:rPr lang="zh-CN" altLang="en-US" sz="3600" b="1" dirty="0">
                <a:solidFill>
                  <a:schemeClr val="bg1"/>
                </a:solidFill>
                <a:latin typeface="方正小标宋简体" panose="03000509000000000000" pitchFamily="2" charset="-122"/>
                <a:ea typeface="方正小标宋简体" panose="03000509000000000000" pitchFamily="2" charset="-122"/>
              </a:rPr>
              <a:t>刚性管控  提升空间治理能力</a:t>
            </a:r>
            <a:endParaRPr lang="zh-CN" altLang="en-US" sz="3600" b="1" dirty="0">
              <a:solidFill>
                <a:schemeClr val="bg1"/>
              </a:solidFill>
              <a:latin typeface="方正小标宋简体" panose="03000509000000000000" pitchFamily="2" charset="-122"/>
              <a:ea typeface="方正小标宋简体" panose="03000509000000000000" pitchFamily="2" charset="-122"/>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8148" y="1563557"/>
            <a:ext cx="7875515" cy="5068040"/>
          </a:xfrm>
          <a:prstGeom prst="rect">
            <a:avLst/>
          </a:prstGeom>
          <a:noFill/>
          <a:extLst>
            <a:ext uri="{909E8E84-426E-40DD-AFC4-6F175D3DCCD1}">
              <a14:hiddenFill xmlns:a14="http://schemas.microsoft.com/office/drawing/2010/main">
                <a:solidFill>
                  <a:srgbClr val="FFFFFF"/>
                </a:solidFill>
              </a14:hiddenFill>
            </a:ext>
          </a:extLst>
        </p:spPr>
      </p:pic>
      <p:pic>
        <p:nvPicPr>
          <p:cNvPr id="6" name="图片 5"/>
          <p:cNvPicPr>
            <a:picLocks noChangeAspect="1"/>
          </p:cNvPicPr>
          <p:nvPr/>
        </p:nvPicPr>
        <p:blipFill rotWithShape="1">
          <a:blip r:embed="rId3">
            <a:extLst>
              <a:ext uri="{28A0092B-C50C-407E-A947-70E740481C1C}">
                <a14:useLocalDpi xmlns:a14="http://schemas.microsoft.com/office/drawing/2010/main" val="0"/>
              </a:ext>
            </a:extLst>
          </a:blip>
          <a:srcRect l="11862" t="203" r="10847"/>
          <a:stretch>
            <a:fillRect/>
          </a:stretch>
        </p:blipFill>
        <p:spPr>
          <a:xfrm>
            <a:off x="0" y="10478770"/>
            <a:ext cx="10691495" cy="4640580"/>
          </a:xfrm>
          <a:prstGeom prst="rect">
            <a:avLst/>
          </a:prstGeom>
        </p:spPr>
      </p:pic>
    </p:spTree>
  </p:cSld>
  <p:clrMapOvr>
    <a:masterClrMapping/>
  </p:clrMapOvr>
</p:sld>
</file>

<file path=ppt/tags/tag1.xml><?xml version="1.0" encoding="utf-8"?>
<p:tagLst xmlns:p="http://schemas.openxmlformats.org/presentationml/2006/main">
  <p:tag name="KSO_WM_UNIT_PLACING_PICTURE_USER_VIEWPORT" val="{&quot;height&quot;:5576,&quot;width&quot;:14511}"/>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DIAGRAM_VIRTUALLY_FRAME" val="{&quot;height&quot;:241.5,&quot;left&quot;:86.15,&quot;top&quot;:261.45,&quot;width&quot;:651.5}"/>
</p:tagLst>
</file>

<file path=ppt/tags/tag28.xml><?xml version="1.0" encoding="utf-8"?>
<p:tagLst xmlns:p="http://schemas.openxmlformats.org/presentationml/2006/main">
  <p:tag name="KSO_WM_DIAGRAM_VIRTUALLY_FRAME" val="{&quot;height&quot;:241.5,&quot;left&quot;:86.15,&quot;top&quot;:261.45,&quot;width&quot;:651.5}"/>
</p:tagLst>
</file>

<file path=ppt/tags/tag29.xml><?xml version="1.0" encoding="utf-8"?>
<p:tagLst xmlns:p="http://schemas.openxmlformats.org/presentationml/2006/main">
  <p:tag name="KSO_WM_DIAGRAM_VIRTUALLY_FRAME" val="{&quot;height&quot;:241.5,&quot;left&quot;:86.15,&quot;top&quot;:261.45,&quot;width&quot;:651.5}"/>
</p:tagLst>
</file>

<file path=ppt/tags/tag30.xml><?xml version="1.0" encoding="utf-8"?>
<p:tagLst xmlns:p="http://schemas.openxmlformats.org/presentationml/2006/main">
  <p:tag name="KSO_WM_DIAGRAM_VIRTUALLY_FRAME" val="{&quot;height&quot;:241.5,&quot;left&quot;:86.15,&quot;top&quot;:261.45,&quot;width&quot;:651.5}"/>
</p:tagLst>
</file>

<file path=ppt/tags/tag31.xml><?xml version="1.0" encoding="utf-8"?>
<p:tagLst xmlns:p="http://schemas.openxmlformats.org/presentationml/2006/main">
  <p:tag name="KSO_WM_DIAGRAM_VIRTUALLY_FRAME" val="{&quot;height&quot;:241.5,&quot;left&quot;:86.15,&quot;top&quot;:261.45,&quot;width&quot;:651.5}"/>
</p:tagLst>
</file>

<file path=ppt/tags/tag32.xml><?xml version="1.0" encoding="utf-8"?>
<p:tagLst xmlns:p="http://schemas.openxmlformats.org/presentationml/2006/main">
  <p:tag name="TABLE_ENDDRAG_ORIGIN_RECT" val="184*168"/>
  <p:tag name="TABLE_ENDDRAG_RECT" val="434*244*184*168"/>
</p:tagLst>
</file>

<file path=ppt/tags/tag33.xml><?xml version="1.0" encoding="utf-8"?>
<p:tagLst xmlns:p="http://schemas.openxmlformats.org/presentationml/2006/main">
  <p:tag name="TABLE_ENDDRAG_ORIGIN_RECT" val="289*168"/>
  <p:tag name="TABLE_ENDDRAG_RECT" val="107*244*289*168"/>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TABLE_ENDDRAG_ORIGIN_RECT" val="184*168"/>
  <p:tag name="TABLE_ENDDRAG_RECT" val="434*244*184*168"/>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heme/theme1.xml><?xml version="1.0" encoding="utf-8"?>
<a:theme xmlns:a="http://schemas.openxmlformats.org/drawingml/2006/main" name="Office 主题​​">
  <a:themeElements>
    <a:clrScheme name="Office 主题​​">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主题​​">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6223</Words>
  <Application>WPS 演示</Application>
  <PresentationFormat>自定义</PresentationFormat>
  <Paragraphs>478</Paragraphs>
  <Slides>32</Slides>
  <Notes>0</Notes>
  <HiddenSlides>0</HiddenSlides>
  <MMClips>0</MMClips>
  <ScaleCrop>false</ScaleCrop>
  <HeadingPairs>
    <vt:vector size="6" baseType="variant">
      <vt:variant>
        <vt:lpstr>已用的字体</vt:lpstr>
      </vt:variant>
      <vt:variant>
        <vt:i4>15</vt:i4>
      </vt:variant>
      <vt:variant>
        <vt:lpstr>主题</vt:lpstr>
      </vt:variant>
      <vt:variant>
        <vt:i4>1</vt:i4>
      </vt:variant>
      <vt:variant>
        <vt:lpstr>幻灯片标题</vt:lpstr>
      </vt:variant>
      <vt:variant>
        <vt:i4>32</vt:i4>
      </vt:variant>
    </vt:vector>
  </HeadingPairs>
  <TitlesOfParts>
    <vt:vector size="48" baseType="lpstr">
      <vt:lpstr>Arial</vt:lpstr>
      <vt:lpstr>宋体</vt:lpstr>
      <vt:lpstr>Wingdings</vt:lpstr>
      <vt:lpstr>方正小标宋简体</vt:lpstr>
      <vt:lpstr>Times New Roman</vt:lpstr>
      <vt:lpstr>MV Boli</vt:lpstr>
      <vt:lpstr>黑体</vt:lpstr>
      <vt:lpstr>Calibri</vt:lpstr>
      <vt:lpstr>微软雅黑</vt:lpstr>
      <vt:lpstr>Agency FB</vt:lpstr>
      <vt:lpstr>Arial Unicode MS</vt:lpstr>
      <vt:lpstr>等线 Light</vt:lpstr>
      <vt:lpstr>Calibri Light</vt:lpstr>
      <vt:lpstr>等线</vt:lpstr>
      <vt:lpstr>Wingdings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1661943495@qq.com</dc:creator>
  <cp:lastModifiedBy>星星的眼睛</cp:lastModifiedBy>
  <cp:revision>316</cp:revision>
  <dcterms:created xsi:type="dcterms:W3CDTF">2022-12-12T02:37:00Z</dcterms:created>
  <dcterms:modified xsi:type="dcterms:W3CDTF">2025-05-19T08:35:29Z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104267CC2DE0457881B9872CFF8464A6_12</vt:lpwstr>
  </property>
  <property fmtid="{D5CDD505-2E9C-101B-9397-08002B2CF9AE}" pid="3" name="KSOProductBuildVer">
    <vt:lpwstr>2052-12.1.0.21171</vt:lpwstr>
  </property>
</Properties>
</file>