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341" r:id="rId2"/>
    <p:sldId id="261" r:id="rId3"/>
    <p:sldId id="339" r:id="rId4"/>
    <p:sldId id="345" r:id="rId5"/>
    <p:sldId id="327" r:id="rId6"/>
    <p:sldId id="357" r:id="rId7"/>
    <p:sldId id="278" r:id="rId8"/>
    <p:sldId id="315" r:id="rId9"/>
    <p:sldId id="346" r:id="rId10"/>
    <p:sldId id="281" r:id="rId11"/>
    <p:sldId id="343" r:id="rId12"/>
    <p:sldId id="347" r:id="rId13"/>
    <p:sldId id="317" r:id="rId14"/>
    <p:sldId id="348" r:id="rId15"/>
    <p:sldId id="349" r:id="rId16"/>
    <p:sldId id="350" r:id="rId17"/>
    <p:sldId id="351" r:id="rId18"/>
    <p:sldId id="319" r:id="rId19"/>
    <p:sldId id="352" r:id="rId20"/>
    <p:sldId id="353" r:id="rId21"/>
    <p:sldId id="340" r:id="rId22"/>
    <p:sldId id="299" r:id="rId23"/>
    <p:sldId id="302" r:id="rId24"/>
    <p:sldId id="282" r:id="rId25"/>
    <p:sldId id="344" r:id="rId26"/>
    <p:sldId id="321" r:id="rId27"/>
    <p:sldId id="354" r:id="rId28"/>
    <p:sldId id="355" r:id="rId29"/>
    <p:sldId id="356" r:id="rId30"/>
    <p:sldId id="325" r:id="rId31"/>
    <p:sldId id="342" r:id="rId32"/>
    <p:sldId id="298" r:id="rId33"/>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1661943495@qq.com" initials="1" lastIdx="50" clrIdx="0">
    <p:extLst>
      <p:ext uri="{19B8F6BF-5375-455C-9EA6-DF929625EA0E}">
        <p15:presenceInfo xmlns:p15="http://schemas.microsoft.com/office/powerpoint/2012/main" userId="e50b250879c950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A97BE"/>
    <a:srgbClr val="E5DAFE"/>
    <a:srgbClr val="86B4CC"/>
    <a:srgbClr val="ABC7EA"/>
    <a:srgbClr val="85C1FB"/>
    <a:srgbClr val="82AA66"/>
    <a:srgbClr val="FFFFFF"/>
    <a:srgbClr val="D35431"/>
    <a:srgbClr val="DF8167"/>
    <a:srgbClr val="FE768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无样式，无网格">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浅色样式 1 - 强调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75" autoAdjust="0"/>
    <p:restoredTop sz="94618" autoAdjust="0"/>
  </p:normalViewPr>
  <p:slideViewPr>
    <p:cSldViewPr snapToGrid="0">
      <p:cViewPr varScale="1">
        <p:scale>
          <a:sx n="26" d="100"/>
          <a:sy n="26" d="100"/>
        </p:scale>
        <p:origin x="2179" y="3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02CEE1-1E6A-48DA-8877-7BF47CF04E4C}" type="doc">
      <dgm:prSet loTypeId="urn:microsoft.com/office/officeart/2005/8/layout/list1#1" loCatId="list" qsTypeId="urn:microsoft.com/office/officeart/2005/8/quickstyle/simple1#3" qsCatId="simple" csTypeId="urn:microsoft.com/office/officeart/2005/8/colors/colorful5" csCatId="colorful" phldr="1"/>
      <dgm:spPr/>
      <dgm:t>
        <a:bodyPr/>
        <a:lstStyle/>
        <a:p>
          <a:endParaRPr lang="zh-CN" altLang="en-US"/>
        </a:p>
      </dgm:t>
    </dgm:pt>
    <dgm:pt modelId="{35F3F6CD-AB9D-438C-A67B-D7386820A4B0}">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湿地保护修复项目</a:t>
          </a:r>
        </a:p>
      </dgm:t>
    </dgm:pt>
    <dgm:pt modelId="{13F35DCC-8ED9-432C-BE38-D38D8AEF826A}" type="parTrans" cxnId="{36E7836A-55F7-479F-93B5-4C6AE1F7122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25CA1D3F-0F93-4829-9F34-C29AFA68024D}" type="sibTrans" cxnId="{36E7836A-55F7-479F-93B5-4C6AE1F7122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F72599E-3966-4321-9233-3F78B302662A}">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水土流失防治项目</a:t>
          </a:r>
        </a:p>
      </dgm:t>
    </dgm:pt>
    <dgm:pt modelId="{4B013AEE-745B-449B-90B9-E66E20608827}" type="parTrans" cxnId="{E07B79B6-8FB9-4EAC-9231-0BE95CE531A4}">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62A80902-9295-43B0-B6FC-230BEF6FD19B}" type="sibTrans" cxnId="{E07B79B6-8FB9-4EAC-9231-0BE95CE531A4}">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2AABFC28-60C3-4BD4-A7D0-A50D413CEAD2}">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森林综合治理项目</a:t>
          </a:r>
        </a:p>
      </dgm:t>
    </dgm:pt>
    <dgm:pt modelId="{9AAECD19-C149-401B-A50A-89E21FF190D2}" type="parTrans" cxnId="{20E41DE5-1B4B-41B9-8D3E-7A7F18BD3EE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B120AE7-FC74-4208-8721-317DBFCC9BEB}" type="sibTrans" cxnId="{20E41DE5-1B4B-41B9-8D3E-7A7F18BD3EED}">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04C4447C-E71B-435A-8BB5-A8CCC3831ADC}">
      <dgm:prSet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国土综合整治项目</a:t>
          </a:r>
        </a:p>
      </dgm:t>
    </dgm:pt>
    <dgm:pt modelId="{5E85736B-C9A4-47EE-A51B-E9F8CA390736}" type="parTrans" cxnId="{38D7DA77-E988-4BA3-816D-5A7A1B6FDD7C}">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C1E8AA65-E167-41A3-958A-8B092474E1D9}" type="sibTrans" cxnId="{38D7DA77-E988-4BA3-816D-5A7A1B6FDD7C}">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BC389C9-D49A-4412-A594-5BCC8B70A365}" type="pres">
      <dgm:prSet presAssocID="{D002CEE1-1E6A-48DA-8877-7BF47CF04E4C}" presName="linear" presStyleCnt="0">
        <dgm:presLayoutVars>
          <dgm:dir/>
          <dgm:animLvl val="lvl"/>
          <dgm:resizeHandles val="exact"/>
        </dgm:presLayoutVars>
      </dgm:prSet>
      <dgm:spPr/>
      <dgm:t>
        <a:bodyPr/>
        <a:lstStyle/>
        <a:p>
          <a:endParaRPr lang="zh-CN" altLang="en-US"/>
        </a:p>
      </dgm:t>
    </dgm:pt>
    <dgm:pt modelId="{A8BA2C05-2977-454E-803E-204187120D02}" type="pres">
      <dgm:prSet presAssocID="{35F3F6CD-AB9D-438C-A67B-D7386820A4B0}" presName="parentLin" presStyleCnt="0"/>
      <dgm:spPr/>
    </dgm:pt>
    <dgm:pt modelId="{CDB36790-F029-4D9E-8342-5967E39240C0}" type="pres">
      <dgm:prSet presAssocID="{35F3F6CD-AB9D-438C-A67B-D7386820A4B0}" presName="parentLeftMargin" presStyleLbl="node1" presStyleIdx="0" presStyleCnt="4"/>
      <dgm:spPr/>
      <dgm:t>
        <a:bodyPr/>
        <a:lstStyle/>
        <a:p>
          <a:endParaRPr lang="zh-CN" altLang="en-US"/>
        </a:p>
      </dgm:t>
    </dgm:pt>
    <dgm:pt modelId="{1920FD03-0C01-4058-9AA9-E655BB164CAF}" type="pres">
      <dgm:prSet presAssocID="{35F3F6CD-AB9D-438C-A67B-D7386820A4B0}" presName="parentText" presStyleLbl="node1" presStyleIdx="0" presStyleCnt="4" custScaleX="108565">
        <dgm:presLayoutVars>
          <dgm:chMax val="0"/>
          <dgm:bulletEnabled val="1"/>
        </dgm:presLayoutVars>
      </dgm:prSet>
      <dgm:spPr/>
      <dgm:t>
        <a:bodyPr/>
        <a:lstStyle/>
        <a:p>
          <a:endParaRPr lang="zh-CN" altLang="en-US"/>
        </a:p>
      </dgm:t>
    </dgm:pt>
    <dgm:pt modelId="{A82781D1-1E15-4D65-9A5F-7F63527AC1E8}" type="pres">
      <dgm:prSet presAssocID="{35F3F6CD-AB9D-438C-A67B-D7386820A4B0}" presName="negativeSpace" presStyleCnt="0"/>
      <dgm:spPr/>
    </dgm:pt>
    <dgm:pt modelId="{3EAE8612-AC31-4DE0-AC93-9BFC0365020F}" type="pres">
      <dgm:prSet presAssocID="{35F3F6CD-AB9D-438C-A67B-D7386820A4B0}" presName="childText" presStyleLbl="conFgAcc1" presStyleIdx="0" presStyleCnt="4">
        <dgm:presLayoutVars>
          <dgm:bulletEnabled val="1"/>
        </dgm:presLayoutVars>
      </dgm:prSet>
      <dgm:spPr/>
    </dgm:pt>
    <dgm:pt modelId="{D7126D1C-E738-4AFD-8CF6-2B4CA3155B2F}" type="pres">
      <dgm:prSet presAssocID="{25CA1D3F-0F93-4829-9F34-C29AFA68024D}" presName="spaceBetweenRectangles" presStyleCnt="0"/>
      <dgm:spPr/>
    </dgm:pt>
    <dgm:pt modelId="{D532C1BB-F207-4F46-A20C-2E5AE958FC50}" type="pres">
      <dgm:prSet presAssocID="{AF72599E-3966-4321-9233-3F78B302662A}" presName="parentLin" presStyleCnt="0"/>
      <dgm:spPr/>
    </dgm:pt>
    <dgm:pt modelId="{94A23BBE-42CC-4CB6-ADAB-5E3255769955}" type="pres">
      <dgm:prSet presAssocID="{AF72599E-3966-4321-9233-3F78B302662A}" presName="parentLeftMargin" presStyleLbl="node1" presStyleIdx="0" presStyleCnt="4"/>
      <dgm:spPr/>
      <dgm:t>
        <a:bodyPr/>
        <a:lstStyle/>
        <a:p>
          <a:endParaRPr lang="zh-CN" altLang="en-US"/>
        </a:p>
      </dgm:t>
    </dgm:pt>
    <dgm:pt modelId="{22BD9200-D648-40A1-A4BB-4F05AAA6A96C}" type="pres">
      <dgm:prSet presAssocID="{AF72599E-3966-4321-9233-3F78B302662A}" presName="parentText" presStyleLbl="node1" presStyleIdx="1" presStyleCnt="4" custScaleX="108495">
        <dgm:presLayoutVars>
          <dgm:chMax val="0"/>
          <dgm:bulletEnabled val="1"/>
        </dgm:presLayoutVars>
      </dgm:prSet>
      <dgm:spPr/>
      <dgm:t>
        <a:bodyPr/>
        <a:lstStyle/>
        <a:p>
          <a:endParaRPr lang="zh-CN" altLang="en-US"/>
        </a:p>
      </dgm:t>
    </dgm:pt>
    <dgm:pt modelId="{41C3D844-1F44-49FA-8C9C-34218C85541B}" type="pres">
      <dgm:prSet presAssocID="{AF72599E-3966-4321-9233-3F78B302662A}" presName="negativeSpace" presStyleCnt="0"/>
      <dgm:spPr/>
    </dgm:pt>
    <dgm:pt modelId="{5716CC8B-A617-4D85-A0FB-E8FA9DFFB57F}" type="pres">
      <dgm:prSet presAssocID="{AF72599E-3966-4321-9233-3F78B302662A}" presName="childText" presStyleLbl="conFgAcc1" presStyleIdx="1" presStyleCnt="4">
        <dgm:presLayoutVars>
          <dgm:bulletEnabled val="1"/>
        </dgm:presLayoutVars>
      </dgm:prSet>
      <dgm:spPr/>
    </dgm:pt>
    <dgm:pt modelId="{DDF2D2C7-576D-470D-AF3D-5EF2C9AE4B66}" type="pres">
      <dgm:prSet presAssocID="{62A80902-9295-43B0-B6FC-230BEF6FD19B}" presName="spaceBetweenRectangles" presStyleCnt="0"/>
      <dgm:spPr/>
    </dgm:pt>
    <dgm:pt modelId="{9222B8B6-1B4E-4911-A4D0-5B1E2BFEB5E7}" type="pres">
      <dgm:prSet presAssocID="{2AABFC28-60C3-4BD4-A7D0-A50D413CEAD2}" presName="parentLin" presStyleCnt="0"/>
      <dgm:spPr/>
    </dgm:pt>
    <dgm:pt modelId="{EB02C817-B1E1-490B-A932-CE85F37A8D73}" type="pres">
      <dgm:prSet presAssocID="{2AABFC28-60C3-4BD4-A7D0-A50D413CEAD2}" presName="parentLeftMargin" presStyleLbl="node1" presStyleIdx="1" presStyleCnt="4"/>
      <dgm:spPr/>
      <dgm:t>
        <a:bodyPr/>
        <a:lstStyle/>
        <a:p>
          <a:endParaRPr lang="zh-CN" altLang="en-US"/>
        </a:p>
      </dgm:t>
    </dgm:pt>
    <dgm:pt modelId="{E1039143-3812-4F40-882E-EF80FFD83FB1}" type="pres">
      <dgm:prSet presAssocID="{2AABFC28-60C3-4BD4-A7D0-A50D413CEAD2}" presName="parentText" presStyleLbl="node1" presStyleIdx="2" presStyleCnt="4" custScaleX="108565">
        <dgm:presLayoutVars>
          <dgm:chMax val="0"/>
          <dgm:bulletEnabled val="1"/>
        </dgm:presLayoutVars>
      </dgm:prSet>
      <dgm:spPr/>
      <dgm:t>
        <a:bodyPr/>
        <a:lstStyle/>
        <a:p>
          <a:endParaRPr lang="zh-CN" altLang="en-US"/>
        </a:p>
      </dgm:t>
    </dgm:pt>
    <dgm:pt modelId="{3257A1E0-62D0-42CB-872A-82DD2108E781}" type="pres">
      <dgm:prSet presAssocID="{2AABFC28-60C3-4BD4-A7D0-A50D413CEAD2}" presName="negativeSpace" presStyleCnt="0"/>
      <dgm:spPr/>
    </dgm:pt>
    <dgm:pt modelId="{730A9BDF-2B26-4515-A085-9C487A916BF4}" type="pres">
      <dgm:prSet presAssocID="{2AABFC28-60C3-4BD4-A7D0-A50D413CEAD2}" presName="childText" presStyleLbl="conFgAcc1" presStyleIdx="2" presStyleCnt="4">
        <dgm:presLayoutVars>
          <dgm:bulletEnabled val="1"/>
        </dgm:presLayoutVars>
      </dgm:prSet>
      <dgm:spPr/>
    </dgm:pt>
    <dgm:pt modelId="{9202D327-77CA-482F-83F9-0EB59F4CE340}" type="pres">
      <dgm:prSet presAssocID="{AB120AE7-FC74-4208-8721-317DBFCC9BEB}" presName="spaceBetweenRectangles" presStyleCnt="0"/>
      <dgm:spPr/>
    </dgm:pt>
    <dgm:pt modelId="{75514ADB-113A-45BD-A401-E167EA46964F}" type="pres">
      <dgm:prSet presAssocID="{04C4447C-E71B-435A-8BB5-A8CCC3831ADC}" presName="parentLin" presStyleCnt="0"/>
      <dgm:spPr/>
    </dgm:pt>
    <dgm:pt modelId="{DA54FF3E-8902-4D09-ADC6-DEA161E16BD6}" type="pres">
      <dgm:prSet presAssocID="{04C4447C-E71B-435A-8BB5-A8CCC3831ADC}" presName="parentLeftMargin" presStyleLbl="node1" presStyleIdx="2" presStyleCnt="4"/>
      <dgm:spPr/>
      <dgm:t>
        <a:bodyPr/>
        <a:lstStyle/>
        <a:p>
          <a:endParaRPr lang="zh-CN" altLang="en-US"/>
        </a:p>
      </dgm:t>
    </dgm:pt>
    <dgm:pt modelId="{CADD8BA2-5ECA-4900-BEBA-52EA7EF6DFFB}" type="pres">
      <dgm:prSet presAssocID="{04C4447C-E71B-435A-8BB5-A8CCC3831ADC}" presName="parentText" presStyleLbl="node1" presStyleIdx="3" presStyleCnt="4" custScaleX="108565">
        <dgm:presLayoutVars>
          <dgm:chMax val="0"/>
          <dgm:bulletEnabled val="1"/>
        </dgm:presLayoutVars>
      </dgm:prSet>
      <dgm:spPr/>
      <dgm:t>
        <a:bodyPr/>
        <a:lstStyle/>
        <a:p>
          <a:endParaRPr lang="zh-CN" altLang="en-US"/>
        </a:p>
      </dgm:t>
    </dgm:pt>
    <dgm:pt modelId="{07FACD0E-5617-4686-89AA-94F7E111FE73}" type="pres">
      <dgm:prSet presAssocID="{04C4447C-E71B-435A-8BB5-A8CCC3831ADC}" presName="negativeSpace" presStyleCnt="0"/>
      <dgm:spPr/>
    </dgm:pt>
    <dgm:pt modelId="{590CC517-B9F2-471A-9F01-91BB53CE769B}" type="pres">
      <dgm:prSet presAssocID="{04C4447C-E71B-435A-8BB5-A8CCC3831ADC}" presName="childText" presStyleLbl="conFgAcc1" presStyleIdx="3" presStyleCnt="4">
        <dgm:presLayoutVars>
          <dgm:bulletEnabled val="1"/>
        </dgm:presLayoutVars>
      </dgm:prSet>
      <dgm:spPr/>
    </dgm:pt>
  </dgm:ptLst>
  <dgm:cxnLst>
    <dgm:cxn modelId="{1D686AF4-8C69-4FD2-AE77-6A4123EDDDB0}" type="presOf" srcId="{AF72599E-3966-4321-9233-3F78B302662A}" destId="{22BD9200-D648-40A1-A4BB-4F05AAA6A96C}" srcOrd="1" destOrd="0" presId="urn:microsoft.com/office/officeart/2005/8/layout/list1#1"/>
    <dgm:cxn modelId="{6004D2E4-1C4E-4DB7-A6DA-AA12B1473E49}" type="presOf" srcId="{2AABFC28-60C3-4BD4-A7D0-A50D413CEAD2}" destId="{E1039143-3812-4F40-882E-EF80FFD83FB1}" srcOrd="1" destOrd="0" presId="urn:microsoft.com/office/officeart/2005/8/layout/list1#1"/>
    <dgm:cxn modelId="{49EAAAFB-7123-43A1-9FFA-1EB47783BD5D}" type="presOf" srcId="{35F3F6CD-AB9D-438C-A67B-D7386820A4B0}" destId="{1920FD03-0C01-4058-9AA9-E655BB164CAF}" srcOrd="1" destOrd="0" presId="urn:microsoft.com/office/officeart/2005/8/layout/list1#1"/>
    <dgm:cxn modelId="{38D7DA77-E988-4BA3-816D-5A7A1B6FDD7C}" srcId="{D002CEE1-1E6A-48DA-8877-7BF47CF04E4C}" destId="{04C4447C-E71B-435A-8BB5-A8CCC3831ADC}" srcOrd="3" destOrd="0" parTransId="{5E85736B-C9A4-47EE-A51B-E9F8CA390736}" sibTransId="{C1E8AA65-E167-41A3-958A-8B092474E1D9}"/>
    <dgm:cxn modelId="{20E41DE5-1B4B-41B9-8D3E-7A7F18BD3EED}" srcId="{D002CEE1-1E6A-48DA-8877-7BF47CF04E4C}" destId="{2AABFC28-60C3-4BD4-A7D0-A50D413CEAD2}" srcOrd="2" destOrd="0" parTransId="{9AAECD19-C149-401B-A50A-89E21FF190D2}" sibTransId="{AB120AE7-FC74-4208-8721-317DBFCC9BEB}"/>
    <dgm:cxn modelId="{C7DC4CBD-B2CA-4583-A5A5-EB1FA66066DD}" type="presOf" srcId="{AF72599E-3966-4321-9233-3F78B302662A}" destId="{94A23BBE-42CC-4CB6-ADAB-5E3255769955}" srcOrd="0" destOrd="0" presId="urn:microsoft.com/office/officeart/2005/8/layout/list1#1"/>
    <dgm:cxn modelId="{E07B79B6-8FB9-4EAC-9231-0BE95CE531A4}" srcId="{D002CEE1-1E6A-48DA-8877-7BF47CF04E4C}" destId="{AF72599E-3966-4321-9233-3F78B302662A}" srcOrd="1" destOrd="0" parTransId="{4B013AEE-745B-449B-90B9-E66E20608827}" sibTransId="{62A80902-9295-43B0-B6FC-230BEF6FD19B}"/>
    <dgm:cxn modelId="{4E67C719-24E2-435A-8FFD-26735D042D62}" type="presOf" srcId="{04C4447C-E71B-435A-8BB5-A8CCC3831ADC}" destId="{CADD8BA2-5ECA-4900-BEBA-52EA7EF6DFFB}" srcOrd="1" destOrd="0" presId="urn:microsoft.com/office/officeart/2005/8/layout/list1#1"/>
    <dgm:cxn modelId="{9450EF1A-E527-4411-AD8A-DEB86BE76D0A}" type="presOf" srcId="{04C4447C-E71B-435A-8BB5-A8CCC3831ADC}" destId="{DA54FF3E-8902-4D09-ADC6-DEA161E16BD6}" srcOrd="0" destOrd="0" presId="urn:microsoft.com/office/officeart/2005/8/layout/list1#1"/>
    <dgm:cxn modelId="{606FC1AD-149A-4394-A457-35CDF7B8012F}" type="presOf" srcId="{35F3F6CD-AB9D-438C-A67B-D7386820A4B0}" destId="{CDB36790-F029-4D9E-8342-5967E39240C0}" srcOrd="0" destOrd="0" presId="urn:microsoft.com/office/officeart/2005/8/layout/list1#1"/>
    <dgm:cxn modelId="{CC13AE03-27AE-4383-91FB-C6F1DD9A14FC}" type="presOf" srcId="{2AABFC28-60C3-4BD4-A7D0-A50D413CEAD2}" destId="{EB02C817-B1E1-490B-A932-CE85F37A8D73}" srcOrd="0" destOrd="0" presId="urn:microsoft.com/office/officeart/2005/8/layout/list1#1"/>
    <dgm:cxn modelId="{36E7836A-55F7-479F-93B5-4C6AE1F7122D}" srcId="{D002CEE1-1E6A-48DA-8877-7BF47CF04E4C}" destId="{35F3F6CD-AB9D-438C-A67B-D7386820A4B0}" srcOrd="0" destOrd="0" parTransId="{13F35DCC-8ED9-432C-BE38-D38D8AEF826A}" sibTransId="{25CA1D3F-0F93-4829-9F34-C29AFA68024D}"/>
    <dgm:cxn modelId="{73E3EE8F-E663-4A25-B0C1-518151649059}" type="presOf" srcId="{D002CEE1-1E6A-48DA-8877-7BF47CF04E4C}" destId="{ABC389C9-D49A-4412-A594-5BCC8B70A365}" srcOrd="0" destOrd="0" presId="urn:microsoft.com/office/officeart/2005/8/layout/list1#1"/>
    <dgm:cxn modelId="{3C1B9AE8-4475-4D45-9ADB-10B04CA96A6E}" type="presParOf" srcId="{ABC389C9-D49A-4412-A594-5BCC8B70A365}" destId="{A8BA2C05-2977-454E-803E-204187120D02}" srcOrd="0" destOrd="0" presId="urn:microsoft.com/office/officeart/2005/8/layout/list1#1"/>
    <dgm:cxn modelId="{5EE9AF38-6B6D-4F92-A428-C63476218CAE}" type="presParOf" srcId="{A8BA2C05-2977-454E-803E-204187120D02}" destId="{CDB36790-F029-4D9E-8342-5967E39240C0}" srcOrd="0" destOrd="0" presId="urn:microsoft.com/office/officeart/2005/8/layout/list1#1"/>
    <dgm:cxn modelId="{3397779A-C133-4A4D-9C78-0F9553421143}" type="presParOf" srcId="{A8BA2C05-2977-454E-803E-204187120D02}" destId="{1920FD03-0C01-4058-9AA9-E655BB164CAF}" srcOrd="1" destOrd="0" presId="urn:microsoft.com/office/officeart/2005/8/layout/list1#1"/>
    <dgm:cxn modelId="{F8956DA0-EC7C-4D06-9D80-0D65264489D4}" type="presParOf" srcId="{ABC389C9-D49A-4412-A594-5BCC8B70A365}" destId="{A82781D1-1E15-4D65-9A5F-7F63527AC1E8}" srcOrd="1" destOrd="0" presId="urn:microsoft.com/office/officeart/2005/8/layout/list1#1"/>
    <dgm:cxn modelId="{871490D4-BA82-41BD-A235-D5156F4D0027}" type="presParOf" srcId="{ABC389C9-D49A-4412-A594-5BCC8B70A365}" destId="{3EAE8612-AC31-4DE0-AC93-9BFC0365020F}" srcOrd="2" destOrd="0" presId="urn:microsoft.com/office/officeart/2005/8/layout/list1#1"/>
    <dgm:cxn modelId="{C5E8126A-385E-4E3E-87D4-279C45992C48}" type="presParOf" srcId="{ABC389C9-D49A-4412-A594-5BCC8B70A365}" destId="{D7126D1C-E738-4AFD-8CF6-2B4CA3155B2F}" srcOrd="3" destOrd="0" presId="urn:microsoft.com/office/officeart/2005/8/layout/list1#1"/>
    <dgm:cxn modelId="{C5CF8FED-00DF-463B-B280-30866F464367}" type="presParOf" srcId="{ABC389C9-D49A-4412-A594-5BCC8B70A365}" destId="{D532C1BB-F207-4F46-A20C-2E5AE958FC50}" srcOrd="4" destOrd="0" presId="urn:microsoft.com/office/officeart/2005/8/layout/list1#1"/>
    <dgm:cxn modelId="{1313AA9F-703F-40EE-99FD-E38F2C17B347}" type="presParOf" srcId="{D532C1BB-F207-4F46-A20C-2E5AE958FC50}" destId="{94A23BBE-42CC-4CB6-ADAB-5E3255769955}" srcOrd="0" destOrd="0" presId="urn:microsoft.com/office/officeart/2005/8/layout/list1#1"/>
    <dgm:cxn modelId="{1F191EA7-3F22-4598-94B6-9AF9122094CB}" type="presParOf" srcId="{D532C1BB-F207-4F46-A20C-2E5AE958FC50}" destId="{22BD9200-D648-40A1-A4BB-4F05AAA6A96C}" srcOrd="1" destOrd="0" presId="urn:microsoft.com/office/officeart/2005/8/layout/list1#1"/>
    <dgm:cxn modelId="{13461AA7-24F0-4AE2-900A-94E4CCFE1BFF}" type="presParOf" srcId="{ABC389C9-D49A-4412-A594-5BCC8B70A365}" destId="{41C3D844-1F44-49FA-8C9C-34218C85541B}" srcOrd="5" destOrd="0" presId="urn:microsoft.com/office/officeart/2005/8/layout/list1#1"/>
    <dgm:cxn modelId="{32748458-B8A0-4F68-85ED-FBFD54EE3E38}" type="presParOf" srcId="{ABC389C9-D49A-4412-A594-5BCC8B70A365}" destId="{5716CC8B-A617-4D85-A0FB-E8FA9DFFB57F}" srcOrd="6" destOrd="0" presId="urn:microsoft.com/office/officeart/2005/8/layout/list1#1"/>
    <dgm:cxn modelId="{B010351F-6B8A-4FBF-BE90-95FB24E988C1}" type="presParOf" srcId="{ABC389C9-D49A-4412-A594-5BCC8B70A365}" destId="{DDF2D2C7-576D-470D-AF3D-5EF2C9AE4B66}" srcOrd="7" destOrd="0" presId="urn:microsoft.com/office/officeart/2005/8/layout/list1#1"/>
    <dgm:cxn modelId="{106617D3-D0DB-4964-8473-FF02B6F978EF}" type="presParOf" srcId="{ABC389C9-D49A-4412-A594-5BCC8B70A365}" destId="{9222B8B6-1B4E-4911-A4D0-5B1E2BFEB5E7}" srcOrd="8" destOrd="0" presId="urn:microsoft.com/office/officeart/2005/8/layout/list1#1"/>
    <dgm:cxn modelId="{93A790C4-162B-4569-A80D-5E63AB335556}" type="presParOf" srcId="{9222B8B6-1B4E-4911-A4D0-5B1E2BFEB5E7}" destId="{EB02C817-B1E1-490B-A932-CE85F37A8D73}" srcOrd="0" destOrd="0" presId="urn:microsoft.com/office/officeart/2005/8/layout/list1#1"/>
    <dgm:cxn modelId="{0EA2CBF0-B703-4048-A1D1-77839C06B64B}" type="presParOf" srcId="{9222B8B6-1B4E-4911-A4D0-5B1E2BFEB5E7}" destId="{E1039143-3812-4F40-882E-EF80FFD83FB1}" srcOrd="1" destOrd="0" presId="urn:microsoft.com/office/officeart/2005/8/layout/list1#1"/>
    <dgm:cxn modelId="{AE7362FA-0F22-4D21-ACE7-1464CA9B5BB0}" type="presParOf" srcId="{ABC389C9-D49A-4412-A594-5BCC8B70A365}" destId="{3257A1E0-62D0-42CB-872A-82DD2108E781}" srcOrd="9" destOrd="0" presId="urn:microsoft.com/office/officeart/2005/8/layout/list1#1"/>
    <dgm:cxn modelId="{044EA68F-6F29-4421-9F9D-D7F3FF704C1C}" type="presParOf" srcId="{ABC389C9-D49A-4412-A594-5BCC8B70A365}" destId="{730A9BDF-2B26-4515-A085-9C487A916BF4}" srcOrd="10" destOrd="0" presId="urn:microsoft.com/office/officeart/2005/8/layout/list1#1"/>
    <dgm:cxn modelId="{B25C6C2C-F511-41CB-97B2-C8C7EF8EB299}" type="presParOf" srcId="{ABC389C9-D49A-4412-A594-5BCC8B70A365}" destId="{9202D327-77CA-482F-83F9-0EB59F4CE340}" srcOrd="11" destOrd="0" presId="urn:microsoft.com/office/officeart/2005/8/layout/list1#1"/>
    <dgm:cxn modelId="{29317C8A-F5E5-4786-BDE6-908226354D08}" type="presParOf" srcId="{ABC389C9-D49A-4412-A594-5BCC8B70A365}" destId="{75514ADB-113A-45BD-A401-E167EA46964F}" srcOrd="12" destOrd="0" presId="urn:microsoft.com/office/officeart/2005/8/layout/list1#1"/>
    <dgm:cxn modelId="{98060AA4-2DBB-4771-BCDE-9578A3A4C4AD}" type="presParOf" srcId="{75514ADB-113A-45BD-A401-E167EA46964F}" destId="{DA54FF3E-8902-4D09-ADC6-DEA161E16BD6}" srcOrd="0" destOrd="0" presId="urn:microsoft.com/office/officeart/2005/8/layout/list1#1"/>
    <dgm:cxn modelId="{394EC968-1999-4152-A2F4-D5B77300017B}" type="presParOf" srcId="{75514ADB-113A-45BD-A401-E167EA46964F}" destId="{CADD8BA2-5ECA-4900-BEBA-52EA7EF6DFFB}" srcOrd="1" destOrd="0" presId="urn:microsoft.com/office/officeart/2005/8/layout/list1#1"/>
    <dgm:cxn modelId="{5A883759-0D33-48D2-9F7C-ECEFBC25D261}" type="presParOf" srcId="{ABC389C9-D49A-4412-A594-5BCC8B70A365}" destId="{07FACD0E-5617-4686-89AA-94F7E111FE73}" srcOrd="13" destOrd="0" presId="urn:microsoft.com/office/officeart/2005/8/layout/list1#1"/>
    <dgm:cxn modelId="{9E7A1F06-76F9-4924-B569-2BDBDAF29FE8}" type="presParOf" srcId="{ABC389C9-D49A-4412-A594-5BCC8B70A365}" destId="{590CC517-B9F2-471A-9F01-91BB53CE769B}" srcOrd="14" destOrd="0" presId="urn:microsoft.com/office/officeart/2005/8/layout/list1#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E8612-AC31-4DE0-AC93-9BFC0365020F}">
      <dsp:nvSpPr>
        <dsp:cNvPr id="0" name=""/>
        <dsp:cNvSpPr/>
      </dsp:nvSpPr>
      <dsp:spPr>
        <a:xfrm>
          <a:off x="0" y="351509"/>
          <a:ext cx="8227615" cy="453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20FD03-0C01-4058-9AA9-E655BB164CAF}">
      <dsp:nvSpPr>
        <dsp:cNvPr id="0" name=""/>
        <dsp:cNvSpPr/>
      </dsp:nvSpPr>
      <dsp:spPr>
        <a:xfrm>
          <a:off x="411380" y="85829"/>
          <a:ext cx="6252617" cy="5313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湿地保护修复项目</a:t>
          </a:r>
        </a:p>
      </dsp:txBody>
      <dsp:txXfrm>
        <a:off x="437319" y="111768"/>
        <a:ext cx="6200739" cy="479482"/>
      </dsp:txXfrm>
    </dsp:sp>
    <dsp:sp modelId="{5716CC8B-A617-4D85-A0FB-E8FA9DFFB57F}">
      <dsp:nvSpPr>
        <dsp:cNvPr id="0" name=""/>
        <dsp:cNvSpPr/>
      </dsp:nvSpPr>
      <dsp:spPr>
        <a:xfrm>
          <a:off x="0" y="1167989"/>
          <a:ext cx="8227615" cy="4536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BD9200-D648-40A1-A4BB-4F05AAA6A96C}">
      <dsp:nvSpPr>
        <dsp:cNvPr id="0" name=""/>
        <dsp:cNvSpPr/>
      </dsp:nvSpPr>
      <dsp:spPr>
        <a:xfrm>
          <a:off x="411380" y="902309"/>
          <a:ext cx="6248585" cy="5313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水土流失防治项目</a:t>
          </a:r>
        </a:p>
      </dsp:txBody>
      <dsp:txXfrm>
        <a:off x="437319" y="928248"/>
        <a:ext cx="6196707" cy="479482"/>
      </dsp:txXfrm>
    </dsp:sp>
    <dsp:sp modelId="{730A9BDF-2B26-4515-A085-9C487A916BF4}">
      <dsp:nvSpPr>
        <dsp:cNvPr id="0" name=""/>
        <dsp:cNvSpPr/>
      </dsp:nvSpPr>
      <dsp:spPr>
        <a:xfrm>
          <a:off x="0" y="1984469"/>
          <a:ext cx="8227615" cy="4536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039143-3812-4F40-882E-EF80FFD83FB1}">
      <dsp:nvSpPr>
        <dsp:cNvPr id="0" name=""/>
        <dsp:cNvSpPr/>
      </dsp:nvSpPr>
      <dsp:spPr>
        <a:xfrm>
          <a:off x="411380" y="1718790"/>
          <a:ext cx="6252617" cy="5313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森林综合治理项目</a:t>
          </a:r>
        </a:p>
      </dsp:txBody>
      <dsp:txXfrm>
        <a:off x="437319" y="1744729"/>
        <a:ext cx="6200739" cy="479482"/>
      </dsp:txXfrm>
    </dsp:sp>
    <dsp:sp modelId="{590CC517-B9F2-471A-9F01-91BB53CE769B}">
      <dsp:nvSpPr>
        <dsp:cNvPr id="0" name=""/>
        <dsp:cNvSpPr/>
      </dsp:nvSpPr>
      <dsp:spPr>
        <a:xfrm>
          <a:off x="0" y="2800950"/>
          <a:ext cx="8227615" cy="4536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DD8BA2-5ECA-4900-BEBA-52EA7EF6DFFB}">
      <dsp:nvSpPr>
        <dsp:cNvPr id="0" name=""/>
        <dsp:cNvSpPr/>
      </dsp:nvSpPr>
      <dsp:spPr>
        <a:xfrm>
          <a:off x="411380" y="2535270"/>
          <a:ext cx="6252617" cy="5313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689" tIns="0" rIns="217689" bIns="0" numCol="1" spcCol="1270" anchor="ctr" anchorCtr="0">
          <a:noAutofit/>
        </a:bodyPr>
        <a:lstStyle/>
        <a:p>
          <a:pPr lvl="0" algn="l" defTabSz="1066800">
            <a:lnSpc>
              <a:spcPct val="100000"/>
            </a:lnSpc>
            <a:spcBef>
              <a:spcPct val="0"/>
            </a:spcBef>
            <a:spcAft>
              <a:spcPct val="35000"/>
            </a:spcAft>
          </a:pPr>
          <a:r>
            <a:rPr lang="zh-CN" altLang="en-US" sz="2400" b="1" kern="1200" dirty="0">
              <a:latin typeface="微软雅黑" panose="020B0503020204020204" pitchFamily="34" charset="-122"/>
              <a:ea typeface="微软雅黑" panose="020B0503020204020204" pitchFamily="34" charset="-122"/>
            </a:rPr>
            <a:t>国土综合整治项目</a:t>
          </a:r>
        </a:p>
      </dsp:txBody>
      <dsp:txXfrm>
        <a:off x="437319" y="2561209"/>
        <a:ext cx="6200739"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6"/>
            </a:lvl1pPr>
          </a:lstStyle>
          <a:p>
            <a:r>
              <a:rPr lang="zh-CN" altLang="en-US"/>
              <a:t>单击此处编辑母版标题样式</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4273959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448035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6"/>
            </a:lvl1pPr>
          </a:lstStyle>
          <a:p>
            <a:r>
              <a:rPr lang="zh-CN" altLang="en-US"/>
              <a:t>单击此处编辑母版标题样式</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867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232096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zh-CN" altLang="en-US"/>
              <a:t>单击此处编辑母版文本样式</a:t>
            </a:r>
          </a:p>
        </p:txBody>
      </p:sp>
      <p:sp>
        <p:nvSpPr>
          <p:cNvPr id="4" name="Content Placeholder 3"/>
          <p:cNvSpPr>
            <a:spLocks noGrp="1"/>
          </p:cNvSpPr>
          <p:nvPr>
            <p:ph sz="half" idx="2"/>
          </p:nvPr>
        </p:nvSpPr>
        <p:spPr>
          <a:xfrm>
            <a:off x="736456" y="5522763"/>
            <a:ext cx="4523137" cy="812315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zh-CN" altLang="en-US"/>
              <a:t>单击此处编辑母版文本样式</a:t>
            </a:r>
          </a:p>
        </p:txBody>
      </p:sp>
      <p:sp>
        <p:nvSpPr>
          <p:cNvPr id="6" name="Content Placeholder 5"/>
          <p:cNvSpPr>
            <a:spLocks noGrp="1"/>
          </p:cNvSpPr>
          <p:nvPr>
            <p:ph sz="quarter" idx="4"/>
          </p:nvPr>
        </p:nvSpPr>
        <p:spPr>
          <a:xfrm>
            <a:off x="5412731" y="5522763"/>
            <a:ext cx="4545413" cy="812315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2209413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483278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56173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zh-CN" altLang="en-US"/>
              <a:t>单击此处编辑母版标题样式</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223932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zh-CN" altLang="en-US"/>
              <a:t>单击图标添加图片</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008192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9983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t>2025/5/12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334294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3">
                <a:solidFill>
                  <a:schemeClr val="tx1">
                    <a:tint val="75000"/>
                  </a:schemeClr>
                </a:solidFill>
              </a:defRPr>
            </a:lvl1pPr>
          </a:lstStyle>
          <a:p>
            <a:fld id="{B507E237-BDE1-4BAD-8D88-DF57ED68A7C1}" type="datetimeFigureOut">
              <a:rPr lang="zh-CN" altLang="en-US" smtClean="0"/>
              <a:t>2025/5/12</a:t>
            </a:fld>
            <a:endParaRPr lang="zh-CN" altLang="en-US"/>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3">
                <a:solidFill>
                  <a:schemeClr val="tx1">
                    <a:tint val="75000"/>
                  </a:schemeClr>
                </a:solidFill>
              </a:defRPr>
            </a:lvl1pPr>
          </a:lstStyle>
          <a:p>
            <a:fld id="{678486E1-0A3E-42BA-A7FA-E416273248F3}" type="slidenum">
              <a:rPr lang="zh-CN" altLang="en-US" smtClean="0"/>
              <a:t>‹#›</a:t>
            </a:fld>
            <a:endParaRPr lang="zh-CN" altLang="en-US"/>
          </a:p>
        </p:txBody>
      </p:sp>
    </p:spTree>
    <p:extLst>
      <p:ext uri="{BB962C8B-B14F-4D97-AF65-F5344CB8AC3E}">
        <p14:creationId xmlns:p14="http://schemas.microsoft.com/office/powerpoint/2010/main" val="16016704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2.tiff"/><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JPG"/><Relationship Id="rId9"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7"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tags" Target="../tags/tag7.xml"/><Relationship Id="rId7" Type="http://schemas.openxmlformats.org/officeDocument/2006/relationships/slideLayout" Target="../slideLayouts/slideLayout2.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tags" Target="../tags/tag10.xml"/><Relationship Id="rId5" Type="http://schemas.openxmlformats.org/officeDocument/2006/relationships/tags" Target="../tags/tag9.xml"/><Relationship Id="rId10" Type="http://schemas.openxmlformats.org/officeDocument/2006/relationships/image" Target="../media/image30.jpeg"/><Relationship Id="rId4" Type="http://schemas.openxmlformats.org/officeDocument/2006/relationships/tags" Target="../tags/tag8.xml"/><Relationship Id="rId9" Type="http://schemas.openxmlformats.org/officeDocument/2006/relationships/image" Target="../media/image29.png"/></Relationships>
</file>

<file path=ppt/slides/_rels/slide15.xml.rels><?xml version="1.0" encoding="UTF-8" standalone="yes"?>
<Relationships xmlns="http://schemas.openxmlformats.org/package/2006/relationships"><Relationship Id="rId8" Type="http://schemas.openxmlformats.org/officeDocument/2006/relationships/tags" Target="../tags/tag18.xml"/><Relationship Id="rId3" Type="http://schemas.openxmlformats.org/officeDocument/2006/relationships/tags" Target="../tags/tag13.xml"/><Relationship Id="rId7" Type="http://schemas.openxmlformats.org/officeDocument/2006/relationships/tags" Target="../tags/tag17.xml"/><Relationship Id="rId12" Type="http://schemas.openxmlformats.org/officeDocument/2006/relationships/image" Target="../media/image32.jpeg"/><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tags" Target="../tags/tag16.xml"/><Relationship Id="rId11" Type="http://schemas.openxmlformats.org/officeDocument/2006/relationships/image" Target="../media/image29.png"/><Relationship Id="rId5" Type="http://schemas.openxmlformats.org/officeDocument/2006/relationships/tags" Target="../tags/tag15.xml"/><Relationship Id="rId10" Type="http://schemas.openxmlformats.org/officeDocument/2006/relationships/image" Target="../media/image31.png"/><Relationship Id="rId4" Type="http://schemas.openxmlformats.org/officeDocument/2006/relationships/tags" Target="../tags/tag14.xml"/><Relationship Id="rId9"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tags" Target="../tags/tag21.xml"/><Relationship Id="rId7" Type="http://schemas.openxmlformats.org/officeDocument/2006/relationships/image" Target="../media/image34.jpeg"/><Relationship Id="rId12" Type="http://schemas.openxmlformats.org/officeDocument/2006/relationships/image" Target="../media/image38.jpeg"/><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image" Target="../media/image33.jpeg"/><Relationship Id="rId11" Type="http://schemas.openxmlformats.org/officeDocument/2006/relationships/image" Target="../media/image37.jpeg"/><Relationship Id="rId5" Type="http://schemas.openxmlformats.org/officeDocument/2006/relationships/slideLayout" Target="../slideLayouts/slideLayout2.xml"/><Relationship Id="rId10" Type="http://schemas.openxmlformats.org/officeDocument/2006/relationships/image" Target="../media/image29.png"/><Relationship Id="rId4" Type="http://schemas.openxmlformats.org/officeDocument/2006/relationships/tags" Target="../tags/tag22.xml"/><Relationship Id="rId9" Type="http://schemas.openxmlformats.org/officeDocument/2006/relationships/image" Target="../media/image36.jpeg"/></Relationships>
</file>

<file path=ppt/slides/_rels/slide1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tags" Target="../tags/tag25.xml"/><Relationship Id="rId7"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tags" Target="../tags/tag28.xml"/><Relationship Id="rId5" Type="http://schemas.openxmlformats.org/officeDocument/2006/relationships/tags" Target="../tags/tag27.xml"/><Relationship Id="rId4" Type="http://schemas.openxmlformats.org/officeDocument/2006/relationships/tags" Target="../tags/tag26.xml"/><Relationship Id="rId9" Type="http://schemas.openxmlformats.org/officeDocument/2006/relationships/image" Target="../media/image39.jpe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tags" Target="../tags/tag29.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20.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32.xml"/><Relationship Id="rId7" Type="http://schemas.openxmlformats.org/officeDocument/2006/relationships/tags" Target="../tags/tag36.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tags" Target="../tags/tag35.xml"/><Relationship Id="rId5" Type="http://schemas.openxmlformats.org/officeDocument/2006/relationships/tags" Target="../tags/tag34.xml"/><Relationship Id="rId10" Type="http://schemas.openxmlformats.org/officeDocument/2006/relationships/image" Target="../media/image42.png"/><Relationship Id="rId4" Type="http://schemas.openxmlformats.org/officeDocument/2006/relationships/tags" Target="../tags/tag33.xml"/><Relationship Id="rId9"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8.jpeg"/><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52.png"/><Relationship Id="rId7" Type="http://schemas.microsoft.com/office/2007/relationships/hdphoto" Target="../media/hdphoto6.wdp"/><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19.png"/><Relationship Id="rId4" Type="http://schemas.microsoft.com/office/2007/relationships/hdphoto" Target="../media/hdphoto5.wdp"/><Relationship Id="rId9" Type="http://schemas.openxmlformats.org/officeDocument/2006/relationships/image" Target="../media/image55.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57.jpeg"/><Relationship Id="rId7" Type="http://schemas.openxmlformats.org/officeDocument/2006/relationships/diagramLayout" Target="../diagrams/layout1.xml"/><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diagramData" Target="../diagrams/data1.xml"/><Relationship Id="rId5" Type="http://schemas.openxmlformats.org/officeDocument/2006/relationships/image" Target="../media/image19.png"/><Relationship Id="rId10" Type="http://schemas.microsoft.com/office/2007/relationships/diagramDrawing" Target="../diagrams/drawing1.xml"/><Relationship Id="rId4" Type="http://schemas.openxmlformats.org/officeDocument/2006/relationships/image" Target="../media/image58.jpeg"/><Relationship Id="rId9" Type="http://schemas.openxmlformats.org/officeDocument/2006/relationships/diagramColors" Target="../diagrams/colors1.xml"/></Relationships>
</file>

<file path=ppt/slides/_rels/slide2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2.xml"/><Relationship Id="rId1" Type="http://schemas.openxmlformats.org/officeDocument/2006/relationships/tags" Target="../tags/tag38.xml"/><Relationship Id="rId4" Type="http://schemas.openxmlformats.org/officeDocument/2006/relationships/image" Target="../media/image62.png"/></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jpeg"/><Relationship Id="rId2" Type="http://schemas.openxmlformats.org/officeDocument/2006/relationships/slideLayout" Target="../slideLayouts/slideLayout2.xml"/><Relationship Id="rId1" Type="http://schemas.openxmlformats.org/officeDocument/2006/relationships/tags" Target="../tags/tag39.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2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slideLayout" Target="../slideLayouts/slideLayout2.xml"/><Relationship Id="rId1" Type="http://schemas.openxmlformats.org/officeDocument/2006/relationships/tags" Target="../tags/tag40.xml"/><Relationship Id="rId4" Type="http://schemas.openxmlformats.org/officeDocument/2006/relationships/image" Target="../media/image62.png"/></Relationships>
</file>

<file path=ppt/slides/_rels/slide3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68.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9.png"/></Relationships>
</file>

<file path=ppt/slides/_rels/slide3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73.png"/><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A404A6C4-2A16-FC8C-9305-9F9CE7593D42}"/>
              </a:ext>
            </a:extLst>
          </p:cNvPr>
          <p:cNvSpPr/>
          <p:nvPr/>
        </p:nvSpPr>
        <p:spPr>
          <a:xfrm>
            <a:off x="-4" y="0"/>
            <a:ext cx="10691813" cy="13119652"/>
          </a:xfrm>
          <a:prstGeom prst="rect">
            <a:avLst/>
          </a:prstGeom>
          <a:gradFill>
            <a:gsLst>
              <a:gs pos="0">
                <a:srgbClr val="01ADFA"/>
              </a:gs>
              <a:gs pos="72000">
                <a:srgbClr val="01ADFA">
                  <a:alpha val="52000"/>
                </a:srgbClr>
              </a:gs>
              <a:gs pos="100000">
                <a:srgbClr val="01ADFA">
                  <a:alpha val="3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3" name="图片 12">
            <a:extLst>
              <a:ext uri="{FF2B5EF4-FFF2-40B4-BE49-F238E27FC236}">
                <a16:creationId xmlns:a16="http://schemas.microsoft.com/office/drawing/2014/main" id="{122131F9-EEC0-2025-C93C-DECD8410602D}"/>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b="31737"/>
          <a:stretch/>
        </p:blipFill>
        <p:spPr>
          <a:xfrm>
            <a:off x="0" y="11012694"/>
            <a:ext cx="10691813" cy="4106655"/>
          </a:xfrm>
          <a:prstGeom prst="rect">
            <a:avLst/>
          </a:prstGeom>
        </p:spPr>
      </p:pic>
      <p:sp>
        <p:nvSpPr>
          <p:cNvPr id="3" name="文本框 2">
            <a:extLst>
              <a:ext uri="{FF2B5EF4-FFF2-40B4-BE49-F238E27FC236}">
                <a16:creationId xmlns:a16="http://schemas.microsoft.com/office/drawing/2014/main" id="{844C2A7D-F10C-0246-0863-93BED42CD967}"/>
              </a:ext>
            </a:extLst>
          </p:cNvPr>
          <p:cNvSpPr txBox="1"/>
          <p:nvPr/>
        </p:nvSpPr>
        <p:spPr>
          <a:xfrm>
            <a:off x="3006456" y="5777750"/>
            <a:ext cx="4900961" cy="1289007"/>
          </a:xfrm>
          <a:prstGeom prst="rect">
            <a:avLst/>
          </a:prstGeom>
          <a:noFill/>
        </p:spPr>
        <p:txBody>
          <a:bodyPr wrap="square" rtlCol="0">
            <a:spAutoFit/>
          </a:bodyPr>
          <a:lstStyle/>
          <a:p>
            <a:pPr algn="ctr">
              <a:lnSpc>
                <a:spcPct val="200000"/>
              </a:lnSpc>
            </a:pPr>
            <a:r>
              <a:rPr lang="zh-CN" altLang="en-US"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rPr>
              <a:t>（</a:t>
            </a:r>
            <a:r>
              <a:rPr lang="en-US" altLang="zh-CN"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rPr>
              <a:t>2021-2035</a:t>
            </a:r>
            <a:r>
              <a:rPr lang="zh-CN" altLang="en-US"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rPr>
              <a:t>年）</a:t>
            </a:r>
            <a:endParaRPr lang="en-US" altLang="zh-CN" sz="4500" kern="100" dirty="0">
              <a:solidFill>
                <a:schemeClr val="bg1"/>
              </a:solidFill>
              <a:effectLst>
                <a:outerShdw blurRad="50800" dist="38100" dir="2700000" algn="tl" rotWithShape="0">
                  <a:prstClr val="black">
                    <a:alpha val="40000"/>
                  </a:prstClr>
                </a:outerShdw>
              </a:effectLst>
              <a:latin typeface="方正小标宋简体" panose="02010601030101010101" pitchFamily="2" charset="-122"/>
              <a:ea typeface="方正小标宋简体" panose="02010601030101010101" pitchFamily="2" charset="-122"/>
              <a:cs typeface="Arial" panose="020B0604020202020204" pitchFamily="34" charset="0"/>
            </a:endParaRPr>
          </a:p>
        </p:txBody>
      </p:sp>
      <p:sp>
        <p:nvSpPr>
          <p:cNvPr id="4" name="文本框 3">
            <a:extLst>
              <a:ext uri="{FF2B5EF4-FFF2-40B4-BE49-F238E27FC236}">
                <a16:creationId xmlns:a16="http://schemas.microsoft.com/office/drawing/2014/main" id="{0B87F756-6DFE-E44E-CD98-838C02FC91B1}"/>
              </a:ext>
            </a:extLst>
          </p:cNvPr>
          <p:cNvSpPr txBox="1"/>
          <p:nvPr/>
        </p:nvSpPr>
        <p:spPr>
          <a:xfrm>
            <a:off x="-2" y="7038399"/>
            <a:ext cx="10691812" cy="923330"/>
          </a:xfrm>
          <a:prstGeom prst="rect">
            <a:avLst/>
          </a:prstGeom>
          <a:noFill/>
        </p:spPr>
        <p:txBody>
          <a:bodyPr wrap="square" rtlCol="0">
            <a:spAutoFit/>
          </a:bodyPr>
          <a:lstStyle/>
          <a:p>
            <a:pPr algn="ctr">
              <a:lnSpc>
                <a:spcPct val="150000"/>
              </a:lnSpc>
            </a:pPr>
            <a:r>
              <a:rPr lang="zh-CN" altLang="en-US" sz="3600" b="1" kern="100" dirty="0" smtClean="0">
                <a:solidFill>
                  <a:schemeClr val="bg1"/>
                </a:solidFill>
                <a:effectLst/>
                <a:latin typeface="方正小标宋简体" panose="02010601030101010101" pitchFamily="2" charset="-122"/>
                <a:ea typeface="方正小标宋简体" panose="02010601030101010101" pitchFamily="2" charset="-122"/>
                <a:cs typeface="Times New Roman" panose="02020603050405020304" pitchFamily="18" charset="0"/>
              </a:rPr>
              <a:t>公</a:t>
            </a:r>
            <a:r>
              <a:rPr lang="zh-CN" altLang="en-US" sz="3600" b="1" kern="100" dirty="0">
                <a:solidFill>
                  <a:schemeClr val="bg1"/>
                </a:solidFill>
                <a:effectLst/>
                <a:latin typeface="方正小标宋简体" panose="02010601030101010101" pitchFamily="2" charset="-122"/>
                <a:ea typeface="方正小标宋简体" panose="02010601030101010101" pitchFamily="2" charset="-122"/>
                <a:cs typeface="Times New Roman" panose="02020603050405020304" pitchFamily="18" charset="0"/>
              </a:rPr>
              <a:t>示版</a:t>
            </a:r>
            <a:endParaRPr lang="zh-CN" altLang="en-US" b="1" dirty="0">
              <a:solidFill>
                <a:schemeClr val="bg1"/>
              </a:solidFill>
            </a:endParaRPr>
          </a:p>
        </p:txBody>
      </p:sp>
      <p:sp>
        <p:nvSpPr>
          <p:cNvPr id="5" name="文本框 4">
            <a:extLst>
              <a:ext uri="{FF2B5EF4-FFF2-40B4-BE49-F238E27FC236}">
                <a16:creationId xmlns:a16="http://schemas.microsoft.com/office/drawing/2014/main" id="{086B6D5F-47BA-C621-871B-50B6BADF5BDD}"/>
              </a:ext>
            </a:extLst>
          </p:cNvPr>
          <p:cNvSpPr txBox="1"/>
          <p:nvPr/>
        </p:nvSpPr>
        <p:spPr>
          <a:xfrm>
            <a:off x="1" y="4375680"/>
            <a:ext cx="10691812" cy="1338828"/>
          </a:xfrm>
          <a:prstGeom prst="rect">
            <a:avLst/>
          </a:prstGeom>
          <a:noFill/>
        </p:spPr>
        <p:txBody>
          <a:bodyPr wrap="square" rtlCol="0">
            <a:spAutoFit/>
          </a:bodyPr>
          <a:lstStyle/>
          <a:p>
            <a:pPr algn="ctr">
              <a:lnSpc>
                <a:spcPct val="150000"/>
              </a:lnSpc>
            </a:pPr>
            <a:r>
              <a:rPr lang="zh-CN"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千阳</a:t>
            </a:r>
            <a:r>
              <a:rPr lang="zh-CN" altLang="zh-CN" sz="5400" b="1" kern="100" dirty="0" smtClean="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县</a:t>
            </a:r>
            <a:r>
              <a:rPr lang="zh-CN" altLang="en-US" sz="5400" b="1" kern="100" dirty="0">
                <a:solidFill>
                  <a:srgbClr val="FF0000"/>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城关</a:t>
            </a:r>
            <a:r>
              <a:rPr lang="zh-CN" altLang="en-US" sz="5400" b="1" kern="100" dirty="0" smtClean="0">
                <a:solidFill>
                  <a:srgbClr val="FF0000"/>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镇</a:t>
            </a:r>
            <a:r>
              <a:rPr lang="zh-CN" altLang="zh-CN" sz="5400" b="1" kern="100" dirty="0" smtClean="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国土空间规划</a:t>
            </a:r>
            <a:r>
              <a:rPr lang="en-US" altLang="zh-CN" sz="5400" b="1" kern="100" dirty="0" smtClean="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rPr>
              <a:t> </a:t>
            </a:r>
            <a:endParaRPr lang="en-US"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2010601030101010101" pitchFamily="2" charset="-122"/>
              <a:cs typeface="MV Boli" panose="02000500030200090000" pitchFamily="2" charset="0"/>
            </a:endParaRPr>
          </a:p>
        </p:txBody>
      </p:sp>
      <p:sp>
        <p:nvSpPr>
          <p:cNvPr id="6" name="文本框 5">
            <a:extLst>
              <a:ext uri="{FF2B5EF4-FFF2-40B4-BE49-F238E27FC236}">
                <a16:creationId xmlns:a16="http://schemas.microsoft.com/office/drawing/2014/main" id="{0C23E1E4-AD16-0882-A489-40B93CFD99AB}"/>
              </a:ext>
            </a:extLst>
          </p:cNvPr>
          <p:cNvSpPr txBox="1"/>
          <p:nvPr/>
        </p:nvSpPr>
        <p:spPr>
          <a:xfrm>
            <a:off x="-8" y="12945983"/>
            <a:ext cx="10691812" cy="1284006"/>
          </a:xfrm>
          <a:prstGeom prst="rect">
            <a:avLst/>
          </a:prstGeom>
          <a:noFill/>
        </p:spPr>
        <p:txBody>
          <a:bodyPr wrap="square" rtlCol="0">
            <a:spAutoFit/>
          </a:bodyPr>
          <a:lstStyle/>
          <a:p>
            <a:pPr algn="ctr">
              <a:lnSpc>
                <a:spcPct val="150000"/>
              </a:lnSpc>
            </a:pPr>
            <a:r>
              <a:rPr lang="zh-CN" altLang="en-US" sz="2800" b="1" kern="100" dirty="0" smtClean="0">
                <a:solidFill>
                  <a:schemeClr val="bg1"/>
                </a:solidFill>
                <a:effectLst/>
                <a:latin typeface="黑体" panose="02010609060101010101" pitchFamily="49" charset="-122"/>
                <a:ea typeface="黑体" panose="02010609060101010101" pitchFamily="49" charset="-122"/>
                <a:cs typeface="Times New Roman" panose="02020603050405020304" pitchFamily="18" charset="0"/>
              </a:rPr>
              <a:t>城关镇人民政府</a:t>
            </a:r>
            <a:endParaRPr lang="en-US" altLang="zh-CN" sz="2800" b="1" kern="100" dirty="0" smtClean="0">
              <a:solidFill>
                <a:schemeClr val="bg1"/>
              </a:solidFill>
              <a:effectLst/>
              <a:latin typeface="黑体" panose="02010609060101010101" pitchFamily="49" charset="-122"/>
              <a:ea typeface="黑体" panose="02010609060101010101" pitchFamily="49" charset="-122"/>
              <a:cs typeface="Times New Roman" panose="02020603050405020304" pitchFamily="18" charset="0"/>
            </a:endParaRPr>
          </a:p>
          <a:p>
            <a:pPr algn="ctr">
              <a:lnSpc>
                <a:spcPct val="150000"/>
              </a:lnSpc>
            </a:pPr>
            <a:r>
              <a:rPr lang="en-US" altLang="zh-CN" sz="2800" b="1" kern="100" dirty="0" smtClean="0">
                <a:solidFill>
                  <a:schemeClr val="bg1"/>
                </a:solidFill>
                <a:latin typeface="黑体" panose="02010609060101010101" pitchFamily="49" charset="-122"/>
                <a:ea typeface="黑体" panose="02010609060101010101" pitchFamily="49" charset="-122"/>
                <a:cs typeface="Times New Roman" panose="02020603050405020304" pitchFamily="18" charset="0"/>
              </a:rPr>
              <a:t>2025</a:t>
            </a:r>
            <a:r>
              <a:rPr lang="zh-CN" altLang="en-US" sz="2800" b="1" kern="100" dirty="0" smtClean="0">
                <a:solidFill>
                  <a:schemeClr val="bg1"/>
                </a:solidFill>
                <a:latin typeface="黑体" panose="02010609060101010101" pitchFamily="49" charset="-122"/>
                <a:ea typeface="黑体" panose="02010609060101010101" pitchFamily="49" charset="-122"/>
                <a:cs typeface="Times New Roman" panose="02020603050405020304" pitchFamily="18" charset="0"/>
              </a:rPr>
              <a:t>年</a:t>
            </a:r>
            <a:r>
              <a:rPr lang="en-US" altLang="zh-CN" sz="2800" b="1" kern="100" dirty="0" smtClean="0">
                <a:solidFill>
                  <a:schemeClr val="bg1"/>
                </a:solidFill>
                <a:latin typeface="黑体" panose="02010609060101010101" pitchFamily="49" charset="-122"/>
                <a:ea typeface="黑体" panose="02010609060101010101" pitchFamily="49" charset="-122"/>
                <a:cs typeface="Times New Roman" panose="02020603050405020304" pitchFamily="18" charset="0"/>
              </a:rPr>
              <a:t>5</a:t>
            </a:r>
            <a:r>
              <a:rPr lang="zh-CN" altLang="en-US" sz="2800" b="1" kern="100" dirty="0" smtClean="0">
                <a:solidFill>
                  <a:schemeClr val="bg1"/>
                </a:solidFill>
                <a:latin typeface="黑体" panose="02010609060101010101" pitchFamily="49" charset="-122"/>
                <a:ea typeface="黑体" panose="02010609060101010101" pitchFamily="49" charset="-122"/>
                <a:cs typeface="Times New Roman" panose="02020603050405020304" pitchFamily="18" charset="0"/>
              </a:rPr>
              <a:t>月</a:t>
            </a:r>
            <a:endParaRPr lang="zh-CN" altLang="en-US" sz="1400" b="1" dirty="0">
              <a:solidFill>
                <a:schemeClr val="bg1"/>
              </a:solidFill>
              <a:latin typeface="黑体" panose="02010609060101010101" pitchFamily="49" charset="-122"/>
              <a:ea typeface="黑体" panose="02010609060101010101" pitchFamily="49" charset="-122"/>
            </a:endParaRPr>
          </a:p>
        </p:txBody>
      </p:sp>
      <p:cxnSp>
        <p:nvCxnSpPr>
          <p:cNvPr id="10" name="直接连接符 9">
            <a:extLst>
              <a:ext uri="{FF2B5EF4-FFF2-40B4-BE49-F238E27FC236}">
                <a16:creationId xmlns:a16="http://schemas.microsoft.com/office/drawing/2014/main" id="{FA6A0FC2-D957-D667-FFAF-8F1FFFF1A241}"/>
              </a:ext>
            </a:extLst>
          </p:cNvPr>
          <p:cNvCxnSpPr>
            <a:cxnSpLocks/>
          </p:cNvCxnSpPr>
          <p:nvPr/>
        </p:nvCxnSpPr>
        <p:spPr>
          <a:xfrm>
            <a:off x="1828800" y="6640002"/>
            <a:ext cx="131064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直接连接符 18">
            <a:extLst>
              <a:ext uri="{FF2B5EF4-FFF2-40B4-BE49-F238E27FC236}">
                <a16:creationId xmlns:a16="http://schemas.microsoft.com/office/drawing/2014/main" id="{C16E032F-1F57-DECE-B745-7033295F1465}"/>
              </a:ext>
            </a:extLst>
          </p:cNvPr>
          <p:cNvCxnSpPr>
            <a:cxnSpLocks/>
          </p:cNvCxnSpPr>
          <p:nvPr/>
        </p:nvCxnSpPr>
        <p:spPr>
          <a:xfrm>
            <a:off x="7774432" y="6640002"/>
            <a:ext cx="131064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6971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a:extLst>
              <a:ext uri="{FF2B5EF4-FFF2-40B4-BE49-F238E27FC236}">
                <a16:creationId xmlns:a16="http://schemas.microsoft.com/office/drawing/2014/main" id="{137248CE-8566-1185-2906-6FE8F722F4FF}"/>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t="49805" b="-1"/>
          <a:stretch/>
        </p:blipFill>
        <p:spPr>
          <a:xfrm>
            <a:off x="4" y="10972800"/>
            <a:ext cx="10691809" cy="4146551"/>
          </a:xfrm>
          <a:prstGeom prst="rect">
            <a:avLst/>
          </a:prstGeom>
        </p:spPr>
      </p:pic>
      <p:sp>
        <p:nvSpPr>
          <p:cNvPr id="3" name="文本框 1">
            <a:extLst>
              <a:ext uri="{FF2B5EF4-FFF2-40B4-BE49-F238E27FC236}">
                <a16:creationId xmlns:a16="http://schemas.microsoft.com/office/drawing/2014/main" id="{5AC2FAB7-3444-5635-775A-9B2B1E48D632}"/>
              </a:ext>
            </a:extLst>
          </p:cNvPr>
          <p:cNvSpPr txBox="1">
            <a:spLocks noChangeArrowheads="1"/>
          </p:cNvSpPr>
          <p:nvPr/>
        </p:nvSpPr>
        <p:spPr bwMode="auto">
          <a:xfrm>
            <a:off x="1063620" y="1053714"/>
            <a:ext cx="28126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前 言 </a:t>
            </a:r>
          </a:p>
        </p:txBody>
      </p:sp>
      <p:sp>
        <p:nvSpPr>
          <p:cNvPr id="4" name="文本框 3">
            <a:extLst>
              <a:ext uri="{FF2B5EF4-FFF2-40B4-BE49-F238E27FC236}">
                <a16:creationId xmlns:a16="http://schemas.microsoft.com/office/drawing/2014/main" id="{AFD2CAF9-1C6F-AED1-8B00-7B25D1F1383E}"/>
              </a:ext>
            </a:extLst>
          </p:cNvPr>
          <p:cNvSpPr txBox="1">
            <a:spLocks noChangeArrowheads="1"/>
          </p:cNvSpPr>
          <p:nvPr/>
        </p:nvSpPr>
        <p:spPr bwMode="auto">
          <a:xfrm>
            <a:off x="829468" y="2186972"/>
            <a:ext cx="9032880" cy="8956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dirty="0" smtClean="0">
                <a:solidFill>
                  <a:srgbClr val="404040"/>
                </a:solidFill>
                <a:latin typeface="微软雅黑" panose="020B0503020204020204" pitchFamily="34" charset="-122"/>
                <a:ea typeface="微软雅黑" panose="020B0503020204020204" pitchFamily="34" charset="-122"/>
              </a:rPr>
              <a:t>       </a:t>
            </a:r>
            <a:r>
              <a:rPr lang="en-US" altLang="zh-CN" sz="2400" dirty="0" smtClean="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千阳县城关镇国土空间规划（</a:t>
            </a:r>
            <a:r>
              <a:rPr lang="en-US" altLang="zh-CN" sz="2400" dirty="0">
                <a:solidFill>
                  <a:srgbClr val="404040"/>
                </a:solidFill>
                <a:latin typeface="微软雅黑" panose="020B0503020204020204" pitchFamily="34" charset="-122"/>
                <a:ea typeface="微软雅黑" panose="020B0503020204020204" pitchFamily="34" charset="-122"/>
              </a:rPr>
              <a:t>2021-2035</a:t>
            </a:r>
            <a:r>
              <a:rPr lang="zh-CN" altLang="en-US" sz="2400" dirty="0">
                <a:solidFill>
                  <a:srgbClr val="404040"/>
                </a:solidFill>
                <a:latin typeface="微软雅黑" panose="020B0503020204020204" pitchFamily="34" charset="-122"/>
                <a:ea typeface="微软雅黑" panose="020B0503020204020204" pitchFamily="34" charset="-122"/>
              </a:rPr>
              <a:t>年）</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（以下简称</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立足千阳县城关镇资源环境承载能力、国土空间开发适宜性和经济社会发展需求，以国土空间有效保护、有序开发和高效利用为主线，对全镇域国土空间开发保护格局、文化传承、要素配置、整治修复、支撑体系、区域协同等作出总体部署和统筹安排。</a:t>
            </a: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endParaRPr lang="en-US" altLang="zh-CN" sz="2400" dirty="0">
              <a:solidFill>
                <a:srgbClr val="404040"/>
              </a:solidFill>
              <a:latin typeface="微软雅黑" panose="020B0503020204020204" pitchFamily="34" charset="-122"/>
              <a:ea typeface="微软雅黑" panose="020B0503020204020204" pitchFamily="34" charset="-122"/>
            </a:endParaRPr>
          </a:p>
          <a:p>
            <a:pPr>
              <a:lnSpc>
                <a:spcPct val="150000"/>
              </a:lnSpc>
            </a:pPr>
            <a:r>
              <a:rPr lang="en-US" altLang="zh-CN" sz="2400" dirty="0">
                <a:solidFill>
                  <a:srgbClr val="404040"/>
                </a:solidFill>
                <a:latin typeface="微软雅黑" panose="020B0503020204020204" pitchFamily="34" charset="-122"/>
                <a:ea typeface="微软雅黑" panose="020B0503020204020204" pitchFamily="34" charset="-122"/>
              </a:rPr>
              <a:t>       </a:t>
            </a:r>
            <a:r>
              <a:rPr lang="en-US" altLang="zh-CN" sz="2400" dirty="0" smtClean="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是对宝鸡市、千阳县国土空间规划的细化落实；是对千阳县城关镇国土空间保护开发的总体安排和综合部署；是城关镇域开展国土空间资源利用、保护和治理，实施国土空间规划管理的行动纲领；是编制村庄规划的</a:t>
            </a:r>
            <a:r>
              <a:rPr lang="zh-CN" altLang="en-US" sz="2400" dirty="0" smtClean="0">
                <a:solidFill>
                  <a:srgbClr val="404040"/>
                </a:solidFill>
                <a:latin typeface="微软雅黑" panose="020B0503020204020204" pitchFamily="34" charset="-122"/>
                <a:ea typeface="微软雅黑" panose="020B0503020204020204" pitchFamily="34" charset="-122"/>
              </a:rPr>
              <a:t>基础。</a:t>
            </a:r>
            <a:endParaRPr lang="en-US" altLang="zh-CN" sz="2400" dirty="0" smtClean="0">
              <a:solidFill>
                <a:srgbClr val="404040"/>
              </a:solidFill>
              <a:latin typeface="微软雅黑" panose="020B0503020204020204" pitchFamily="34" charset="-122"/>
              <a:ea typeface="微软雅黑" panose="020B0503020204020204" pitchFamily="34" charset="-122"/>
            </a:endParaRPr>
          </a:p>
          <a:p>
            <a:pPr>
              <a:lnSpc>
                <a:spcPct val="150000"/>
              </a:lnSpc>
            </a:pPr>
            <a:endParaRPr lang="en-US" altLang="zh-CN" sz="2400" dirty="0">
              <a:solidFill>
                <a:srgbClr val="404040"/>
              </a:solidFill>
              <a:latin typeface="微软雅黑" panose="020B0503020204020204" pitchFamily="34" charset="-122"/>
              <a:ea typeface="微软雅黑" panose="020B0503020204020204" pitchFamily="34" charset="-122"/>
            </a:endParaRPr>
          </a:p>
          <a:p>
            <a:pPr>
              <a:lnSpc>
                <a:spcPct val="150000"/>
              </a:lnSpc>
            </a:pPr>
            <a:r>
              <a:rPr lang="en-US" altLang="zh-CN" sz="2400" dirty="0" smtClean="0">
                <a:solidFill>
                  <a:srgbClr val="404040"/>
                </a:solidFill>
                <a:latin typeface="微软雅黑" panose="020B0503020204020204" pitchFamily="34" charset="-122"/>
                <a:ea typeface="微软雅黑" panose="020B0503020204020204" pitchFamily="34" charset="-122"/>
              </a:rPr>
              <a:t>       </a:t>
            </a:r>
            <a:r>
              <a:rPr lang="zh-CN" altLang="en-US" sz="2400" dirty="0" smtClean="0">
                <a:solidFill>
                  <a:srgbClr val="404040"/>
                </a:solidFill>
                <a:latin typeface="微软雅黑" panose="020B0503020204020204" pitchFamily="34" charset="-122"/>
                <a:ea typeface="微软雅黑" panose="020B0503020204020204" pitchFamily="34" charset="-122"/>
              </a:rPr>
              <a:t>规划</a:t>
            </a:r>
            <a:r>
              <a:rPr lang="zh-CN" altLang="en-US" sz="2400" dirty="0">
                <a:solidFill>
                  <a:srgbClr val="404040"/>
                </a:solidFill>
                <a:latin typeface="微软雅黑" panose="020B0503020204020204" pitchFamily="34" charset="-122"/>
                <a:ea typeface="微软雅黑" panose="020B0503020204020204" pitchFamily="34" charset="-122"/>
              </a:rPr>
              <a:t>包括</a:t>
            </a:r>
            <a:r>
              <a:rPr lang="zh-CN" altLang="en-US" sz="2400" b="1" dirty="0">
                <a:solidFill>
                  <a:srgbClr val="404040"/>
                </a:solidFill>
                <a:latin typeface="微软雅黑" panose="020B0503020204020204" pitchFamily="34" charset="-122"/>
                <a:ea typeface="微软雅黑" panose="020B0503020204020204" pitchFamily="34" charset="-122"/>
              </a:rPr>
              <a:t>镇域和中心城区</a:t>
            </a:r>
            <a:r>
              <a:rPr lang="zh-CN" altLang="en-US" sz="2400" dirty="0">
                <a:solidFill>
                  <a:srgbClr val="404040"/>
                </a:solidFill>
                <a:latin typeface="微软雅黑" panose="020B0503020204020204" pitchFamily="34" charset="-122"/>
                <a:ea typeface="微软雅黑" panose="020B0503020204020204" pitchFamily="34" charset="-122"/>
              </a:rPr>
              <a:t>两个层次。全域为城关镇行政辖区内全部土地，总面积</a:t>
            </a:r>
            <a:r>
              <a:rPr lang="en-US" altLang="zh-CN" sz="2400" b="1" dirty="0">
                <a:solidFill>
                  <a:srgbClr val="404040"/>
                </a:solidFill>
                <a:latin typeface="微软雅黑" panose="020B0503020204020204" pitchFamily="34" charset="-122"/>
                <a:ea typeface="微软雅黑" panose="020B0503020204020204" pitchFamily="34" charset="-122"/>
              </a:rPr>
              <a:t>11910.81</a:t>
            </a:r>
            <a:r>
              <a:rPr lang="zh-CN" altLang="en-US" sz="2400" b="1" dirty="0">
                <a:solidFill>
                  <a:srgbClr val="404040"/>
                </a:solidFill>
                <a:latin typeface="微软雅黑" panose="020B0503020204020204" pitchFamily="34" charset="-122"/>
                <a:ea typeface="微软雅黑" panose="020B0503020204020204" pitchFamily="34" charset="-122"/>
              </a:rPr>
              <a:t>公顷</a:t>
            </a:r>
            <a:r>
              <a:rPr lang="zh-CN" altLang="en-US" sz="2400" dirty="0">
                <a:solidFill>
                  <a:srgbClr val="404040"/>
                </a:solidFill>
                <a:latin typeface="微软雅黑" panose="020B0503020204020204" pitchFamily="34" charset="-122"/>
                <a:ea typeface="微软雅黑" panose="020B0503020204020204" pitchFamily="34" charset="-122"/>
              </a:rPr>
              <a:t>，中心城区西至段坊村、东至前川遗址、南至张家山、北至银昆高速。镇区面积</a:t>
            </a:r>
            <a:r>
              <a:rPr lang="en-US" altLang="zh-CN" sz="2400" b="1" dirty="0">
                <a:solidFill>
                  <a:srgbClr val="404040"/>
                </a:solidFill>
                <a:latin typeface="微软雅黑" panose="020B0503020204020204" pitchFamily="34" charset="-122"/>
                <a:ea typeface="微软雅黑" panose="020B0503020204020204" pitchFamily="34" charset="-122"/>
              </a:rPr>
              <a:t>1266.99</a:t>
            </a:r>
            <a:r>
              <a:rPr lang="zh-CN" altLang="en-US" sz="2400" b="1" dirty="0">
                <a:solidFill>
                  <a:srgbClr val="404040"/>
                </a:solidFill>
                <a:latin typeface="微软雅黑" panose="020B0503020204020204" pitchFamily="34" charset="-122"/>
                <a:ea typeface="微软雅黑" panose="020B0503020204020204" pitchFamily="34" charset="-122"/>
              </a:rPr>
              <a:t>公顷</a:t>
            </a:r>
            <a:r>
              <a:rPr lang="zh-CN" altLang="en-US" sz="2400" dirty="0">
                <a:solidFill>
                  <a:srgbClr val="404040"/>
                </a:solidFill>
                <a:latin typeface="微软雅黑" panose="020B0503020204020204" pitchFamily="34" charset="-122"/>
                <a:ea typeface="微软雅黑" panose="020B0503020204020204" pitchFamily="34" charset="-122"/>
              </a:rPr>
              <a:t>，城镇开发边界面积</a:t>
            </a:r>
            <a:r>
              <a:rPr lang="en-US" altLang="zh-CN" sz="2400" b="1" dirty="0">
                <a:solidFill>
                  <a:srgbClr val="404040"/>
                </a:solidFill>
                <a:latin typeface="微软雅黑" panose="020B0503020204020204" pitchFamily="34" charset="-122"/>
                <a:ea typeface="微软雅黑" panose="020B0503020204020204" pitchFamily="34" charset="-122"/>
              </a:rPr>
              <a:t>591.88</a:t>
            </a:r>
            <a:r>
              <a:rPr lang="zh-CN" altLang="en-US" sz="2400" b="1" dirty="0">
                <a:solidFill>
                  <a:srgbClr val="404040"/>
                </a:solidFill>
                <a:latin typeface="微软雅黑" panose="020B0503020204020204" pitchFamily="34" charset="-122"/>
                <a:ea typeface="微软雅黑" panose="020B0503020204020204" pitchFamily="34" charset="-122"/>
              </a:rPr>
              <a:t>公顷</a:t>
            </a:r>
            <a:r>
              <a:rPr lang="zh-CN" altLang="en-US" sz="2400" dirty="0">
                <a:solidFill>
                  <a:srgbClr val="404040"/>
                </a:solidFill>
                <a:latin typeface="微软雅黑" panose="020B0503020204020204" pitchFamily="34" charset="-122"/>
                <a:ea typeface="微软雅黑" panose="020B0503020204020204" pitchFamily="34" charset="-122"/>
              </a:rPr>
              <a:t>。规划期限为</a:t>
            </a:r>
            <a:r>
              <a:rPr lang="en-US" altLang="zh-CN" sz="2400" dirty="0">
                <a:solidFill>
                  <a:srgbClr val="404040"/>
                </a:solidFill>
                <a:latin typeface="微软雅黑" panose="020B0503020204020204" pitchFamily="34" charset="-122"/>
                <a:ea typeface="微软雅黑" panose="020B0503020204020204" pitchFamily="34" charset="-122"/>
              </a:rPr>
              <a:t>2021</a:t>
            </a:r>
            <a:r>
              <a:rPr lang="zh-CN" altLang="en-US" sz="2400" dirty="0">
                <a:solidFill>
                  <a:srgbClr val="404040"/>
                </a:solidFill>
                <a:latin typeface="微软雅黑" panose="020B0503020204020204" pitchFamily="34" charset="-122"/>
                <a:ea typeface="微软雅黑" panose="020B0503020204020204" pitchFamily="34" charset="-122"/>
              </a:rPr>
              <a:t>年至</a:t>
            </a:r>
            <a:r>
              <a:rPr lang="en-US" altLang="zh-CN" sz="2400" dirty="0">
                <a:solidFill>
                  <a:srgbClr val="404040"/>
                </a:solidFill>
                <a:latin typeface="微软雅黑" panose="020B0503020204020204" pitchFamily="34" charset="-122"/>
                <a:ea typeface="微软雅黑" panose="020B0503020204020204" pitchFamily="34" charset="-122"/>
              </a:rPr>
              <a:t>2035</a:t>
            </a:r>
            <a:r>
              <a:rPr lang="zh-CN" altLang="en-US" sz="2400" dirty="0">
                <a:solidFill>
                  <a:srgbClr val="404040"/>
                </a:solidFill>
                <a:latin typeface="微软雅黑" panose="020B0503020204020204" pitchFamily="34" charset="-122"/>
                <a:ea typeface="微软雅黑" panose="020B0503020204020204" pitchFamily="34" charset="-122"/>
              </a:rPr>
              <a:t>年，规划基期年</a:t>
            </a:r>
            <a:r>
              <a:rPr lang="en-US" altLang="zh-CN" sz="2400" dirty="0">
                <a:solidFill>
                  <a:srgbClr val="404040"/>
                </a:solidFill>
                <a:latin typeface="微软雅黑" panose="020B0503020204020204" pitchFamily="34" charset="-122"/>
                <a:ea typeface="微软雅黑" panose="020B0503020204020204" pitchFamily="34" charset="-122"/>
              </a:rPr>
              <a:t>2020</a:t>
            </a:r>
            <a:r>
              <a:rPr lang="zh-CN" altLang="en-US" sz="2400" dirty="0">
                <a:solidFill>
                  <a:srgbClr val="404040"/>
                </a:solidFill>
                <a:latin typeface="微软雅黑" panose="020B0503020204020204" pitchFamily="34" charset="-122"/>
                <a:ea typeface="微软雅黑" panose="020B0503020204020204" pitchFamily="34" charset="-122"/>
              </a:rPr>
              <a:t>年，规划目标年</a:t>
            </a:r>
            <a:r>
              <a:rPr lang="en-US" altLang="zh-CN" sz="2400" dirty="0">
                <a:solidFill>
                  <a:srgbClr val="404040"/>
                </a:solidFill>
                <a:latin typeface="微软雅黑" panose="020B0503020204020204" pitchFamily="34" charset="-122"/>
                <a:ea typeface="微软雅黑" panose="020B0503020204020204" pitchFamily="34" charset="-122"/>
              </a:rPr>
              <a:t>2035</a:t>
            </a:r>
            <a:r>
              <a:rPr lang="zh-CN" altLang="en-US" sz="2400" dirty="0">
                <a:solidFill>
                  <a:srgbClr val="404040"/>
                </a:solidFill>
                <a:latin typeface="微软雅黑" panose="020B0503020204020204" pitchFamily="34" charset="-122"/>
                <a:ea typeface="微软雅黑" panose="020B0503020204020204" pitchFamily="34" charset="-122"/>
              </a:rPr>
              <a:t>年，近期目标年</a:t>
            </a:r>
            <a:r>
              <a:rPr lang="en-US" altLang="zh-CN" sz="2400" dirty="0">
                <a:solidFill>
                  <a:srgbClr val="404040"/>
                </a:solidFill>
                <a:latin typeface="微软雅黑" panose="020B0503020204020204" pitchFamily="34" charset="-122"/>
                <a:ea typeface="微软雅黑" panose="020B0503020204020204" pitchFamily="34" charset="-122"/>
              </a:rPr>
              <a:t>2025</a:t>
            </a:r>
            <a:r>
              <a:rPr lang="zh-CN" altLang="en-US" sz="2400" dirty="0">
                <a:solidFill>
                  <a:srgbClr val="404040"/>
                </a:solidFill>
                <a:latin typeface="微软雅黑" panose="020B0503020204020204" pitchFamily="34" charset="-122"/>
                <a:ea typeface="微软雅黑" panose="020B0503020204020204" pitchFamily="34" charset="-122"/>
              </a:rPr>
              <a:t>年。 </a:t>
            </a:r>
            <a:endParaRPr lang="en-US" altLang="zh-CN" sz="2400" dirty="0">
              <a:solidFill>
                <a:srgbClr val="40404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0874211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A783C977-49BC-EF54-6A3E-9AA393292076}"/>
              </a:ext>
            </a:extLst>
          </p:cNvPr>
          <p:cNvPicPr>
            <a:picLocks noChangeAspect="1"/>
          </p:cNvPicPr>
          <p:nvPr/>
        </p:nvPicPr>
        <p:blipFill rotWithShape="1">
          <a:blip r:embed="rId2" cstate="hqprint">
            <a:extLst>
              <a:ext uri="{BEBA8EAE-BF5A-486C-A8C5-ECC9F3942E4B}">
                <a14:imgProps xmlns:a14="http://schemas.microsoft.com/office/drawing/2010/main">
                  <a14:imgLayer r:embed="rId3">
                    <a14:imgEffect>
                      <a14:brightnessContrast bright="20000" contrast="-10000"/>
                    </a14:imgEffect>
                  </a14:imgLayer>
                </a14:imgProps>
              </a:ext>
              <a:ext uri="{28A0092B-C50C-407E-A947-70E740481C1C}">
                <a14:useLocalDpi xmlns:a14="http://schemas.microsoft.com/office/drawing/2010/main" val="0"/>
              </a:ext>
            </a:extLst>
          </a:blip>
          <a:srcRect t="9905" b="11378"/>
          <a:stretch/>
        </p:blipFill>
        <p:spPr>
          <a:xfrm>
            <a:off x="0" y="11012694"/>
            <a:ext cx="10691813" cy="4106655"/>
          </a:xfrm>
          <a:prstGeom prst="rect">
            <a:avLst/>
          </a:prstGeom>
        </p:spPr>
      </p:pic>
      <p:sp>
        <p:nvSpPr>
          <p:cNvPr id="3" name="文本框 1">
            <a:extLst>
              <a:ext uri="{FF2B5EF4-FFF2-40B4-BE49-F238E27FC236}">
                <a16:creationId xmlns:a16="http://schemas.microsoft.com/office/drawing/2014/main" id="{5AC2FAB7-3444-5635-775A-9B2B1E48D632}"/>
              </a:ext>
            </a:extLst>
          </p:cNvPr>
          <p:cNvSpPr txBox="1">
            <a:spLocks noChangeArrowheads="1"/>
          </p:cNvSpPr>
          <p:nvPr/>
        </p:nvSpPr>
        <p:spPr bwMode="auto">
          <a:xfrm>
            <a:off x="1063620" y="1085630"/>
            <a:ext cx="28126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目 录</a:t>
            </a:r>
          </a:p>
        </p:txBody>
      </p:sp>
      <p:sp>
        <p:nvSpPr>
          <p:cNvPr id="5" name="文本框 4">
            <a:extLst>
              <a:ext uri="{FF2B5EF4-FFF2-40B4-BE49-F238E27FC236}">
                <a16:creationId xmlns:a16="http://schemas.microsoft.com/office/drawing/2014/main" id="{7E03D2DA-C2E5-2F74-9134-EEE2B95F98A0}"/>
              </a:ext>
            </a:extLst>
          </p:cNvPr>
          <p:cNvSpPr txBox="1"/>
          <p:nvPr/>
        </p:nvSpPr>
        <p:spPr>
          <a:xfrm>
            <a:off x="2469941" y="2239441"/>
            <a:ext cx="5118519" cy="8418523"/>
          </a:xfrm>
          <a:prstGeom prst="rect">
            <a:avLst/>
          </a:prstGeom>
          <a:noFill/>
        </p:spPr>
        <p:txBody>
          <a:bodyPr wrap="square">
            <a:spAutoFit/>
          </a:bodyPr>
          <a:lstStyle/>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01 </a:t>
            </a:r>
            <a:r>
              <a:rPr lang="zh-CN" altLang="en-US" sz="2800" b="1" dirty="0">
                <a:solidFill>
                  <a:srgbClr val="008080"/>
                </a:solidFill>
                <a:latin typeface="微软雅黑" panose="020B0503020204020204" pitchFamily="34" charset="-122"/>
                <a:ea typeface="微软雅黑" panose="020B0503020204020204" pitchFamily="34" charset="-122"/>
              </a:rPr>
              <a:t>立足优势 明确发展战略目标</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02 </a:t>
            </a:r>
            <a:r>
              <a:rPr lang="zh-CN" altLang="en-US" sz="2800" b="1" dirty="0">
                <a:solidFill>
                  <a:srgbClr val="008080"/>
                </a:solidFill>
                <a:latin typeface="微软雅黑" panose="020B0503020204020204" pitchFamily="34" charset="-122"/>
                <a:ea typeface="微软雅黑" panose="020B0503020204020204" pitchFamily="34" charset="-122"/>
              </a:rPr>
              <a:t>统筹规划 优化国土空间格局</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03 </a:t>
            </a:r>
            <a:r>
              <a:rPr lang="zh-CN" altLang="en-US" sz="2800" b="1" dirty="0">
                <a:solidFill>
                  <a:srgbClr val="008080"/>
                </a:solidFill>
                <a:latin typeface="微软雅黑" panose="020B0503020204020204" pitchFamily="34" charset="-122"/>
                <a:ea typeface="微软雅黑" panose="020B0503020204020204" pitchFamily="34" charset="-122"/>
              </a:rPr>
              <a:t>以人为本 营建幸福宜居城市</a:t>
            </a: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04 </a:t>
            </a:r>
            <a:r>
              <a:rPr lang="zh-CN" altLang="en-US" sz="2800" b="1" dirty="0">
                <a:solidFill>
                  <a:srgbClr val="008080"/>
                </a:solidFill>
                <a:latin typeface="微软雅黑" panose="020B0503020204020204" pitchFamily="34" charset="-122"/>
                <a:ea typeface="微软雅黑" panose="020B0503020204020204" pitchFamily="34" charset="-122"/>
              </a:rPr>
              <a:t>风貌塑造 彰显山水文化魅力</a:t>
            </a: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05 </a:t>
            </a:r>
            <a:r>
              <a:rPr lang="zh-CN" altLang="en-US" sz="2800" b="1" dirty="0" smtClean="0">
                <a:solidFill>
                  <a:srgbClr val="008080"/>
                </a:solidFill>
                <a:latin typeface="微软雅黑" panose="020B0503020204020204" pitchFamily="34" charset="-122"/>
                <a:ea typeface="微软雅黑" panose="020B0503020204020204" pitchFamily="34" charset="-122"/>
              </a:rPr>
              <a:t>综合整治 保护利用自然资源</a:t>
            </a: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06 </a:t>
            </a:r>
            <a:r>
              <a:rPr lang="zh-CN" altLang="en-US" sz="2800" b="1" dirty="0">
                <a:solidFill>
                  <a:srgbClr val="008080"/>
                </a:solidFill>
                <a:latin typeface="微软雅黑" panose="020B0503020204020204" pitchFamily="34" charset="-122"/>
                <a:ea typeface="微软雅黑" panose="020B0503020204020204" pitchFamily="34" charset="-122"/>
              </a:rPr>
              <a:t>均衡配置 构建韧性支撑城市</a:t>
            </a:r>
          </a:p>
          <a:p>
            <a:pPr>
              <a:lnSpc>
                <a:spcPct val="150000"/>
              </a:lnSpc>
            </a:pP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07 </a:t>
            </a:r>
            <a:r>
              <a:rPr lang="zh-CN" altLang="en-US" sz="2800" b="1" dirty="0">
                <a:solidFill>
                  <a:srgbClr val="008080"/>
                </a:solidFill>
                <a:latin typeface="微软雅黑" panose="020B0503020204020204" pitchFamily="34" charset="-122"/>
                <a:ea typeface="微软雅黑" panose="020B0503020204020204" pitchFamily="34" charset="-122"/>
              </a:rPr>
              <a:t>刚性管控 提升空间治理能力</a:t>
            </a:r>
          </a:p>
        </p:txBody>
      </p:sp>
    </p:spTree>
    <p:extLst>
      <p:ext uri="{BB962C8B-B14F-4D97-AF65-F5344CB8AC3E}">
        <p14:creationId xmlns:p14="http://schemas.microsoft.com/office/powerpoint/2010/main" val="22269876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 36"/>
          <p:cNvPicPr>
            <a:picLocks noChangeAspect="1"/>
          </p:cNvPicPr>
          <p:nvPr/>
        </p:nvPicPr>
        <p:blipFill rotWithShape="1">
          <a:blip r:embed="rId2">
            <a:extLst>
              <a:ext uri="{28A0092B-C50C-407E-A947-70E740481C1C}">
                <a14:useLocalDpi xmlns:a14="http://schemas.microsoft.com/office/drawing/2010/main" val="0"/>
              </a:ext>
            </a:extLst>
          </a:blip>
          <a:srcRect l="2733" t="7550" r="2523" b="15477"/>
          <a:stretch>
            <a:fillRect/>
          </a:stretch>
        </p:blipFill>
        <p:spPr>
          <a:xfrm>
            <a:off x="1063620" y="5477420"/>
            <a:ext cx="8593520" cy="9143826"/>
          </a:xfrm>
          <a:prstGeom prst="rect">
            <a:avLst/>
          </a:prstGeom>
        </p:spPr>
      </p:pic>
      <p:sp>
        <p:nvSpPr>
          <p:cNvPr id="6" name="任意多边形: 形状 5"/>
          <p:cNvSpPr/>
          <p:nvPr/>
        </p:nvSpPr>
        <p:spPr>
          <a:xfrm>
            <a:off x="3223895" y="10704195"/>
            <a:ext cx="2948305" cy="3746500"/>
          </a:xfrm>
          <a:custGeom>
            <a:avLst/>
            <a:gdLst>
              <a:gd name="connsiteX0" fmla="*/ 381000 w 2758440"/>
              <a:gd name="connsiteY0" fmla="*/ 388620 h 3505200"/>
              <a:gd name="connsiteX1" fmla="*/ 304800 w 2758440"/>
              <a:gd name="connsiteY1" fmla="*/ 441960 h 3505200"/>
              <a:gd name="connsiteX2" fmla="*/ 281940 w 2758440"/>
              <a:gd name="connsiteY2" fmla="*/ 518160 h 3505200"/>
              <a:gd name="connsiteX3" fmla="*/ 365760 w 2758440"/>
              <a:gd name="connsiteY3" fmla="*/ 670560 h 3505200"/>
              <a:gd name="connsiteX4" fmla="*/ 373380 w 2758440"/>
              <a:gd name="connsiteY4" fmla="*/ 746760 h 3505200"/>
              <a:gd name="connsiteX5" fmla="*/ 449580 w 2758440"/>
              <a:gd name="connsiteY5" fmla="*/ 914400 h 3505200"/>
              <a:gd name="connsiteX6" fmla="*/ 426720 w 2758440"/>
              <a:gd name="connsiteY6" fmla="*/ 1051560 h 3505200"/>
              <a:gd name="connsiteX7" fmla="*/ 525780 w 2758440"/>
              <a:gd name="connsiteY7" fmla="*/ 1219200 h 3505200"/>
              <a:gd name="connsiteX8" fmla="*/ 624840 w 2758440"/>
              <a:gd name="connsiteY8" fmla="*/ 1226820 h 3505200"/>
              <a:gd name="connsiteX9" fmla="*/ 624840 w 2758440"/>
              <a:gd name="connsiteY9" fmla="*/ 1295400 h 3505200"/>
              <a:gd name="connsiteX10" fmla="*/ 792480 w 2758440"/>
              <a:gd name="connsiteY10" fmla="*/ 1417320 h 3505200"/>
              <a:gd name="connsiteX11" fmla="*/ 708660 w 2758440"/>
              <a:gd name="connsiteY11" fmla="*/ 1531620 h 3505200"/>
              <a:gd name="connsiteX12" fmla="*/ 647700 w 2758440"/>
              <a:gd name="connsiteY12" fmla="*/ 1493520 h 3505200"/>
              <a:gd name="connsiteX13" fmla="*/ 556260 w 2758440"/>
              <a:gd name="connsiteY13" fmla="*/ 1516380 h 3505200"/>
              <a:gd name="connsiteX14" fmla="*/ 464820 w 2758440"/>
              <a:gd name="connsiteY14" fmla="*/ 1615440 h 3505200"/>
              <a:gd name="connsiteX15" fmla="*/ 434340 w 2758440"/>
              <a:gd name="connsiteY15" fmla="*/ 1623060 h 3505200"/>
              <a:gd name="connsiteX16" fmla="*/ 426720 w 2758440"/>
              <a:gd name="connsiteY16" fmla="*/ 1569720 h 3505200"/>
              <a:gd name="connsiteX17" fmla="*/ 388620 w 2758440"/>
              <a:gd name="connsiteY17" fmla="*/ 1600200 h 3505200"/>
              <a:gd name="connsiteX18" fmla="*/ 388620 w 2758440"/>
              <a:gd name="connsiteY18" fmla="*/ 1722120 h 3505200"/>
              <a:gd name="connsiteX19" fmla="*/ 266700 w 2758440"/>
              <a:gd name="connsiteY19" fmla="*/ 1851660 h 3505200"/>
              <a:gd name="connsiteX20" fmla="*/ 220980 w 2758440"/>
              <a:gd name="connsiteY20" fmla="*/ 1813560 h 3505200"/>
              <a:gd name="connsiteX21" fmla="*/ 121920 w 2758440"/>
              <a:gd name="connsiteY21" fmla="*/ 1920240 h 3505200"/>
              <a:gd name="connsiteX22" fmla="*/ 0 w 2758440"/>
              <a:gd name="connsiteY22" fmla="*/ 2011680 h 3505200"/>
              <a:gd name="connsiteX23" fmla="*/ 7620 w 2758440"/>
              <a:gd name="connsiteY23" fmla="*/ 2042160 h 3505200"/>
              <a:gd name="connsiteX24" fmla="*/ 45720 w 2758440"/>
              <a:gd name="connsiteY24" fmla="*/ 2103120 h 3505200"/>
              <a:gd name="connsiteX25" fmla="*/ 22860 w 2758440"/>
              <a:gd name="connsiteY25" fmla="*/ 2194560 h 3505200"/>
              <a:gd name="connsiteX26" fmla="*/ 45720 w 2758440"/>
              <a:gd name="connsiteY26" fmla="*/ 2270760 h 3505200"/>
              <a:gd name="connsiteX27" fmla="*/ 83820 w 2758440"/>
              <a:gd name="connsiteY27" fmla="*/ 2377440 h 3505200"/>
              <a:gd name="connsiteX28" fmla="*/ 175260 w 2758440"/>
              <a:gd name="connsiteY28" fmla="*/ 2423160 h 3505200"/>
              <a:gd name="connsiteX29" fmla="*/ 236220 w 2758440"/>
              <a:gd name="connsiteY29" fmla="*/ 2430780 h 3505200"/>
              <a:gd name="connsiteX30" fmla="*/ 312420 w 2758440"/>
              <a:gd name="connsiteY30" fmla="*/ 2529840 h 3505200"/>
              <a:gd name="connsiteX31" fmla="*/ 373380 w 2758440"/>
              <a:gd name="connsiteY31" fmla="*/ 2567940 h 3505200"/>
              <a:gd name="connsiteX32" fmla="*/ 510540 w 2758440"/>
              <a:gd name="connsiteY32" fmla="*/ 2606040 h 3505200"/>
              <a:gd name="connsiteX33" fmla="*/ 556260 w 2758440"/>
              <a:gd name="connsiteY33" fmla="*/ 2674620 h 3505200"/>
              <a:gd name="connsiteX34" fmla="*/ 624840 w 2758440"/>
              <a:gd name="connsiteY34" fmla="*/ 2689860 h 3505200"/>
              <a:gd name="connsiteX35" fmla="*/ 701040 w 2758440"/>
              <a:gd name="connsiteY35" fmla="*/ 2743200 h 3505200"/>
              <a:gd name="connsiteX36" fmla="*/ 861060 w 2758440"/>
              <a:gd name="connsiteY36" fmla="*/ 2804160 h 3505200"/>
              <a:gd name="connsiteX37" fmla="*/ 982980 w 2758440"/>
              <a:gd name="connsiteY37" fmla="*/ 2903220 h 3505200"/>
              <a:gd name="connsiteX38" fmla="*/ 982980 w 2758440"/>
              <a:gd name="connsiteY38" fmla="*/ 2971800 h 3505200"/>
              <a:gd name="connsiteX39" fmla="*/ 937260 w 2758440"/>
              <a:gd name="connsiteY39" fmla="*/ 3025140 h 3505200"/>
              <a:gd name="connsiteX40" fmla="*/ 990600 w 2758440"/>
              <a:gd name="connsiteY40" fmla="*/ 3101340 h 3505200"/>
              <a:gd name="connsiteX41" fmla="*/ 1074420 w 2758440"/>
              <a:gd name="connsiteY41" fmla="*/ 3177540 h 3505200"/>
              <a:gd name="connsiteX42" fmla="*/ 1135380 w 2758440"/>
              <a:gd name="connsiteY42" fmla="*/ 3246120 h 3505200"/>
              <a:gd name="connsiteX43" fmla="*/ 1188720 w 2758440"/>
              <a:gd name="connsiteY43" fmla="*/ 3413760 h 3505200"/>
              <a:gd name="connsiteX44" fmla="*/ 1203960 w 2758440"/>
              <a:gd name="connsiteY44" fmla="*/ 3429000 h 3505200"/>
              <a:gd name="connsiteX45" fmla="*/ 1356360 w 2758440"/>
              <a:gd name="connsiteY45" fmla="*/ 3360420 h 3505200"/>
              <a:gd name="connsiteX46" fmla="*/ 1432560 w 2758440"/>
              <a:gd name="connsiteY46" fmla="*/ 3307080 h 3505200"/>
              <a:gd name="connsiteX47" fmla="*/ 1554480 w 2758440"/>
              <a:gd name="connsiteY47" fmla="*/ 3307080 h 3505200"/>
              <a:gd name="connsiteX48" fmla="*/ 1584960 w 2758440"/>
              <a:gd name="connsiteY48" fmla="*/ 3238500 h 3505200"/>
              <a:gd name="connsiteX49" fmla="*/ 1554480 w 2758440"/>
              <a:gd name="connsiteY49" fmla="*/ 3177540 h 3505200"/>
              <a:gd name="connsiteX50" fmla="*/ 1554480 w 2758440"/>
              <a:gd name="connsiteY50" fmla="*/ 3124200 h 3505200"/>
              <a:gd name="connsiteX51" fmla="*/ 1645920 w 2758440"/>
              <a:gd name="connsiteY51" fmla="*/ 3131820 h 3505200"/>
              <a:gd name="connsiteX52" fmla="*/ 1645920 w 2758440"/>
              <a:gd name="connsiteY52" fmla="*/ 3055620 h 3505200"/>
              <a:gd name="connsiteX53" fmla="*/ 1645920 w 2758440"/>
              <a:gd name="connsiteY53" fmla="*/ 2964180 h 3505200"/>
              <a:gd name="connsiteX54" fmla="*/ 1714500 w 2758440"/>
              <a:gd name="connsiteY54" fmla="*/ 2994660 h 3505200"/>
              <a:gd name="connsiteX55" fmla="*/ 1729740 w 2758440"/>
              <a:gd name="connsiteY55" fmla="*/ 3055620 h 3505200"/>
              <a:gd name="connsiteX56" fmla="*/ 1805940 w 2758440"/>
              <a:gd name="connsiteY56" fmla="*/ 3070860 h 3505200"/>
              <a:gd name="connsiteX57" fmla="*/ 1912620 w 2758440"/>
              <a:gd name="connsiteY57" fmla="*/ 3086100 h 3505200"/>
              <a:gd name="connsiteX58" fmla="*/ 1965960 w 2758440"/>
              <a:gd name="connsiteY58" fmla="*/ 3139440 h 3505200"/>
              <a:gd name="connsiteX59" fmla="*/ 1897380 w 2758440"/>
              <a:gd name="connsiteY59" fmla="*/ 3230880 h 3505200"/>
              <a:gd name="connsiteX60" fmla="*/ 1866900 w 2758440"/>
              <a:gd name="connsiteY60" fmla="*/ 3299460 h 3505200"/>
              <a:gd name="connsiteX61" fmla="*/ 1981200 w 2758440"/>
              <a:gd name="connsiteY61" fmla="*/ 3451860 h 3505200"/>
              <a:gd name="connsiteX62" fmla="*/ 1988820 w 2758440"/>
              <a:gd name="connsiteY62" fmla="*/ 3505200 h 3505200"/>
              <a:gd name="connsiteX63" fmla="*/ 2583180 w 2758440"/>
              <a:gd name="connsiteY63" fmla="*/ 3474720 h 3505200"/>
              <a:gd name="connsiteX64" fmla="*/ 2689860 w 2758440"/>
              <a:gd name="connsiteY64" fmla="*/ 3451860 h 3505200"/>
              <a:gd name="connsiteX65" fmla="*/ 2606040 w 2758440"/>
              <a:gd name="connsiteY65" fmla="*/ 2948940 h 3505200"/>
              <a:gd name="connsiteX66" fmla="*/ 2628900 w 2758440"/>
              <a:gd name="connsiteY66" fmla="*/ 2918460 h 3505200"/>
              <a:gd name="connsiteX67" fmla="*/ 2613660 w 2758440"/>
              <a:gd name="connsiteY67" fmla="*/ 2796540 h 3505200"/>
              <a:gd name="connsiteX68" fmla="*/ 2758440 w 2758440"/>
              <a:gd name="connsiteY68" fmla="*/ 2659380 h 3505200"/>
              <a:gd name="connsiteX69" fmla="*/ 2720340 w 2758440"/>
              <a:gd name="connsiteY69" fmla="*/ 2499360 h 3505200"/>
              <a:gd name="connsiteX70" fmla="*/ 2621280 w 2758440"/>
              <a:gd name="connsiteY70" fmla="*/ 2461260 h 3505200"/>
              <a:gd name="connsiteX71" fmla="*/ 2522220 w 2758440"/>
              <a:gd name="connsiteY71" fmla="*/ 2461260 h 3505200"/>
              <a:gd name="connsiteX72" fmla="*/ 2476500 w 2758440"/>
              <a:gd name="connsiteY72" fmla="*/ 2461260 h 3505200"/>
              <a:gd name="connsiteX73" fmla="*/ 2438400 w 2758440"/>
              <a:gd name="connsiteY73" fmla="*/ 2522220 h 3505200"/>
              <a:gd name="connsiteX74" fmla="*/ 2339340 w 2758440"/>
              <a:gd name="connsiteY74" fmla="*/ 2476500 h 3505200"/>
              <a:gd name="connsiteX75" fmla="*/ 2286000 w 2758440"/>
              <a:gd name="connsiteY75" fmla="*/ 2400300 h 3505200"/>
              <a:gd name="connsiteX76" fmla="*/ 2400300 w 2758440"/>
              <a:gd name="connsiteY76" fmla="*/ 2301240 h 3505200"/>
              <a:gd name="connsiteX77" fmla="*/ 2385060 w 2758440"/>
              <a:gd name="connsiteY77" fmla="*/ 2270760 h 3505200"/>
              <a:gd name="connsiteX78" fmla="*/ 2331720 w 2758440"/>
              <a:gd name="connsiteY78" fmla="*/ 2293620 h 3505200"/>
              <a:gd name="connsiteX79" fmla="*/ 2324100 w 2758440"/>
              <a:gd name="connsiteY79" fmla="*/ 2255520 h 3505200"/>
              <a:gd name="connsiteX80" fmla="*/ 2324100 w 2758440"/>
              <a:gd name="connsiteY80" fmla="*/ 2202180 h 3505200"/>
              <a:gd name="connsiteX81" fmla="*/ 2301240 w 2758440"/>
              <a:gd name="connsiteY81" fmla="*/ 2125980 h 3505200"/>
              <a:gd name="connsiteX82" fmla="*/ 2255520 w 2758440"/>
              <a:gd name="connsiteY82" fmla="*/ 2065020 h 3505200"/>
              <a:gd name="connsiteX83" fmla="*/ 2293620 w 2758440"/>
              <a:gd name="connsiteY83" fmla="*/ 2004060 h 3505200"/>
              <a:gd name="connsiteX84" fmla="*/ 2240280 w 2758440"/>
              <a:gd name="connsiteY84" fmla="*/ 1943100 h 3505200"/>
              <a:gd name="connsiteX85" fmla="*/ 2263140 w 2758440"/>
              <a:gd name="connsiteY85" fmla="*/ 1882140 h 3505200"/>
              <a:gd name="connsiteX86" fmla="*/ 2186940 w 2758440"/>
              <a:gd name="connsiteY86" fmla="*/ 1866900 h 3505200"/>
              <a:gd name="connsiteX87" fmla="*/ 2133600 w 2758440"/>
              <a:gd name="connsiteY87" fmla="*/ 1874520 h 3505200"/>
              <a:gd name="connsiteX88" fmla="*/ 2072640 w 2758440"/>
              <a:gd name="connsiteY88" fmla="*/ 1813560 h 3505200"/>
              <a:gd name="connsiteX89" fmla="*/ 2042160 w 2758440"/>
              <a:gd name="connsiteY89" fmla="*/ 1729740 h 3505200"/>
              <a:gd name="connsiteX90" fmla="*/ 1988820 w 2758440"/>
              <a:gd name="connsiteY90" fmla="*/ 1744980 h 3505200"/>
              <a:gd name="connsiteX91" fmla="*/ 1973580 w 2758440"/>
              <a:gd name="connsiteY91" fmla="*/ 1714500 h 3505200"/>
              <a:gd name="connsiteX92" fmla="*/ 1943100 w 2758440"/>
              <a:gd name="connsiteY92" fmla="*/ 1699260 h 3505200"/>
              <a:gd name="connsiteX93" fmla="*/ 1889760 w 2758440"/>
              <a:gd name="connsiteY93" fmla="*/ 1714500 h 3505200"/>
              <a:gd name="connsiteX94" fmla="*/ 1844040 w 2758440"/>
              <a:gd name="connsiteY94" fmla="*/ 1676400 h 3505200"/>
              <a:gd name="connsiteX95" fmla="*/ 1874520 w 2758440"/>
              <a:gd name="connsiteY95" fmla="*/ 1600200 h 3505200"/>
              <a:gd name="connsiteX96" fmla="*/ 1744980 w 2758440"/>
              <a:gd name="connsiteY96" fmla="*/ 1524000 h 3505200"/>
              <a:gd name="connsiteX97" fmla="*/ 1821180 w 2758440"/>
              <a:gd name="connsiteY97" fmla="*/ 1432560 h 3505200"/>
              <a:gd name="connsiteX98" fmla="*/ 1783080 w 2758440"/>
              <a:gd name="connsiteY98" fmla="*/ 1402080 h 3505200"/>
              <a:gd name="connsiteX99" fmla="*/ 1668780 w 2758440"/>
              <a:gd name="connsiteY99" fmla="*/ 1524000 h 3505200"/>
              <a:gd name="connsiteX100" fmla="*/ 1600200 w 2758440"/>
              <a:gd name="connsiteY100" fmla="*/ 1508760 h 3505200"/>
              <a:gd name="connsiteX101" fmla="*/ 1539240 w 2758440"/>
              <a:gd name="connsiteY101" fmla="*/ 1600200 h 3505200"/>
              <a:gd name="connsiteX102" fmla="*/ 1463040 w 2758440"/>
              <a:gd name="connsiteY102" fmla="*/ 1539240 h 3505200"/>
              <a:gd name="connsiteX103" fmla="*/ 1554480 w 2758440"/>
              <a:gd name="connsiteY103" fmla="*/ 1371600 h 3505200"/>
              <a:gd name="connsiteX104" fmla="*/ 1661160 w 2758440"/>
              <a:gd name="connsiteY104" fmla="*/ 1196340 h 3505200"/>
              <a:gd name="connsiteX105" fmla="*/ 1965960 w 2758440"/>
              <a:gd name="connsiteY105" fmla="*/ 952500 h 3505200"/>
              <a:gd name="connsiteX106" fmla="*/ 1943100 w 2758440"/>
              <a:gd name="connsiteY106" fmla="*/ 914400 h 3505200"/>
              <a:gd name="connsiteX107" fmla="*/ 1882140 w 2758440"/>
              <a:gd name="connsiteY107" fmla="*/ 891540 h 3505200"/>
              <a:gd name="connsiteX108" fmla="*/ 1630680 w 2758440"/>
              <a:gd name="connsiteY108" fmla="*/ 1021080 h 3505200"/>
              <a:gd name="connsiteX109" fmla="*/ 1562100 w 2758440"/>
              <a:gd name="connsiteY109" fmla="*/ 1051560 h 3505200"/>
              <a:gd name="connsiteX110" fmla="*/ 1577340 w 2758440"/>
              <a:gd name="connsiteY110" fmla="*/ 922020 h 3505200"/>
              <a:gd name="connsiteX111" fmla="*/ 1546860 w 2758440"/>
              <a:gd name="connsiteY111" fmla="*/ 891540 h 3505200"/>
              <a:gd name="connsiteX112" fmla="*/ 1463040 w 2758440"/>
              <a:gd name="connsiteY112" fmla="*/ 1005840 h 3505200"/>
              <a:gd name="connsiteX113" fmla="*/ 1417320 w 2758440"/>
              <a:gd name="connsiteY113" fmla="*/ 1005840 h 3505200"/>
              <a:gd name="connsiteX114" fmla="*/ 1379220 w 2758440"/>
              <a:gd name="connsiteY114" fmla="*/ 960120 h 3505200"/>
              <a:gd name="connsiteX115" fmla="*/ 1257300 w 2758440"/>
              <a:gd name="connsiteY115" fmla="*/ 1082040 h 3505200"/>
              <a:gd name="connsiteX116" fmla="*/ 1203960 w 2758440"/>
              <a:gd name="connsiteY116" fmla="*/ 1234440 h 3505200"/>
              <a:gd name="connsiteX117" fmla="*/ 1165860 w 2758440"/>
              <a:gd name="connsiteY117" fmla="*/ 1280160 h 3505200"/>
              <a:gd name="connsiteX118" fmla="*/ 1112520 w 2758440"/>
              <a:gd name="connsiteY118" fmla="*/ 1219200 h 3505200"/>
              <a:gd name="connsiteX119" fmla="*/ 1059180 w 2758440"/>
              <a:gd name="connsiteY119" fmla="*/ 1249680 h 3505200"/>
              <a:gd name="connsiteX120" fmla="*/ 914400 w 2758440"/>
              <a:gd name="connsiteY120" fmla="*/ 1143000 h 3505200"/>
              <a:gd name="connsiteX121" fmla="*/ 822960 w 2758440"/>
              <a:gd name="connsiteY121" fmla="*/ 1036320 h 3505200"/>
              <a:gd name="connsiteX122" fmla="*/ 807720 w 2758440"/>
              <a:gd name="connsiteY122" fmla="*/ 906780 h 3505200"/>
              <a:gd name="connsiteX123" fmla="*/ 891540 w 2758440"/>
              <a:gd name="connsiteY123" fmla="*/ 693420 h 3505200"/>
              <a:gd name="connsiteX124" fmla="*/ 830580 w 2758440"/>
              <a:gd name="connsiteY124" fmla="*/ 396240 h 3505200"/>
              <a:gd name="connsiteX125" fmla="*/ 868680 w 2758440"/>
              <a:gd name="connsiteY125" fmla="*/ 312420 h 3505200"/>
              <a:gd name="connsiteX126" fmla="*/ 937260 w 2758440"/>
              <a:gd name="connsiteY126" fmla="*/ 198120 h 3505200"/>
              <a:gd name="connsiteX127" fmla="*/ 937260 w 2758440"/>
              <a:gd name="connsiteY127" fmla="*/ 22860 h 3505200"/>
              <a:gd name="connsiteX128" fmla="*/ 838200 w 2758440"/>
              <a:gd name="connsiteY128" fmla="*/ 0 h 3505200"/>
              <a:gd name="connsiteX129" fmla="*/ 822960 w 2758440"/>
              <a:gd name="connsiteY129" fmla="*/ 198120 h 3505200"/>
              <a:gd name="connsiteX130" fmla="*/ 762000 w 2758440"/>
              <a:gd name="connsiteY130" fmla="*/ 411480 h 3505200"/>
              <a:gd name="connsiteX131" fmla="*/ 632460 w 2758440"/>
              <a:gd name="connsiteY131" fmla="*/ 419100 h 3505200"/>
              <a:gd name="connsiteX132" fmla="*/ 579120 w 2758440"/>
              <a:gd name="connsiteY132" fmla="*/ 426720 h 3505200"/>
              <a:gd name="connsiteX133" fmla="*/ 495300 w 2758440"/>
              <a:gd name="connsiteY133" fmla="*/ 464820 h 3505200"/>
              <a:gd name="connsiteX134" fmla="*/ 480060 w 2758440"/>
              <a:gd name="connsiteY134" fmla="*/ 396240 h 3505200"/>
              <a:gd name="connsiteX135" fmla="*/ 381000 w 2758440"/>
              <a:gd name="connsiteY135" fmla="*/ 388620 h 350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758440" h="3505200">
                <a:moveTo>
                  <a:pt x="381000" y="388620"/>
                </a:moveTo>
                <a:lnTo>
                  <a:pt x="304800" y="441960"/>
                </a:lnTo>
                <a:lnTo>
                  <a:pt x="281940" y="518160"/>
                </a:lnTo>
                <a:lnTo>
                  <a:pt x="365760" y="670560"/>
                </a:lnTo>
                <a:lnTo>
                  <a:pt x="373380" y="746760"/>
                </a:lnTo>
                <a:lnTo>
                  <a:pt x="449580" y="914400"/>
                </a:lnTo>
                <a:lnTo>
                  <a:pt x="426720" y="1051560"/>
                </a:lnTo>
                <a:lnTo>
                  <a:pt x="525780" y="1219200"/>
                </a:lnTo>
                <a:lnTo>
                  <a:pt x="624840" y="1226820"/>
                </a:lnTo>
                <a:lnTo>
                  <a:pt x="624840" y="1295400"/>
                </a:lnTo>
                <a:lnTo>
                  <a:pt x="792480" y="1417320"/>
                </a:lnTo>
                <a:lnTo>
                  <a:pt x="708660" y="1531620"/>
                </a:lnTo>
                <a:lnTo>
                  <a:pt x="647700" y="1493520"/>
                </a:lnTo>
                <a:lnTo>
                  <a:pt x="556260" y="1516380"/>
                </a:lnTo>
                <a:lnTo>
                  <a:pt x="464820" y="1615440"/>
                </a:lnTo>
                <a:lnTo>
                  <a:pt x="434340" y="1623060"/>
                </a:lnTo>
                <a:lnTo>
                  <a:pt x="426720" y="1569720"/>
                </a:lnTo>
                <a:lnTo>
                  <a:pt x="388620" y="1600200"/>
                </a:lnTo>
                <a:lnTo>
                  <a:pt x="388620" y="1722120"/>
                </a:lnTo>
                <a:lnTo>
                  <a:pt x="266700" y="1851660"/>
                </a:lnTo>
                <a:lnTo>
                  <a:pt x="220980" y="1813560"/>
                </a:lnTo>
                <a:lnTo>
                  <a:pt x="121920" y="1920240"/>
                </a:lnTo>
                <a:lnTo>
                  <a:pt x="0" y="2011680"/>
                </a:lnTo>
                <a:lnTo>
                  <a:pt x="7620" y="2042160"/>
                </a:lnTo>
                <a:lnTo>
                  <a:pt x="45720" y="2103120"/>
                </a:lnTo>
                <a:lnTo>
                  <a:pt x="22860" y="2194560"/>
                </a:lnTo>
                <a:lnTo>
                  <a:pt x="45720" y="2270760"/>
                </a:lnTo>
                <a:lnTo>
                  <a:pt x="83820" y="2377440"/>
                </a:lnTo>
                <a:lnTo>
                  <a:pt x="175260" y="2423160"/>
                </a:lnTo>
                <a:lnTo>
                  <a:pt x="236220" y="2430780"/>
                </a:lnTo>
                <a:lnTo>
                  <a:pt x="312420" y="2529840"/>
                </a:lnTo>
                <a:lnTo>
                  <a:pt x="373380" y="2567940"/>
                </a:lnTo>
                <a:lnTo>
                  <a:pt x="510540" y="2606040"/>
                </a:lnTo>
                <a:lnTo>
                  <a:pt x="556260" y="2674620"/>
                </a:lnTo>
                <a:lnTo>
                  <a:pt x="624840" y="2689860"/>
                </a:lnTo>
                <a:lnTo>
                  <a:pt x="701040" y="2743200"/>
                </a:lnTo>
                <a:lnTo>
                  <a:pt x="861060" y="2804160"/>
                </a:lnTo>
                <a:lnTo>
                  <a:pt x="982980" y="2903220"/>
                </a:lnTo>
                <a:lnTo>
                  <a:pt x="982980" y="2971800"/>
                </a:lnTo>
                <a:lnTo>
                  <a:pt x="937260" y="3025140"/>
                </a:lnTo>
                <a:lnTo>
                  <a:pt x="990600" y="3101340"/>
                </a:lnTo>
                <a:lnTo>
                  <a:pt x="1074420" y="3177540"/>
                </a:lnTo>
                <a:lnTo>
                  <a:pt x="1135380" y="3246120"/>
                </a:lnTo>
                <a:lnTo>
                  <a:pt x="1188720" y="3413760"/>
                </a:lnTo>
                <a:lnTo>
                  <a:pt x="1203960" y="3429000"/>
                </a:lnTo>
                <a:lnTo>
                  <a:pt x="1356360" y="3360420"/>
                </a:lnTo>
                <a:lnTo>
                  <a:pt x="1432560" y="3307080"/>
                </a:lnTo>
                <a:lnTo>
                  <a:pt x="1554480" y="3307080"/>
                </a:lnTo>
                <a:lnTo>
                  <a:pt x="1584960" y="3238500"/>
                </a:lnTo>
                <a:lnTo>
                  <a:pt x="1554480" y="3177540"/>
                </a:lnTo>
                <a:lnTo>
                  <a:pt x="1554480" y="3124200"/>
                </a:lnTo>
                <a:lnTo>
                  <a:pt x="1645920" y="3131820"/>
                </a:lnTo>
                <a:lnTo>
                  <a:pt x="1645920" y="3055620"/>
                </a:lnTo>
                <a:lnTo>
                  <a:pt x="1645920" y="2964180"/>
                </a:lnTo>
                <a:lnTo>
                  <a:pt x="1714500" y="2994660"/>
                </a:lnTo>
                <a:lnTo>
                  <a:pt x="1729740" y="3055620"/>
                </a:lnTo>
                <a:lnTo>
                  <a:pt x="1805940" y="3070860"/>
                </a:lnTo>
                <a:lnTo>
                  <a:pt x="1912620" y="3086100"/>
                </a:lnTo>
                <a:lnTo>
                  <a:pt x="1965960" y="3139440"/>
                </a:lnTo>
                <a:lnTo>
                  <a:pt x="1897380" y="3230880"/>
                </a:lnTo>
                <a:lnTo>
                  <a:pt x="1866900" y="3299460"/>
                </a:lnTo>
                <a:lnTo>
                  <a:pt x="1981200" y="3451860"/>
                </a:lnTo>
                <a:lnTo>
                  <a:pt x="1988820" y="3505200"/>
                </a:lnTo>
                <a:lnTo>
                  <a:pt x="2583180" y="3474720"/>
                </a:lnTo>
                <a:lnTo>
                  <a:pt x="2689860" y="3451860"/>
                </a:lnTo>
                <a:lnTo>
                  <a:pt x="2606040" y="2948940"/>
                </a:lnTo>
                <a:lnTo>
                  <a:pt x="2628900" y="2918460"/>
                </a:lnTo>
                <a:lnTo>
                  <a:pt x="2613660" y="2796540"/>
                </a:lnTo>
                <a:lnTo>
                  <a:pt x="2758440" y="2659380"/>
                </a:lnTo>
                <a:lnTo>
                  <a:pt x="2720340" y="2499360"/>
                </a:lnTo>
                <a:lnTo>
                  <a:pt x="2621280" y="2461260"/>
                </a:lnTo>
                <a:lnTo>
                  <a:pt x="2522220" y="2461260"/>
                </a:lnTo>
                <a:lnTo>
                  <a:pt x="2476500" y="2461260"/>
                </a:lnTo>
                <a:lnTo>
                  <a:pt x="2438400" y="2522220"/>
                </a:lnTo>
                <a:lnTo>
                  <a:pt x="2339340" y="2476500"/>
                </a:lnTo>
                <a:lnTo>
                  <a:pt x="2286000" y="2400300"/>
                </a:lnTo>
                <a:lnTo>
                  <a:pt x="2400300" y="2301240"/>
                </a:lnTo>
                <a:lnTo>
                  <a:pt x="2385060" y="2270760"/>
                </a:lnTo>
                <a:lnTo>
                  <a:pt x="2331720" y="2293620"/>
                </a:lnTo>
                <a:lnTo>
                  <a:pt x="2324100" y="2255520"/>
                </a:lnTo>
                <a:lnTo>
                  <a:pt x="2324100" y="2202180"/>
                </a:lnTo>
                <a:lnTo>
                  <a:pt x="2301240" y="2125980"/>
                </a:lnTo>
                <a:lnTo>
                  <a:pt x="2255520" y="2065020"/>
                </a:lnTo>
                <a:lnTo>
                  <a:pt x="2293620" y="2004060"/>
                </a:lnTo>
                <a:lnTo>
                  <a:pt x="2240280" y="1943100"/>
                </a:lnTo>
                <a:lnTo>
                  <a:pt x="2263140" y="1882140"/>
                </a:lnTo>
                <a:lnTo>
                  <a:pt x="2186940" y="1866900"/>
                </a:lnTo>
                <a:lnTo>
                  <a:pt x="2133600" y="1874520"/>
                </a:lnTo>
                <a:lnTo>
                  <a:pt x="2072640" y="1813560"/>
                </a:lnTo>
                <a:lnTo>
                  <a:pt x="2042160" y="1729740"/>
                </a:lnTo>
                <a:lnTo>
                  <a:pt x="1988820" y="1744980"/>
                </a:lnTo>
                <a:lnTo>
                  <a:pt x="1973580" y="1714500"/>
                </a:lnTo>
                <a:lnTo>
                  <a:pt x="1943100" y="1699260"/>
                </a:lnTo>
                <a:lnTo>
                  <a:pt x="1889760" y="1714500"/>
                </a:lnTo>
                <a:lnTo>
                  <a:pt x="1844040" y="1676400"/>
                </a:lnTo>
                <a:lnTo>
                  <a:pt x="1874520" y="1600200"/>
                </a:lnTo>
                <a:lnTo>
                  <a:pt x="1744980" y="1524000"/>
                </a:lnTo>
                <a:lnTo>
                  <a:pt x="1821180" y="1432560"/>
                </a:lnTo>
                <a:lnTo>
                  <a:pt x="1783080" y="1402080"/>
                </a:lnTo>
                <a:lnTo>
                  <a:pt x="1668780" y="1524000"/>
                </a:lnTo>
                <a:lnTo>
                  <a:pt x="1600200" y="1508760"/>
                </a:lnTo>
                <a:lnTo>
                  <a:pt x="1539240" y="1600200"/>
                </a:lnTo>
                <a:lnTo>
                  <a:pt x="1463040" y="1539240"/>
                </a:lnTo>
                <a:lnTo>
                  <a:pt x="1554480" y="1371600"/>
                </a:lnTo>
                <a:lnTo>
                  <a:pt x="1661160" y="1196340"/>
                </a:lnTo>
                <a:lnTo>
                  <a:pt x="1965960" y="952500"/>
                </a:lnTo>
                <a:lnTo>
                  <a:pt x="1943100" y="914400"/>
                </a:lnTo>
                <a:lnTo>
                  <a:pt x="1882140" y="891540"/>
                </a:lnTo>
                <a:lnTo>
                  <a:pt x="1630680" y="1021080"/>
                </a:lnTo>
                <a:lnTo>
                  <a:pt x="1562100" y="1051560"/>
                </a:lnTo>
                <a:lnTo>
                  <a:pt x="1577340" y="922020"/>
                </a:lnTo>
                <a:lnTo>
                  <a:pt x="1546860" y="891540"/>
                </a:lnTo>
                <a:lnTo>
                  <a:pt x="1463040" y="1005840"/>
                </a:lnTo>
                <a:lnTo>
                  <a:pt x="1417320" y="1005840"/>
                </a:lnTo>
                <a:lnTo>
                  <a:pt x="1379220" y="960120"/>
                </a:lnTo>
                <a:lnTo>
                  <a:pt x="1257300" y="1082040"/>
                </a:lnTo>
                <a:lnTo>
                  <a:pt x="1203960" y="1234440"/>
                </a:lnTo>
                <a:lnTo>
                  <a:pt x="1165860" y="1280160"/>
                </a:lnTo>
                <a:lnTo>
                  <a:pt x="1112520" y="1219200"/>
                </a:lnTo>
                <a:lnTo>
                  <a:pt x="1059180" y="1249680"/>
                </a:lnTo>
                <a:lnTo>
                  <a:pt x="914400" y="1143000"/>
                </a:lnTo>
                <a:lnTo>
                  <a:pt x="822960" y="1036320"/>
                </a:lnTo>
                <a:lnTo>
                  <a:pt x="807720" y="906780"/>
                </a:lnTo>
                <a:lnTo>
                  <a:pt x="891540" y="693420"/>
                </a:lnTo>
                <a:lnTo>
                  <a:pt x="830580" y="396240"/>
                </a:lnTo>
                <a:lnTo>
                  <a:pt x="868680" y="312420"/>
                </a:lnTo>
                <a:lnTo>
                  <a:pt x="937260" y="198120"/>
                </a:lnTo>
                <a:lnTo>
                  <a:pt x="937260" y="22860"/>
                </a:lnTo>
                <a:lnTo>
                  <a:pt x="838200" y="0"/>
                </a:lnTo>
                <a:lnTo>
                  <a:pt x="822960" y="198120"/>
                </a:lnTo>
                <a:lnTo>
                  <a:pt x="762000" y="411480"/>
                </a:lnTo>
                <a:lnTo>
                  <a:pt x="632460" y="419100"/>
                </a:lnTo>
                <a:lnTo>
                  <a:pt x="579120" y="426720"/>
                </a:lnTo>
                <a:lnTo>
                  <a:pt x="495300" y="464820"/>
                </a:lnTo>
                <a:lnTo>
                  <a:pt x="480060" y="396240"/>
                </a:lnTo>
                <a:lnTo>
                  <a:pt x="381000" y="388620"/>
                </a:lnTo>
                <a:close/>
              </a:path>
            </a:pathLst>
          </a:custGeom>
          <a:solidFill>
            <a:schemeClr val="accent2">
              <a:alpha val="45000"/>
            </a:schemeClr>
          </a:solidFill>
          <a:ln w="28575">
            <a:solidFill>
              <a:srgbClr val="C0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defTabSz="1238250">
              <a:buClrTx/>
              <a:buSzTx/>
              <a:buFontTx/>
            </a:pPr>
            <a:endParaRPr lang="zh-CN" altLang="en-US" sz="2440" dirty="0">
              <a:sym typeface="+mn-ea"/>
            </a:endParaRPr>
          </a:p>
        </p:txBody>
      </p:sp>
      <p:sp>
        <p:nvSpPr>
          <p:cNvPr id="2" name="文本框 1"/>
          <p:cNvSpPr txBox="1">
            <a:spLocks noChangeArrowheads="1"/>
          </p:cNvSpPr>
          <p:nvPr/>
        </p:nvSpPr>
        <p:spPr bwMode="auto">
          <a:xfrm>
            <a:off x="1063620" y="1053714"/>
            <a:ext cx="594678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范围与期限</a:t>
            </a:r>
          </a:p>
        </p:txBody>
      </p:sp>
      <p:sp>
        <p:nvSpPr>
          <p:cNvPr id="3" name="文本框 3"/>
          <p:cNvSpPr txBox="1">
            <a:spLocks noChangeArrowheads="1"/>
          </p:cNvSpPr>
          <p:nvPr/>
        </p:nvSpPr>
        <p:spPr bwMode="auto">
          <a:xfrm>
            <a:off x="1063621" y="2148121"/>
            <a:ext cx="8666534" cy="3230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342900" indent="-342900" algn="just">
              <a:lnSpc>
                <a:spcPct val="150000"/>
              </a:lnSpc>
              <a:buFont typeface="Wingdings" panose="05000000000000000000" pitchFamily="2" charset="2"/>
              <a:buChar char="p"/>
            </a:pPr>
            <a:r>
              <a:rPr lang="zh-CN" altLang="en-US" sz="2400" b="1" dirty="0">
                <a:solidFill>
                  <a:srgbClr val="008080"/>
                </a:solidFill>
                <a:latin typeface="微软雅黑" panose="020B0503020204020204" pitchFamily="34" charset="-122"/>
                <a:ea typeface="微软雅黑" panose="020B0503020204020204" pitchFamily="34" charset="-122"/>
              </a:rPr>
              <a:t>规划范围：</a:t>
            </a:r>
            <a:r>
              <a:rPr lang="zh-CN" altLang="en-US" sz="2000" b="1" dirty="0">
                <a:solidFill>
                  <a:srgbClr val="404040"/>
                </a:solidFill>
                <a:latin typeface="微软雅黑" panose="020B0503020204020204" pitchFamily="34" charset="-122"/>
                <a:ea typeface="微软雅黑" panose="020B0503020204020204" pitchFamily="34" charset="-122"/>
              </a:rPr>
              <a:t>城关镇行政辖区，分为镇域和镇区两个层次</a:t>
            </a:r>
            <a:r>
              <a:rPr lang="zh-CN" altLang="en-US" sz="2400" kern="100" dirty="0">
                <a:latin typeface="+mn-ea"/>
              </a:rPr>
              <a:t>；</a:t>
            </a:r>
            <a:endParaRPr lang="en-US" altLang="zh-CN" sz="2400" b="1" dirty="0">
              <a:solidFill>
                <a:srgbClr val="008080"/>
              </a:solidFill>
              <a:latin typeface="微软雅黑" panose="020B0503020204020204" pitchFamily="34" charset="-122"/>
              <a:ea typeface="微软雅黑" panose="020B0503020204020204" pitchFamily="34" charset="-122"/>
            </a:endParaRPr>
          </a:p>
          <a:p>
            <a:pPr algn="just"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a:t>
            </a:r>
            <a:r>
              <a:rPr lang="en-US" altLang="zh-CN" sz="2000" b="1" dirty="0">
                <a:solidFill>
                  <a:srgbClr val="404040"/>
                </a:solidFill>
                <a:latin typeface="微软雅黑" panose="020B0503020204020204" pitchFamily="34" charset="-122"/>
                <a:ea typeface="微软雅黑" panose="020B0503020204020204" pitchFamily="34" charset="-122"/>
              </a:rPr>
              <a:t>1</a:t>
            </a:r>
            <a:r>
              <a:rPr lang="zh-CN" altLang="en-US" sz="2000" b="1" dirty="0">
                <a:solidFill>
                  <a:srgbClr val="404040"/>
                </a:solidFill>
                <a:latin typeface="微软雅黑" panose="020B0503020204020204" pitchFamily="34" charset="-122"/>
                <a:ea typeface="微软雅黑" panose="020B0503020204020204" pitchFamily="34" charset="-122"/>
              </a:rPr>
              <a:t>）镇域范围：</a:t>
            </a:r>
            <a:r>
              <a:rPr lang="zh-CN" altLang="en-US" sz="2000" dirty="0">
                <a:solidFill>
                  <a:srgbClr val="404040"/>
                </a:solidFill>
                <a:latin typeface="微软雅黑" panose="020B0503020204020204" pitchFamily="34" charset="-122"/>
                <a:ea typeface="微软雅黑" panose="020B0503020204020204" pitchFamily="34" charset="-122"/>
                <a:sym typeface="+mn-ea"/>
              </a:rPr>
              <a:t>镇域范围为城关镇行政辖区范围，</a:t>
            </a:r>
            <a:r>
              <a:rPr lang="en-US" altLang="zh-CN" sz="2000" b="1" dirty="0">
                <a:solidFill>
                  <a:srgbClr val="404040"/>
                </a:solidFill>
                <a:latin typeface="微软雅黑" panose="020B0503020204020204" pitchFamily="34" charset="-122"/>
                <a:ea typeface="微软雅黑" panose="020B0503020204020204" pitchFamily="34" charset="-122"/>
                <a:sym typeface="+mn-ea"/>
              </a:rPr>
              <a:t>国土总面积为119.11平方千米</a:t>
            </a:r>
            <a:r>
              <a:rPr lang="zh-CN" altLang="en-US" sz="2000" dirty="0">
                <a:solidFill>
                  <a:srgbClr val="404040"/>
                </a:solidFill>
                <a:latin typeface="微软雅黑" panose="020B0503020204020204" pitchFamily="34" charset="-122"/>
                <a:ea typeface="微软雅黑" panose="020B0503020204020204" pitchFamily="34" charset="-122"/>
              </a:rPr>
              <a:t>；</a:t>
            </a:r>
            <a:endParaRPr lang="en-US" altLang="zh-CN" sz="2000" dirty="0">
              <a:solidFill>
                <a:srgbClr val="404040"/>
              </a:solidFill>
              <a:latin typeface="微软雅黑" panose="020B0503020204020204" pitchFamily="34" charset="-122"/>
              <a:ea typeface="微软雅黑" panose="020B0503020204020204" pitchFamily="34" charset="-122"/>
            </a:endParaRPr>
          </a:p>
          <a:p>
            <a:pPr algn="just"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a:t>
            </a:r>
            <a:r>
              <a:rPr lang="en-US" altLang="zh-CN" sz="2000" b="1" dirty="0">
                <a:solidFill>
                  <a:srgbClr val="404040"/>
                </a:solidFill>
                <a:latin typeface="微软雅黑" panose="020B0503020204020204" pitchFamily="34" charset="-122"/>
                <a:ea typeface="微软雅黑" panose="020B0503020204020204" pitchFamily="34" charset="-122"/>
              </a:rPr>
              <a:t>2</a:t>
            </a:r>
            <a:r>
              <a:rPr lang="zh-CN" altLang="en-US" sz="2000" b="1" dirty="0">
                <a:solidFill>
                  <a:srgbClr val="404040"/>
                </a:solidFill>
                <a:latin typeface="微软雅黑" panose="020B0503020204020204" pitchFamily="34" charset="-122"/>
                <a:ea typeface="微软雅黑" panose="020B0503020204020204" pitchFamily="34" charset="-122"/>
              </a:rPr>
              <a:t>）镇区范围：</a:t>
            </a:r>
            <a:r>
              <a:rPr lang="zh-CN" altLang="en-US" sz="2000" dirty="0">
                <a:solidFill>
                  <a:srgbClr val="404040"/>
                </a:solidFill>
                <a:latin typeface="微软雅黑" panose="020B0503020204020204" pitchFamily="34" charset="-122"/>
                <a:ea typeface="微软雅黑" panose="020B0503020204020204" pitchFamily="34" charset="-122"/>
                <a:sym typeface="+mn-ea"/>
              </a:rPr>
              <a:t>镇区范围西至段坊村、东至前川遗址、南至张家山、北至银昆高速，</a:t>
            </a:r>
            <a:r>
              <a:rPr lang="en-US" altLang="zh-CN" sz="2000" b="1" dirty="0">
                <a:solidFill>
                  <a:srgbClr val="404040"/>
                </a:solidFill>
                <a:latin typeface="微软雅黑" panose="020B0503020204020204" pitchFamily="34" charset="-122"/>
                <a:ea typeface="微软雅黑" panose="020B0503020204020204" pitchFamily="34" charset="-122"/>
                <a:sym typeface="+mn-ea"/>
              </a:rPr>
              <a:t>镇区面积1241.99公顷，城镇开发边界面积591.88公顷</a:t>
            </a:r>
            <a:r>
              <a:rPr lang="zh-CN" altLang="en-US" sz="2000" dirty="0">
                <a:solidFill>
                  <a:srgbClr val="404040"/>
                </a:solidFill>
                <a:latin typeface="微软雅黑" panose="020B0503020204020204" pitchFamily="34" charset="-122"/>
                <a:ea typeface="微软雅黑" panose="020B0503020204020204" pitchFamily="34" charset="-122"/>
              </a:rPr>
              <a:t>。</a:t>
            </a:r>
            <a:endParaRPr lang="en-US" altLang="zh-CN" sz="2000" dirty="0">
              <a:solidFill>
                <a:srgbClr val="404040"/>
              </a:solidFill>
              <a:latin typeface="微软雅黑" panose="020B0503020204020204" pitchFamily="34" charset="-122"/>
              <a:ea typeface="微软雅黑" panose="020B0503020204020204" pitchFamily="34" charset="-122"/>
            </a:endParaRPr>
          </a:p>
          <a:p>
            <a:pPr marL="342900" indent="-342900" algn="just" eaLnBrk="1" hangingPunct="1">
              <a:lnSpc>
                <a:spcPct val="200000"/>
              </a:lnSpc>
              <a:buFont typeface="Wingdings" panose="05000000000000000000" pitchFamily="2" charset="2"/>
              <a:buChar char="p"/>
            </a:pPr>
            <a:r>
              <a:rPr lang="zh-CN" altLang="en-US" sz="2400" b="1" dirty="0">
                <a:solidFill>
                  <a:srgbClr val="008080"/>
                </a:solidFill>
                <a:latin typeface="微软雅黑" panose="020B0503020204020204" pitchFamily="34" charset="-122"/>
                <a:ea typeface="微软雅黑" panose="020B0503020204020204" pitchFamily="34" charset="-122"/>
              </a:rPr>
              <a:t>规划期限： </a:t>
            </a:r>
            <a:r>
              <a:rPr lang="zh-CN" altLang="en-US" sz="2000" dirty="0">
                <a:latin typeface="微软雅黑" panose="020B0503020204020204" pitchFamily="34" charset="-122"/>
                <a:ea typeface="微软雅黑" panose="020B0503020204020204" pitchFamily="34" charset="-122"/>
              </a:rPr>
              <a:t>基期年</a:t>
            </a:r>
            <a:r>
              <a:rPr lang="en-US" altLang="zh-CN" sz="2000" b="1" dirty="0">
                <a:solidFill>
                  <a:srgbClr val="404040"/>
                </a:solidFill>
                <a:latin typeface="微软雅黑" panose="020B0503020204020204" pitchFamily="34" charset="-122"/>
                <a:ea typeface="微软雅黑" panose="020B0503020204020204" pitchFamily="34" charset="-122"/>
              </a:rPr>
              <a:t>2020</a:t>
            </a:r>
            <a:r>
              <a:rPr lang="zh-CN" altLang="en-US" sz="2000" b="1" dirty="0">
                <a:solidFill>
                  <a:srgbClr val="404040"/>
                </a:solidFill>
                <a:latin typeface="微软雅黑" panose="020B0503020204020204" pitchFamily="34" charset="-122"/>
                <a:ea typeface="微软雅黑" panose="020B0503020204020204" pitchFamily="34" charset="-122"/>
              </a:rPr>
              <a:t>年，</a:t>
            </a:r>
            <a:r>
              <a:rPr lang="zh-CN" altLang="en-US" sz="2000" dirty="0">
                <a:solidFill>
                  <a:srgbClr val="404040"/>
                </a:solidFill>
                <a:latin typeface="微软雅黑" panose="020B0503020204020204" pitchFamily="34" charset="-122"/>
                <a:ea typeface="微软雅黑" panose="020B0503020204020204" pitchFamily="34" charset="-122"/>
              </a:rPr>
              <a:t>近期</a:t>
            </a:r>
            <a:r>
              <a:rPr lang="en-US" altLang="zh-CN" sz="2000" b="1" dirty="0">
                <a:solidFill>
                  <a:srgbClr val="404040"/>
                </a:solidFill>
                <a:latin typeface="微软雅黑" panose="020B0503020204020204" pitchFamily="34" charset="-122"/>
                <a:ea typeface="微软雅黑" panose="020B0503020204020204" pitchFamily="34" charset="-122"/>
              </a:rPr>
              <a:t>2025</a:t>
            </a:r>
            <a:r>
              <a:rPr lang="zh-CN" altLang="en-US" sz="2000" b="1" dirty="0">
                <a:solidFill>
                  <a:srgbClr val="404040"/>
                </a:solidFill>
                <a:latin typeface="微软雅黑" panose="020B0503020204020204" pitchFamily="34" charset="-122"/>
                <a:ea typeface="微软雅黑" panose="020B0503020204020204" pitchFamily="34" charset="-122"/>
              </a:rPr>
              <a:t>年，</a:t>
            </a:r>
            <a:r>
              <a:rPr lang="zh-CN" altLang="en-US" sz="2000" dirty="0">
                <a:solidFill>
                  <a:srgbClr val="404040"/>
                </a:solidFill>
                <a:latin typeface="微软雅黑" panose="020B0503020204020204" pitchFamily="34" charset="-122"/>
                <a:ea typeface="微软雅黑" panose="020B0503020204020204" pitchFamily="34" charset="-122"/>
              </a:rPr>
              <a:t>远期</a:t>
            </a:r>
            <a:r>
              <a:rPr lang="en-US" altLang="zh-CN" sz="2000" b="1" dirty="0">
                <a:solidFill>
                  <a:srgbClr val="404040"/>
                </a:solidFill>
                <a:latin typeface="微软雅黑" panose="020B0503020204020204" pitchFamily="34" charset="-122"/>
                <a:ea typeface="微软雅黑" panose="020B0503020204020204" pitchFamily="34" charset="-122"/>
              </a:rPr>
              <a:t>2035</a:t>
            </a:r>
            <a:r>
              <a:rPr lang="zh-CN" altLang="en-US" sz="2000" b="1" dirty="0">
                <a:solidFill>
                  <a:srgbClr val="404040"/>
                </a:solidFill>
                <a:latin typeface="微软雅黑" panose="020B0503020204020204" pitchFamily="34" charset="-122"/>
                <a:ea typeface="微软雅黑" panose="020B0503020204020204" pitchFamily="34" charset="-122"/>
              </a:rPr>
              <a:t>年。</a:t>
            </a:r>
            <a:endParaRPr lang="en-US" altLang="zh-CN" sz="2000" b="1" dirty="0">
              <a:solidFill>
                <a:srgbClr val="404040"/>
              </a:solidFill>
              <a:latin typeface="微软雅黑" panose="020B0503020204020204" pitchFamily="34" charset="-122"/>
              <a:ea typeface="微软雅黑" panose="020B0503020204020204" pitchFamily="34" charset="-122"/>
            </a:endParaRPr>
          </a:p>
        </p:txBody>
      </p:sp>
      <p:sp>
        <p:nvSpPr>
          <p:cNvPr id="7" name="文本框 3"/>
          <p:cNvSpPr txBox="1">
            <a:spLocks noChangeArrowheads="1"/>
          </p:cNvSpPr>
          <p:nvPr/>
        </p:nvSpPr>
        <p:spPr bwMode="auto">
          <a:xfrm>
            <a:off x="8116866" y="14112468"/>
            <a:ext cx="1540274"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规划范围图</a:t>
            </a:r>
          </a:p>
        </p:txBody>
      </p:sp>
      <p:sp>
        <p:nvSpPr>
          <p:cNvPr id="5" name="文本框 4"/>
          <p:cNvSpPr txBox="1"/>
          <p:nvPr/>
        </p:nvSpPr>
        <p:spPr>
          <a:xfrm>
            <a:off x="3862070" y="12724130"/>
            <a:ext cx="1483995" cy="572770"/>
          </a:xfrm>
          <a:prstGeom prst="rect">
            <a:avLst/>
          </a:prstGeom>
          <a:noFill/>
        </p:spPr>
        <p:txBody>
          <a:bodyPr wrap="none" rtlCol="0">
            <a:noAutofit/>
          </a:bodyPr>
          <a:lstStyle/>
          <a:p>
            <a:r>
              <a:rPr lang="zh-CN" altLang="en-US" sz="3200" b="1" dirty="0">
                <a:solidFill>
                  <a:srgbClr val="404040"/>
                </a:solidFill>
                <a:latin typeface="微软雅黑" panose="020B0503020204020204" pitchFamily="34" charset="-122"/>
                <a:ea typeface="微软雅黑" panose="020B0503020204020204" pitchFamily="34" charset="-122"/>
              </a:rPr>
              <a:t>城关</a:t>
            </a:r>
            <a:r>
              <a:rPr lang="en-US" altLang="zh-CN" sz="3200" b="1" dirty="0">
                <a:solidFill>
                  <a:srgbClr val="404040"/>
                </a:solidFill>
                <a:latin typeface="微软雅黑" panose="020B0503020204020204" pitchFamily="34" charset="-122"/>
                <a:ea typeface="微软雅黑" panose="020B0503020204020204" pitchFamily="34" charset="-122"/>
              </a:rPr>
              <a:t>镇</a:t>
            </a:r>
          </a:p>
        </p:txBody>
      </p:sp>
    </p:spTree>
    <p:extLst>
      <p:ext uri="{BB962C8B-B14F-4D97-AF65-F5344CB8AC3E}">
        <p14:creationId xmlns:p14="http://schemas.microsoft.com/office/powerpoint/2010/main" val="1439499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BEE1036D-1260-E14B-7BCD-1135A3C65A0A}"/>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39124" r="44416"/>
          <a:stretch/>
        </p:blipFill>
        <p:spPr>
          <a:xfrm>
            <a:off x="0" y="0"/>
            <a:ext cx="10691809" cy="15119350"/>
          </a:xfrm>
          <a:prstGeom prst="rect">
            <a:avLst/>
          </a:prstGeom>
        </p:spPr>
      </p:pic>
      <p:pic>
        <p:nvPicPr>
          <p:cNvPr id="5" name="图片 4">
            <a:extLst>
              <a:ext uri="{FF2B5EF4-FFF2-40B4-BE49-F238E27FC236}">
                <a16:creationId xmlns:a16="http://schemas.microsoft.com/office/drawing/2014/main" id="{AC1C74D4-9B78-BA6D-5DA2-102AD74EC72A}"/>
              </a:ext>
            </a:extLst>
          </p:cNvPr>
          <p:cNvPicPr>
            <a:picLocks noChangeAspect="1"/>
          </p:cNvPicPr>
          <p:nvPr/>
        </p:nvPicPr>
        <p:blipFill rotWithShape="1">
          <a:blip r:embed="rId4">
            <a:extLst>
              <a:ext uri="{28A0092B-C50C-407E-A947-70E740481C1C}">
                <a14:useLocalDpi xmlns:a14="http://schemas.microsoft.com/office/drawing/2010/main" val="0"/>
              </a:ext>
            </a:extLst>
          </a:blip>
          <a:srcRect b="46550"/>
          <a:stretch/>
        </p:blipFill>
        <p:spPr>
          <a:xfrm>
            <a:off x="0" y="0"/>
            <a:ext cx="10691809" cy="8033658"/>
          </a:xfrm>
          <a:prstGeom prst="rect">
            <a:avLst/>
          </a:prstGeom>
        </p:spPr>
      </p:pic>
      <p:sp>
        <p:nvSpPr>
          <p:cNvPr id="8" name="文本框 1">
            <a:extLst>
              <a:ext uri="{FF2B5EF4-FFF2-40B4-BE49-F238E27FC236}">
                <a16:creationId xmlns:a16="http://schemas.microsoft.com/office/drawing/2014/main" id="{6A748A72-EBCB-C86C-D452-2B7992269D8A}"/>
              </a:ext>
            </a:extLst>
          </p:cNvPr>
          <p:cNvSpPr txBox="1">
            <a:spLocks noChangeArrowheads="1"/>
          </p:cNvSpPr>
          <p:nvPr/>
        </p:nvSpPr>
        <p:spPr bwMode="auto">
          <a:xfrm>
            <a:off x="971194" y="-125155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01</a:t>
            </a:r>
            <a:endParaRPr lang="zh-CN" altLang="en-US" sz="13000" b="1" dirty="0"/>
          </a:p>
        </p:txBody>
      </p:sp>
      <p:sp>
        <p:nvSpPr>
          <p:cNvPr id="10" name="文本框 9">
            <a:extLst>
              <a:ext uri="{FF2B5EF4-FFF2-40B4-BE49-F238E27FC236}">
                <a16:creationId xmlns:a16="http://schemas.microsoft.com/office/drawing/2014/main" id="{0B103F85-2FEA-35F1-76E1-9FC4DF8D65EF}"/>
              </a:ext>
            </a:extLst>
          </p:cNvPr>
          <p:cNvSpPr txBox="1"/>
          <p:nvPr/>
        </p:nvSpPr>
        <p:spPr>
          <a:xfrm>
            <a:off x="3413911" y="40552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立足优势</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明确发展战略目标</a:t>
            </a:r>
          </a:p>
        </p:txBody>
      </p:sp>
      <p:sp>
        <p:nvSpPr>
          <p:cNvPr id="3" name="文本框 2">
            <a:extLst>
              <a:ext uri="{FF2B5EF4-FFF2-40B4-BE49-F238E27FC236}">
                <a16:creationId xmlns:a16="http://schemas.microsoft.com/office/drawing/2014/main" id="{7190FEC4-7DA4-3BBE-B0B8-1D8A113A6978}"/>
              </a:ext>
            </a:extLst>
          </p:cNvPr>
          <p:cNvSpPr txBox="1"/>
          <p:nvPr/>
        </p:nvSpPr>
        <p:spPr>
          <a:xfrm>
            <a:off x="4590161" y="3309875"/>
            <a:ext cx="5562601" cy="197746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发展定位</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发展目标</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发展战略</a:t>
            </a:r>
          </a:p>
        </p:txBody>
      </p:sp>
      <p:pic>
        <p:nvPicPr>
          <p:cNvPr id="25" name="图片 24">
            <a:extLst>
              <a:ext uri="{FF2B5EF4-FFF2-40B4-BE49-F238E27FC236}">
                <a16:creationId xmlns:a16="http://schemas.microsoft.com/office/drawing/2014/main" id="{75D3380D-4A66-7593-67AE-512019E2427D}"/>
              </a:ext>
            </a:extLst>
          </p:cNvPr>
          <p:cNvPicPr>
            <a:picLocks noChangeAspect="1"/>
          </p:cNvPicPr>
          <p:nvPr/>
        </p:nvPicPr>
        <p:blipFill rotWithShape="1">
          <a:blip r:embed="rId5">
            <a:extLst>
              <a:ext uri="{28A0092B-C50C-407E-A947-70E740481C1C}">
                <a14:useLocalDpi xmlns:a14="http://schemas.microsoft.com/office/drawing/2010/main" val="0"/>
              </a:ext>
            </a:extLst>
          </a:blip>
          <a:srcRect l="33302" t="19872" r="21776" b="13142"/>
          <a:stretch/>
        </p:blipFill>
        <p:spPr>
          <a:xfrm>
            <a:off x="773723" y="-867507"/>
            <a:ext cx="3376246" cy="3801378"/>
          </a:xfrm>
          <a:prstGeom prst="rect">
            <a:avLst/>
          </a:prstGeom>
        </p:spPr>
      </p:pic>
    </p:spTree>
    <p:extLst>
      <p:ext uri="{BB962C8B-B14F-4D97-AF65-F5344CB8AC3E}">
        <p14:creationId xmlns:p14="http://schemas.microsoft.com/office/powerpoint/2010/main" val="18367863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a:extLst>
              <a:ext uri="{FF2B5EF4-FFF2-40B4-BE49-F238E27FC236}">
                <a16:creationId xmlns:a16="http://schemas.microsoft.com/office/drawing/2014/main" id="{56F49CA4-2271-D9D2-7DB3-D2B79A277752}"/>
              </a:ext>
            </a:extLst>
          </p:cNvPr>
          <p:cNvPicPr>
            <a:picLocks noChangeAspect="1"/>
          </p:cNvPicPr>
          <p:nvPr/>
        </p:nvPicPr>
        <p:blipFill rotWithShape="1">
          <a:blip r:embed="rId4">
            <a:extLst>
              <a:ext uri="{28A0092B-C50C-407E-A947-70E740481C1C}">
                <a14:useLocalDpi xmlns:a14="http://schemas.microsoft.com/office/drawing/2010/main" val="0"/>
              </a:ext>
            </a:extLst>
          </a:blip>
          <a:srcRect l="4660" t="3456" r="2659" b="11859"/>
          <a:stretch/>
        </p:blipFill>
        <p:spPr>
          <a:xfrm>
            <a:off x="1" y="6846276"/>
            <a:ext cx="10691812" cy="8276493"/>
          </a:xfrm>
          <a:prstGeom prst="rect">
            <a:avLst/>
          </a:prstGeom>
        </p:spPr>
      </p:pic>
      <p:sp>
        <p:nvSpPr>
          <p:cNvPr id="2" name="矩形 1"/>
          <p:cNvSpPr/>
          <p:nvPr/>
        </p:nvSpPr>
        <p:spPr>
          <a:xfrm>
            <a:off x="0" y="6812481"/>
            <a:ext cx="10691813" cy="8306869"/>
          </a:xfrm>
          <a:prstGeom prst="rect">
            <a:avLst/>
          </a:prstGeom>
          <a:solidFill>
            <a:schemeClr val="bg1">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74" name="文本框 1">
            <a:extLst>
              <a:ext uri="{FF2B5EF4-FFF2-40B4-BE49-F238E27FC236}">
                <a16:creationId xmlns:a16="http://schemas.microsoft.com/office/drawing/2014/main" id="{E11DAC70-55CA-9318-5FD3-833A1EB1F8B1}"/>
              </a:ext>
            </a:extLst>
          </p:cNvPr>
          <p:cNvSpPr txBox="1">
            <a:spLocks noChangeArrowheads="1"/>
          </p:cNvSpPr>
          <p:nvPr/>
        </p:nvSpPr>
        <p:spPr bwMode="auto">
          <a:xfrm>
            <a:off x="289924" y="1089431"/>
            <a:ext cx="5457280"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6A97BE"/>
                </a:solidFill>
                <a:latin typeface="微软雅黑" panose="020B0503020204020204" pitchFamily="34" charset="-122"/>
                <a:ea typeface="微软雅黑" panose="020B0503020204020204" pitchFamily="34" charset="-122"/>
              </a:rPr>
              <a:t>1.1 </a:t>
            </a:r>
            <a:r>
              <a:rPr lang="zh-CN" altLang="en-US" sz="3564" b="1" dirty="0">
                <a:solidFill>
                  <a:srgbClr val="6A97BE"/>
                </a:solidFill>
                <a:latin typeface="微软雅黑" panose="020B0503020204020204" pitchFamily="34" charset="-122"/>
                <a:ea typeface="微软雅黑" panose="020B0503020204020204" pitchFamily="34" charset="-122"/>
              </a:rPr>
              <a:t>发展定位</a:t>
            </a:r>
          </a:p>
        </p:txBody>
      </p:sp>
      <p:sp>
        <p:nvSpPr>
          <p:cNvPr id="50" name="文本框 1">
            <a:extLst>
              <a:ext uri="{FF2B5EF4-FFF2-40B4-BE49-F238E27FC236}">
                <a16:creationId xmlns:a16="http://schemas.microsoft.com/office/drawing/2014/main" id="{CAA90628-D354-7479-0906-AD2E65F0A37B}"/>
              </a:ext>
            </a:extLst>
          </p:cNvPr>
          <p:cNvSpPr txBox="1">
            <a:spLocks noChangeArrowheads="1"/>
          </p:cNvSpPr>
          <p:nvPr/>
        </p:nvSpPr>
        <p:spPr bwMode="auto">
          <a:xfrm>
            <a:off x="307306" y="6190083"/>
            <a:ext cx="4083728"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6A97BE"/>
                </a:solidFill>
                <a:latin typeface="微软雅黑" panose="020B0503020204020204" pitchFamily="34" charset="-122"/>
                <a:ea typeface="微软雅黑" panose="020B0503020204020204" pitchFamily="34" charset="-122"/>
              </a:rPr>
              <a:t>1.2 </a:t>
            </a:r>
            <a:r>
              <a:rPr lang="zh-CN" altLang="en-US" sz="3564" b="1" dirty="0">
                <a:solidFill>
                  <a:srgbClr val="6A97BE"/>
                </a:solidFill>
                <a:latin typeface="微软雅黑" panose="020B0503020204020204" pitchFamily="34" charset="-122"/>
                <a:ea typeface="微软雅黑" panose="020B0503020204020204" pitchFamily="34" charset="-122"/>
              </a:rPr>
              <a:t>发展目标</a:t>
            </a:r>
          </a:p>
        </p:txBody>
      </p:sp>
      <p:sp>
        <p:nvSpPr>
          <p:cNvPr id="51" name="文本框 6">
            <a:extLst>
              <a:ext uri="{FF2B5EF4-FFF2-40B4-BE49-F238E27FC236}">
                <a16:creationId xmlns:a16="http://schemas.microsoft.com/office/drawing/2014/main" id="{E35F7F73-8A33-750E-8B77-485DFAC473B1}"/>
              </a:ext>
            </a:extLst>
          </p:cNvPr>
          <p:cNvSpPr txBox="1">
            <a:spLocks noChangeArrowheads="1"/>
          </p:cNvSpPr>
          <p:nvPr/>
        </p:nvSpPr>
        <p:spPr bwMode="auto">
          <a:xfrm>
            <a:off x="1184324" y="8514046"/>
            <a:ext cx="8323164" cy="5093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just">
              <a:lnSpc>
                <a:spcPct val="250000"/>
              </a:lnSpc>
              <a:buFont typeface="Wingdings" panose="05000000000000000000" pitchFamily="2" charset="2"/>
              <a:buChar char="ü"/>
            </a:pPr>
            <a:r>
              <a:rPr lang="zh-CN" altLang="en-US" sz="2600" b="1" dirty="0">
                <a:latin typeface="微软雅黑" panose="020B0503020204020204" pitchFamily="34" charset="-122"/>
                <a:ea typeface="微软雅黑" panose="020B0503020204020204" pitchFamily="34" charset="-122"/>
              </a:rPr>
              <a:t>国土空间底线全面筑牢，灾害防治能力显著</a:t>
            </a:r>
            <a:r>
              <a:rPr lang="zh-CN" altLang="en-US" sz="2600" b="1" dirty="0" smtClean="0">
                <a:latin typeface="微软雅黑" panose="020B0503020204020204" pitchFamily="34" charset="-122"/>
                <a:ea typeface="微软雅黑" panose="020B0503020204020204" pitchFamily="34" charset="-122"/>
              </a:rPr>
              <a:t>提升</a:t>
            </a:r>
            <a:endParaRPr lang="en-US" altLang="zh-CN" sz="2600" b="1" dirty="0" smtClean="0">
              <a:latin typeface="微软雅黑" panose="020B0503020204020204" pitchFamily="34" charset="-122"/>
              <a:ea typeface="微软雅黑" panose="020B0503020204020204" pitchFamily="34" charset="-122"/>
            </a:endParaRPr>
          </a:p>
          <a:p>
            <a:pPr marL="457200" indent="-457200" algn="just">
              <a:lnSpc>
                <a:spcPct val="250000"/>
              </a:lnSpc>
              <a:buFont typeface="Wingdings" panose="05000000000000000000" pitchFamily="2" charset="2"/>
              <a:buChar char="ü"/>
            </a:pPr>
            <a:r>
              <a:rPr lang="zh-CN" altLang="en-US" sz="2600" b="1" dirty="0">
                <a:latin typeface="微软雅黑" panose="020B0503020204020204" pitchFamily="34" charset="-122"/>
                <a:ea typeface="微软雅黑" panose="020B0503020204020204" pitchFamily="34" charset="-122"/>
              </a:rPr>
              <a:t>城乡融合达到更深层次，区域协调发展格局基本</a:t>
            </a:r>
            <a:r>
              <a:rPr lang="zh-CN" altLang="en-US" sz="2600" b="1" dirty="0" smtClean="0">
                <a:latin typeface="微软雅黑" panose="020B0503020204020204" pitchFamily="34" charset="-122"/>
                <a:ea typeface="微软雅黑" panose="020B0503020204020204" pitchFamily="34" charset="-122"/>
              </a:rPr>
              <a:t>形成</a:t>
            </a:r>
            <a:endParaRPr lang="en-US" altLang="zh-CN" sz="2600" b="1" dirty="0" smtClean="0">
              <a:latin typeface="微软雅黑" panose="020B0503020204020204" pitchFamily="34" charset="-122"/>
              <a:ea typeface="微软雅黑" panose="020B0503020204020204" pitchFamily="34" charset="-122"/>
            </a:endParaRPr>
          </a:p>
          <a:p>
            <a:pPr marL="457200" indent="-457200" algn="just">
              <a:lnSpc>
                <a:spcPct val="250000"/>
              </a:lnSpc>
              <a:buFont typeface="Wingdings" panose="05000000000000000000" pitchFamily="2" charset="2"/>
              <a:buChar char="ü"/>
            </a:pPr>
            <a:r>
              <a:rPr lang="zh-CN" altLang="en-US" sz="2600" b="1" dirty="0">
                <a:latin typeface="微软雅黑" panose="020B0503020204020204" pitchFamily="34" charset="-122"/>
                <a:ea typeface="微软雅黑" panose="020B0503020204020204" pitchFamily="34" charset="-122"/>
              </a:rPr>
              <a:t>城镇建设品质显著提升，民生保障得到更大</a:t>
            </a:r>
            <a:r>
              <a:rPr lang="zh-CN" altLang="en-US" sz="2600" b="1" dirty="0" smtClean="0">
                <a:latin typeface="微软雅黑" panose="020B0503020204020204" pitchFamily="34" charset="-122"/>
                <a:ea typeface="微软雅黑" panose="020B0503020204020204" pitchFamily="34" charset="-122"/>
              </a:rPr>
              <a:t>改善</a:t>
            </a:r>
            <a:endParaRPr lang="en-US" altLang="zh-CN" sz="2600" b="1" dirty="0" smtClean="0">
              <a:latin typeface="微软雅黑" panose="020B0503020204020204" pitchFamily="34" charset="-122"/>
              <a:ea typeface="微软雅黑" panose="020B0503020204020204" pitchFamily="34" charset="-122"/>
            </a:endParaRPr>
          </a:p>
          <a:p>
            <a:pPr marL="457200" indent="-457200" algn="just">
              <a:lnSpc>
                <a:spcPct val="250000"/>
              </a:lnSpc>
              <a:buFont typeface="Wingdings" panose="05000000000000000000" pitchFamily="2" charset="2"/>
              <a:buChar char="ü"/>
            </a:pPr>
            <a:r>
              <a:rPr lang="zh-CN" altLang="en-US" sz="2600" b="1" dirty="0">
                <a:latin typeface="微软雅黑" panose="020B0503020204020204" pitchFamily="34" charset="-122"/>
                <a:ea typeface="微软雅黑" panose="020B0503020204020204" pitchFamily="34" charset="-122"/>
              </a:rPr>
              <a:t>国土空间效率逐步提高，农业农村现代化基本</a:t>
            </a:r>
            <a:r>
              <a:rPr lang="zh-CN" altLang="en-US" sz="2600" b="1" dirty="0" smtClean="0">
                <a:latin typeface="微软雅黑" panose="020B0503020204020204" pitchFamily="34" charset="-122"/>
                <a:ea typeface="微软雅黑" panose="020B0503020204020204" pitchFamily="34" charset="-122"/>
              </a:rPr>
              <a:t>实现</a:t>
            </a:r>
            <a:endParaRPr lang="en-US" altLang="zh-CN" sz="2600" b="1" dirty="0" smtClean="0">
              <a:latin typeface="微软雅黑" panose="020B0503020204020204" pitchFamily="34" charset="-122"/>
              <a:ea typeface="微软雅黑" panose="020B0503020204020204" pitchFamily="34" charset="-122"/>
            </a:endParaRPr>
          </a:p>
          <a:p>
            <a:pPr marL="457200" indent="-457200" algn="just">
              <a:lnSpc>
                <a:spcPct val="250000"/>
              </a:lnSpc>
              <a:buFont typeface="Wingdings" panose="05000000000000000000" pitchFamily="2" charset="2"/>
              <a:buChar char="ü"/>
            </a:pPr>
            <a:r>
              <a:rPr lang="zh-CN" altLang="en-US" sz="2600" b="1" dirty="0">
                <a:latin typeface="微软雅黑" panose="020B0503020204020204" pitchFamily="34" charset="-122"/>
                <a:ea typeface="微软雅黑" panose="020B0503020204020204" pitchFamily="34" charset="-122"/>
              </a:rPr>
              <a:t>国土空间特色充分彰显，重要</a:t>
            </a:r>
            <a:r>
              <a:rPr lang="zh-CN" altLang="en-US" sz="2600" b="1" dirty="0" smtClean="0">
                <a:latin typeface="微软雅黑" panose="020B0503020204020204" pitchFamily="34" charset="-122"/>
                <a:ea typeface="微软雅黑" panose="020B0503020204020204" pitchFamily="34" charset="-122"/>
              </a:rPr>
              <a:t>生态系统修复</a:t>
            </a:r>
            <a:r>
              <a:rPr lang="zh-CN" altLang="en-US" sz="2600" b="1" dirty="0">
                <a:latin typeface="微软雅黑" panose="020B0503020204020204" pitchFamily="34" charset="-122"/>
                <a:ea typeface="微软雅黑" panose="020B0503020204020204" pitchFamily="34" charset="-122"/>
              </a:rPr>
              <a:t>全面完成</a:t>
            </a:r>
          </a:p>
        </p:txBody>
      </p:sp>
      <p:pic>
        <p:nvPicPr>
          <p:cNvPr id="30" name="图片 29">
            <a:extLst>
              <a:ext uri="{FF2B5EF4-FFF2-40B4-BE49-F238E27FC236}">
                <a16:creationId xmlns:a16="http://schemas.microsoft.com/office/drawing/2014/main" id="{DF1EC7AB-8248-6383-453C-9FB526F84A3A}"/>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3" name="文本框 1">
            <a:extLst>
              <a:ext uri="{FF2B5EF4-FFF2-40B4-BE49-F238E27FC236}">
                <a16:creationId xmlns:a16="http://schemas.microsoft.com/office/drawing/2014/main" id="{79B72BDE-53A4-1296-EF97-1FB0F08B9455}"/>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01  </a:t>
            </a:r>
            <a:r>
              <a:rPr lang="zh-CN" altLang="en-US" sz="3600" b="1" dirty="0">
                <a:solidFill>
                  <a:schemeClr val="bg1"/>
                </a:solidFill>
                <a:latin typeface="方正小标宋简体" panose="02010601030101010101" pitchFamily="2" charset="-122"/>
                <a:ea typeface="方正小标宋简体" panose="02010601030101010101" pitchFamily="2" charset="-122"/>
              </a:rPr>
              <a:t>立足优势  明确发展战略目标</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
        <p:nvSpPr>
          <p:cNvPr id="43" name="文本框 6">
            <a:extLst>
              <a:ext uri="{FF2B5EF4-FFF2-40B4-BE49-F238E27FC236}">
                <a16:creationId xmlns:a16="http://schemas.microsoft.com/office/drawing/2014/main" id="{06E7F802-FCB6-6880-05F3-71C76769664E}"/>
              </a:ext>
            </a:extLst>
          </p:cNvPr>
          <p:cNvSpPr txBox="1">
            <a:spLocks noChangeArrowheads="1"/>
          </p:cNvSpPr>
          <p:nvPr/>
        </p:nvSpPr>
        <p:spPr bwMode="auto">
          <a:xfrm>
            <a:off x="425803" y="1806840"/>
            <a:ext cx="9739276"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just">
              <a:lnSpc>
                <a:spcPct val="150000"/>
              </a:lnSpc>
            </a:pPr>
            <a:r>
              <a:rPr lang="zh-CN" altLang="en-US" sz="2400" b="1" dirty="0" smtClean="0">
                <a:latin typeface="微软雅黑" panose="020B0503020204020204" pitchFamily="34" charset="-122"/>
                <a:ea typeface="微软雅黑" panose="020B0503020204020204" pitchFamily="34" charset="-122"/>
              </a:rPr>
              <a:t>       县</a:t>
            </a:r>
            <a:r>
              <a:rPr lang="zh-CN" altLang="en-US" sz="2400" b="1" dirty="0">
                <a:latin typeface="微软雅黑" panose="020B0503020204020204" pitchFamily="34" charset="-122"/>
                <a:ea typeface="微软雅黑" panose="020B0503020204020204" pitchFamily="34" charset="-122"/>
              </a:rPr>
              <a:t>域政治、经济、文化中心，商贸、旅游服务中心，底蕴深厚、开放包容、生态</a:t>
            </a:r>
            <a:r>
              <a:rPr lang="zh-CN" altLang="en-US" sz="2400" b="1" dirty="0" smtClean="0">
                <a:latin typeface="微软雅黑" panose="020B0503020204020204" pitchFamily="34" charset="-122"/>
                <a:ea typeface="微软雅黑" panose="020B0503020204020204" pitchFamily="34" charset="-122"/>
              </a:rPr>
              <a:t>秀美、城乡融合的</a:t>
            </a:r>
            <a:r>
              <a:rPr lang="zh-CN" altLang="en-US" sz="2400" b="1" dirty="0">
                <a:latin typeface="微软雅黑" panose="020B0503020204020204" pitchFamily="34" charset="-122"/>
                <a:ea typeface="微软雅黑" panose="020B0503020204020204" pitchFamily="34" charset="-122"/>
              </a:rPr>
              <a:t>千阳“首善之区”，关中西部高质量发展先行名镇</a:t>
            </a:r>
            <a:r>
              <a:rPr lang="zh-CN" altLang="en-US" sz="2400" b="1" dirty="0" smtClean="0">
                <a:latin typeface="微软雅黑" panose="020B0503020204020204" pitchFamily="34" charset="-122"/>
                <a:ea typeface="微软雅黑" panose="020B0503020204020204" pitchFamily="34" charset="-122"/>
              </a:rPr>
              <a:t>。</a:t>
            </a:r>
            <a:endParaRPr lang="zh-CN" altLang="en-US" sz="2400" b="1" dirty="0">
              <a:latin typeface="微软雅黑" panose="020B0503020204020204" pitchFamily="34" charset="-122"/>
              <a:ea typeface="微软雅黑" panose="020B0503020204020204" pitchFamily="34" charset="-122"/>
            </a:endParaRPr>
          </a:p>
        </p:txBody>
      </p:sp>
      <p:grpSp>
        <p:nvGrpSpPr>
          <p:cNvPr id="3" name="组合 2"/>
          <p:cNvGrpSpPr/>
          <p:nvPr/>
        </p:nvGrpSpPr>
        <p:grpSpPr>
          <a:xfrm>
            <a:off x="547722" y="3619210"/>
            <a:ext cx="9617357" cy="1526748"/>
            <a:chOff x="425803" y="3636836"/>
            <a:chExt cx="9902922" cy="1966698"/>
          </a:xfrm>
        </p:grpSpPr>
        <p:pic>
          <p:nvPicPr>
            <p:cNvPr id="39" name="图片 38"/>
            <p:cNvPicPr>
              <a:picLocks noChangeAspect="1"/>
            </p:cNvPicPr>
            <p:nvPr/>
          </p:nvPicPr>
          <p:blipFill rotWithShape="1">
            <a:blip r:embed="rId6" cstate="hqprint">
              <a:extLst>
                <a:ext uri="{28A0092B-C50C-407E-A947-70E740481C1C}">
                  <a14:useLocalDpi xmlns:a14="http://schemas.microsoft.com/office/drawing/2010/main" val="0"/>
                </a:ext>
              </a:extLst>
            </a:blip>
            <a:srcRect l="1182" r="14956"/>
            <a:stretch/>
          </p:blipFill>
          <p:spPr>
            <a:xfrm>
              <a:off x="425803" y="3636836"/>
              <a:ext cx="2469988" cy="1966698"/>
            </a:xfrm>
            <a:prstGeom prst="rect">
              <a:avLst/>
            </a:prstGeom>
          </p:spPr>
        </p:pic>
        <p:pic>
          <p:nvPicPr>
            <p:cNvPr id="40" name="图片 39"/>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flipH="1">
              <a:off x="2973168" y="3636836"/>
              <a:ext cx="2379390" cy="1966698"/>
            </a:xfrm>
            <a:prstGeom prst="rect">
              <a:avLst/>
            </a:prstGeom>
          </p:spPr>
        </p:pic>
        <p:pic>
          <p:nvPicPr>
            <p:cNvPr id="41" name="图片 40"/>
            <p:cNvPicPr>
              <a:picLocks noChangeAspect="1"/>
            </p:cNvPicPr>
            <p:nvPr>
              <p:custDataLst>
                <p:tags r:id="rId1"/>
              </p:custDataLst>
            </p:nvPr>
          </p:nvPicPr>
          <p:blipFill rotWithShape="1">
            <a:blip r:embed="rId8" cstate="print">
              <a:extLst>
                <a:ext uri="{28A0092B-C50C-407E-A947-70E740481C1C}">
                  <a14:useLocalDpi xmlns:a14="http://schemas.microsoft.com/office/drawing/2010/main" val="0"/>
                </a:ext>
              </a:extLst>
            </a:blip>
            <a:srcRect r="12576" b="11178"/>
            <a:stretch/>
          </p:blipFill>
          <p:spPr>
            <a:xfrm>
              <a:off x="5425059" y="3636836"/>
              <a:ext cx="2441317" cy="1960525"/>
            </a:xfrm>
            <a:prstGeom prst="rect">
              <a:avLst/>
            </a:prstGeom>
          </p:spPr>
        </p:pic>
        <p:pic>
          <p:nvPicPr>
            <p:cNvPr id="44" name="图片 43"/>
            <p:cNvPicPr>
              <a:picLocks noChangeAspect="1"/>
            </p:cNvPicPr>
            <p:nvPr>
              <p:custDataLst>
                <p:tags r:id="rId2"/>
              </p:custDataLst>
            </p:nvPr>
          </p:nvPicPr>
          <p:blipFill rotWithShape="1">
            <a:blip r:embed="rId9" cstate="hqprint">
              <a:extLst>
                <a:ext uri="{28A0092B-C50C-407E-A947-70E740481C1C}">
                  <a14:useLocalDpi xmlns:a14="http://schemas.microsoft.com/office/drawing/2010/main" val="0"/>
                </a:ext>
              </a:extLst>
            </a:blip>
            <a:srcRect l="43903"/>
            <a:stretch/>
          </p:blipFill>
          <p:spPr>
            <a:xfrm>
              <a:off x="7987925" y="3636836"/>
              <a:ext cx="2340800" cy="1960525"/>
            </a:xfrm>
            <a:prstGeom prst="rect">
              <a:avLst/>
            </a:prstGeom>
          </p:spPr>
        </p:pic>
      </p:grpSp>
      <p:sp>
        <p:nvSpPr>
          <p:cNvPr id="45" name="矩形 44"/>
          <p:cNvSpPr/>
          <p:nvPr/>
        </p:nvSpPr>
        <p:spPr>
          <a:xfrm>
            <a:off x="547570" y="5234686"/>
            <a:ext cx="2398914" cy="84336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0" dirty="0"/>
          </a:p>
        </p:txBody>
      </p:sp>
      <p:sp>
        <p:nvSpPr>
          <p:cNvPr id="46" name="矩形 45"/>
          <p:cNvSpPr/>
          <p:nvPr/>
        </p:nvSpPr>
        <p:spPr>
          <a:xfrm>
            <a:off x="669896" y="5262250"/>
            <a:ext cx="2154261" cy="707886"/>
          </a:xfrm>
          <a:prstGeom prst="rect">
            <a:avLst/>
          </a:prstGeom>
        </p:spPr>
        <p:txBody>
          <a:bodyPr wrap="square">
            <a:spAutoFit/>
          </a:bodyPr>
          <a:lstStyle/>
          <a:p>
            <a:pPr algn="ctr"/>
            <a:r>
              <a:rPr kumimoji="1" lang="zh-CN" altLang="en-US" sz="2000" b="1" dirty="0">
                <a:solidFill>
                  <a:srgbClr val="6A97BE"/>
                </a:solidFill>
                <a:latin typeface="微软雅黑" panose="020B0503020204020204" charset="-122"/>
                <a:ea typeface="微软雅黑" panose="020B0503020204020204" charset="-122"/>
              </a:rPr>
              <a:t>宝鸡市重要</a:t>
            </a:r>
            <a:endParaRPr kumimoji="1" lang="en-US" altLang="zh-CN" sz="2000" b="1" dirty="0">
              <a:solidFill>
                <a:srgbClr val="6A97BE"/>
              </a:solidFill>
              <a:latin typeface="微软雅黑" panose="020B0503020204020204" charset="-122"/>
              <a:ea typeface="微软雅黑" panose="020B0503020204020204" charset="-122"/>
            </a:endParaRPr>
          </a:p>
          <a:p>
            <a:pPr algn="ctr"/>
            <a:r>
              <a:rPr kumimoji="1" lang="zh-CN" altLang="en-US" sz="2000" b="1" dirty="0">
                <a:solidFill>
                  <a:srgbClr val="6A97BE"/>
                </a:solidFill>
                <a:latin typeface="微软雅黑" panose="020B0503020204020204" charset="-122"/>
                <a:ea typeface="微软雅黑" panose="020B0503020204020204" charset="-122"/>
              </a:rPr>
              <a:t>水源保护地</a:t>
            </a:r>
          </a:p>
        </p:txBody>
      </p:sp>
      <p:cxnSp>
        <p:nvCxnSpPr>
          <p:cNvPr id="47" name="直线连接符 125"/>
          <p:cNvCxnSpPr/>
          <p:nvPr/>
        </p:nvCxnSpPr>
        <p:spPr>
          <a:xfrm>
            <a:off x="1500887" y="5970136"/>
            <a:ext cx="492278" cy="0"/>
          </a:xfrm>
          <a:prstGeom prst="line">
            <a:avLst/>
          </a:prstGeom>
          <a:ln w="19050">
            <a:solidFill>
              <a:srgbClr val="6A97BE"/>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3021630" y="5234686"/>
            <a:ext cx="2310777" cy="8661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0" dirty="0"/>
          </a:p>
        </p:txBody>
      </p:sp>
      <p:sp>
        <p:nvSpPr>
          <p:cNvPr id="49" name="矩形 48"/>
          <p:cNvSpPr/>
          <p:nvPr/>
        </p:nvSpPr>
        <p:spPr>
          <a:xfrm>
            <a:off x="3499828" y="5304505"/>
            <a:ext cx="1467068" cy="707886"/>
          </a:xfrm>
          <a:prstGeom prst="rect">
            <a:avLst/>
          </a:prstGeom>
        </p:spPr>
        <p:txBody>
          <a:bodyPr wrap="none">
            <a:spAutoFit/>
          </a:bodyPr>
          <a:lstStyle/>
          <a:p>
            <a:pPr algn="ctr"/>
            <a:r>
              <a:rPr kumimoji="1" lang="zh-CN" altLang="en-US" sz="2000" b="1" dirty="0">
                <a:solidFill>
                  <a:srgbClr val="6A97BE"/>
                </a:solidFill>
                <a:latin typeface="微软雅黑" panose="020B0503020204020204" charset="-122"/>
                <a:ea typeface="微软雅黑" panose="020B0503020204020204" charset="-122"/>
              </a:rPr>
              <a:t>陕西省重点</a:t>
            </a:r>
            <a:endParaRPr kumimoji="1" lang="en-US" altLang="zh-CN" sz="2000" b="1" dirty="0">
              <a:solidFill>
                <a:srgbClr val="6A97BE"/>
              </a:solidFill>
              <a:latin typeface="微软雅黑" panose="020B0503020204020204" charset="-122"/>
              <a:ea typeface="微软雅黑" panose="020B0503020204020204" charset="-122"/>
            </a:endParaRPr>
          </a:p>
          <a:p>
            <a:pPr algn="ctr"/>
            <a:r>
              <a:rPr kumimoji="1" lang="zh-CN" altLang="en-US" sz="2000" b="1" dirty="0">
                <a:solidFill>
                  <a:srgbClr val="6A97BE"/>
                </a:solidFill>
                <a:latin typeface="微软雅黑" panose="020B0503020204020204" charset="-122"/>
                <a:ea typeface="微软雅黑" panose="020B0503020204020204" charset="-122"/>
              </a:rPr>
              <a:t>生态功能区</a:t>
            </a:r>
          </a:p>
        </p:txBody>
      </p:sp>
      <p:cxnSp>
        <p:nvCxnSpPr>
          <p:cNvPr id="52" name="直线连接符 116"/>
          <p:cNvCxnSpPr/>
          <p:nvPr/>
        </p:nvCxnSpPr>
        <p:spPr>
          <a:xfrm>
            <a:off x="3987223" y="5997674"/>
            <a:ext cx="492278" cy="0"/>
          </a:xfrm>
          <a:prstGeom prst="line">
            <a:avLst/>
          </a:prstGeom>
          <a:ln w="19050">
            <a:solidFill>
              <a:srgbClr val="6A97BE"/>
            </a:solidFill>
          </a:ln>
        </p:spPr>
        <p:style>
          <a:lnRef idx="1">
            <a:schemeClr val="accent1"/>
          </a:lnRef>
          <a:fillRef idx="0">
            <a:schemeClr val="accent1"/>
          </a:fillRef>
          <a:effectRef idx="0">
            <a:schemeClr val="accent1"/>
          </a:effectRef>
          <a:fontRef idx="minor">
            <a:schemeClr val="tx1"/>
          </a:fontRef>
        </p:style>
      </p:cxnSp>
      <p:sp>
        <p:nvSpPr>
          <p:cNvPr id="53" name="矩形 52"/>
          <p:cNvSpPr/>
          <p:nvPr/>
        </p:nvSpPr>
        <p:spPr>
          <a:xfrm>
            <a:off x="5402817" y="5248356"/>
            <a:ext cx="2370918" cy="8661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0" dirty="0"/>
          </a:p>
        </p:txBody>
      </p:sp>
      <p:sp>
        <p:nvSpPr>
          <p:cNvPr id="54" name="矩形 53"/>
          <p:cNvSpPr/>
          <p:nvPr/>
        </p:nvSpPr>
        <p:spPr>
          <a:xfrm>
            <a:off x="6016128" y="5304505"/>
            <a:ext cx="1210588" cy="707886"/>
          </a:xfrm>
          <a:prstGeom prst="rect">
            <a:avLst/>
          </a:prstGeom>
        </p:spPr>
        <p:txBody>
          <a:bodyPr wrap="none">
            <a:spAutoFit/>
          </a:bodyPr>
          <a:lstStyle/>
          <a:p>
            <a:pPr algn="ctr"/>
            <a:r>
              <a:rPr kumimoji="1" lang="zh-CN" altLang="en-US" sz="2000" b="1" dirty="0" smtClean="0">
                <a:solidFill>
                  <a:srgbClr val="6A97BE"/>
                </a:solidFill>
                <a:latin typeface="微软雅黑" panose="020B0503020204020204" charset="-122"/>
                <a:ea typeface="微软雅黑" panose="020B0503020204020204" charset="-122"/>
              </a:rPr>
              <a:t>县域综合</a:t>
            </a:r>
            <a:endParaRPr kumimoji="1" lang="en-US" altLang="zh-CN" sz="2000" b="1" dirty="0" smtClean="0">
              <a:solidFill>
                <a:srgbClr val="6A97BE"/>
              </a:solidFill>
              <a:latin typeface="微软雅黑" panose="020B0503020204020204" charset="-122"/>
              <a:ea typeface="微软雅黑" panose="020B0503020204020204" charset="-122"/>
            </a:endParaRPr>
          </a:p>
          <a:p>
            <a:pPr algn="ctr"/>
            <a:r>
              <a:rPr kumimoji="1" lang="zh-CN" altLang="en-US" sz="2000" b="1" dirty="0" smtClean="0">
                <a:solidFill>
                  <a:srgbClr val="6A97BE"/>
                </a:solidFill>
                <a:latin typeface="微软雅黑" panose="020B0503020204020204" charset="-122"/>
                <a:ea typeface="微软雅黑" panose="020B0503020204020204" charset="-122"/>
              </a:rPr>
              <a:t>服务中心</a:t>
            </a:r>
            <a:endParaRPr kumimoji="1" lang="zh-CN" altLang="en-US" sz="2000" b="1" dirty="0">
              <a:solidFill>
                <a:srgbClr val="6A97BE"/>
              </a:solidFill>
              <a:latin typeface="微软雅黑" panose="020B0503020204020204" charset="-122"/>
              <a:ea typeface="微软雅黑" panose="020B0503020204020204" charset="-122"/>
            </a:endParaRPr>
          </a:p>
        </p:txBody>
      </p:sp>
      <p:cxnSp>
        <p:nvCxnSpPr>
          <p:cNvPr id="55" name="直线连接符 116"/>
          <p:cNvCxnSpPr/>
          <p:nvPr/>
        </p:nvCxnSpPr>
        <p:spPr>
          <a:xfrm>
            <a:off x="6377887" y="5975002"/>
            <a:ext cx="492278" cy="0"/>
          </a:xfrm>
          <a:prstGeom prst="line">
            <a:avLst/>
          </a:prstGeom>
          <a:ln w="19050">
            <a:solidFill>
              <a:srgbClr val="6A97BE"/>
            </a:solidFill>
          </a:ln>
        </p:spPr>
        <p:style>
          <a:lnRef idx="1">
            <a:schemeClr val="accent1"/>
          </a:lnRef>
          <a:fillRef idx="0">
            <a:schemeClr val="accent1"/>
          </a:fillRef>
          <a:effectRef idx="0">
            <a:schemeClr val="accent1"/>
          </a:effectRef>
          <a:fontRef idx="minor">
            <a:schemeClr val="tx1"/>
          </a:fontRef>
        </p:style>
      </p:cxnSp>
      <p:sp>
        <p:nvSpPr>
          <p:cNvPr id="56" name="矩形 55"/>
          <p:cNvSpPr/>
          <p:nvPr/>
        </p:nvSpPr>
        <p:spPr>
          <a:xfrm>
            <a:off x="7891779" y="5212220"/>
            <a:ext cx="2273300" cy="8661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350" dirty="0"/>
          </a:p>
        </p:txBody>
      </p:sp>
      <p:sp>
        <p:nvSpPr>
          <p:cNvPr id="57" name="矩形 56"/>
          <p:cNvSpPr/>
          <p:nvPr/>
        </p:nvSpPr>
        <p:spPr>
          <a:xfrm>
            <a:off x="8505090" y="5268369"/>
            <a:ext cx="1210588" cy="707886"/>
          </a:xfrm>
          <a:prstGeom prst="rect">
            <a:avLst/>
          </a:prstGeom>
        </p:spPr>
        <p:txBody>
          <a:bodyPr wrap="none">
            <a:spAutoFit/>
          </a:bodyPr>
          <a:lstStyle/>
          <a:p>
            <a:pPr algn="ctr"/>
            <a:r>
              <a:rPr kumimoji="1" lang="zh-CN" altLang="en-US" sz="2000" b="1" dirty="0">
                <a:solidFill>
                  <a:srgbClr val="6A97BE"/>
                </a:solidFill>
                <a:latin typeface="微软雅黑" panose="020B0503020204020204" charset="-122"/>
                <a:ea typeface="微软雅黑" panose="020B0503020204020204" charset="-122"/>
              </a:rPr>
              <a:t>城乡</a:t>
            </a:r>
            <a:r>
              <a:rPr kumimoji="1" lang="zh-CN" altLang="en-US" sz="2000" b="1" dirty="0" smtClean="0">
                <a:solidFill>
                  <a:srgbClr val="6A97BE"/>
                </a:solidFill>
                <a:latin typeface="微软雅黑" panose="020B0503020204020204" charset="-122"/>
                <a:ea typeface="微软雅黑" panose="020B0503020204020204" charset="-122"/>
              </a:rPr>
              <a:t>融合</a:t>
            </a:r>
            <a:endParaRPr kumimoji="1" lang="en-US" altLang="zh-CN" sz="2000" b="1" dirty="0" smtClean="0">
              <a:solidFill>
                <a:srgbClr val="6A97BE"/>
              </a:solidFill>
              <a:latin typeface="微软雅黑" panose="020B0503020204020204" charset="-122"/>
              <a:ea typeface="微软雅黑" panose="020B0503020204020204" charset="-122"/>
            </a:endParaRPr>
          </a:p>
          <a:p>
            <a:pPr algn="ctr"/>
            <a:r>
              <a:rPr kumimoji="1" lang="zh-CN" altLang="en-US" sz="2000" b="1" dirty="0" smtClean="0">
                <a:solidFill>
                  <a:srgbClr val="6A97BE"/>
                </a:solidFill>
                <a:latin typeface="微软雅黑" panose="020B0503020204020204" charset="-122"/>
                <a:ea typeface="微软雅黑" panose="020B0503020204020204" charset="-122"/>
              </a:rPr>
              <a:t>示范区</a:t>
            </a:r>
            <a:endParaRPr kumimoji="1" lang="zh-CN" altLang="en-US" sz="2000" b="1" dirty="0">
              <a:solidFill>
                <a:srgbClr val="6A97BE"/>
              </a:solidFill>
              <a:latin typeface="微软雅黑" panose="020B0503020204020204" charset="-122"/>
              <a:ea typeface="微软雅黑" panose="020B0503020204020204" charset="-122"/>
            </a:endParaRPr>
          </a:p>
        </p:txBody>
      </p:sp>
      <p:cxnSp>
        <p:nvCxnSpPr>
          <p:cNvPr id="58" name="直线连接符 116"/>
          <p:cNvCxnSpPr/>
          <p:nvPr/>
        </p:nvCxnSpPr>
        <p:spPr>
          <a:xfrm>
            <a:off x="8864245" y="5957154"/>
            <a:ext cx="492278" cy="0"/>
          </a:xfrm>
          <a:prstGeom prst="line">
            <a:avLst/>
          </a:prstGeom>
          <a:ln w="19050">
            <a:solidFill>
              <a:srgbClr val="6A97B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80227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1">
            <a:extLst>
              <a:ext uri="{FF2B5EF4-FFF2-40B4-BE49-F238E27FC236}">
                <a16:creationId xmlns:a16="http://schemas.microsoft.com/office/drawing/2014/main" id="{A0328D08-AE91-DB03-8CBA-564C100036FF}"/>
              </a:ext>
            </a:extLst>
          </p:cNvPr>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a:solidFill>
                  <a:srgbClr val="6A97BE"/>
                </a:solidFill>
                <a:latin typeface="微软雅黑" panose="020B0503020204020204" pitchFamily="34" charset="-122"/>
                <a:ea typeface="微软雅黑" panose="020B0503020204020204" pitchFamily="34" charset="-122"/>
              </a:rPr>
              <a:t>1.3 </a:t>
            </a:r>
            <a:r>
              <a:rPr lang="zh-CN" altLang="en-US" sz="3564" b="1" dirty="0">
                <a:solidFill>
                  <a:srgbClr val="6A97BE"/>
                </a:solidFill>
                <a:latin typeface="微软雅黑" panose="020B0503020204020204" pitchFamily="34" charset="-122"/>
                <a:ea typeface="微软雅黑" panose="020B0503020204020204" pitchFamily="34" charset="-122"/>
              </a:rPr>
              <a:t>发展战略</a:t>
            </a:r>
          </a:p>
        </p:txBody>
      </p:sp>
      <p:sp>
        <p:nvSpPr>
          <p:cNvPr id="15" name="泪滴形 14">
            <a:extLst>
              <a:ext uri="{FF2B5EF4-FFF2-40B4-BE49-F238E27FC236}">
                <a16:creationId xmlns:a16="http://schemas.microsoft.com/office/drawing/2014/main" id="{5AC4BD2B-71E7-E37F-7357-8C62169798E0}"/>
              </a:ext>
            </a:extLst>
          </p:cNvPr>
          <p:cNvSpPr/>
          <p:nvPr/>
        </p:nvSpPr>
        <p:spPr>
          <a:xfrm rot="5400000" flipV="1">
            <a:off x="1058812" y="2072893"/>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17" name="文本框 6">
            <a:extLst>
              <a:ext uri="{FF2B5EF4-FFF2-40B4-BE49-F238E27FC236}">
                <a16:creationId xmlns:a16="http://schemas.microsoft.com/office/drawing/2014/main" id="{F1CC360C-6AAB-0211-116E-CD9481C755CD}"/>
              </a:ext>
            </a:extLst>
          </p:cNvPr>
          <p:cNvSpPr txBox="1">
            <a:spLocks noChangeArrowheads="1"/>
          </p:cNvSpPr>
          <p:nvPr/>
        </p:nvSpPr>
        <p:spPr bwMode="auto">
          <a:xfrm>
            <a:off x="2479940" y="1796833"/>
            <a:ext cx="7426059" cy="2492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smtClean="0">
                <a:solidFill>
                  <a:srgbClr val="404040"/>
                </a:solidFill>
                <a:latin typeface="微软雅黑" panose="020B0503020204020204" pitchFamily="34" charset="-122"/>
                <a:ea typeface="微软雅黑" panose="020B0503020204020204" pitchFamily="34" charset="-122"/>
              </a:rPr>
              <a:t>生态</a:t>
            </a:r>
            <a:r>
              <a:rPr lang="zh-CN" altLang="en-US" sz="2400" b="1" dirty="0">
                <a:solidFill>
                  <a:srgbClr val="404040"/>
                </a:solidFill>
                <a:latin typeface="微软雅黑" panose="020B0503020204020204" pitchFamily="34" charset="-122"/>
                <a:ea typeface="微软雅黑" panose="020B0503020204020204" pitchFamily="34" charset="-122"/>
              </a:rPr>
              <a:t>优先，筑牢安全屏障</a:t>
            </a:r>
            <a:endParaRPr lang="zh-CN" altLang="en-US" sz="2400" b="1" dirty="0" smtClean="0">
              <a:solidFill>
                <a:srgbClr val="404040"/>
              </a:solidFill>
              <a:latin typeface="微软雅黑" panose="020B0503020204020204" pitchFamily="34" charset="-122"/>
              <a:ea typeface="微软雅黑" panose="020B0503020204020204" pitchFamily="34" charset="-122"/>
            </a:endParaRPr>
          </a:p>
          <a:p>
            <a:pPr>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保护千河等水系，建设滨水生态带、堤路防护林带，打造水河林草交融共生的绿色生态廊道。全面推进节水提效，兼顾农业高效用水和居民、生态用水，促进苹果种植提质增效，实现农业用水和生态环境相协调。</a:t>
            </a:r>
          </a:p>
        </p:txBody>
      </p:sp>
      <p:sp>
        <p:nvSpPr>
          <p:cNvPr id="19" name="泪滴形 18">
            <a:extLst>
              <a:ext uri="{FF2B5EF4-FFF2-40B4-BE49-F238E27FC236}">
                <a16:creationId xmlns:a16="http://schemas.microsoft.com/office/drawing/2014/main" id="{4FAA4883-9A05-7ACB-5110-7A495A2BBDE6}"/>
              </a:ext>
            </a:extLst>
          </p:cNvPr>
          <p:cNvSpPr/>
          <p:nvPr/>
        </p:nvSpPr>
        <p:spPr>
          <a:xfrm rot="5400000" flipV="1">
            <a:off x="1058812" y="4910290"/>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1" name="文本框 6">
            <a:extLst>
              <a:ext uri="{FF2B5EF4-FFF2-40B4-BE49-F238E27FC236}">
                <a16:creationId xmlns:a16="http://schemas.microsoft.com/office/drawing/2014/main" id="{9E273370-B986-52B7-5BF5-C88EC9D69B45}"/>
              </a:ext>
            </a:extLst>
          </p:cNvPr>
          <p:cNvSpPr txBox="1">
            <a:spLocks noChangeArrowheads="1"/>
          </p:cNvSpPr>
          <p:nvPr/>
        </p:nvSpPr>
        <p:spPr bwMode="auto">
          <a:xfrm>
            <a:off x="2479941" y="4634230"/>
            <a:ext cx="715375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统筹协调，助力区域协同</a:t>
            </a:r>
            <a:r>
              <a:rPr lang="zh-CN" altLang="en-US" sz="2400" b="1" dirty="0" smtClean="0">
                <a:solidFill>
                  <a:srgbClr val="404040"/>
                </a:solidFill>
                <a:latin typeface="微软雅黑" panose="020B0503020204020204" pitchFamily="34" charset="-122"/>
                <a:ea typeface="微软雅黑" panose="020B0503020204020204" pitchFamily="34" charset="-122"/>
              </a:rPr>
              <a:t>发展</a:t>
            </a:r>
            <a:endParaRPr lang="en-US" altLang="zh-CN" sz="2400" b="1" dirty="0" smtClean="0">
              <a:solidFill>
                <a:srgbClr val="404040"/>
              </a:solidFill>
              <a:latin typeface="微软雅黑" panose="020B0503020204020204" pitchFamily="34" charset="-122"/>
              <a:ea typeface="微软雅黑" panose="020B0503020204020204" pitchFamily="34" charset="-122"/>
            </a:endParaRPr>
          </a:p>
          <a:p>
            <a:pPr>
              <a:lnSpc>
                <a:spcPct val="150000"/>
              </a:lnSpc>
            </a:pPr>
            <a:r>
              <a:rPr lang="zh-CN" altLang="en-US" sz="2000" b="1" dirty="0" smtClean="0">
                <a:solidFill>
                  <a:srgbClr val="6A97BE"/>
                </a:solidFill>
                <a:latin typeface="微软雅黑" panose="020B0503020204020204" pitchFamily="34" charset="-122"/>
                <a:ea typeface="微软雅黑" panose="020B0503020204020204" pitchFamily="34" charset="-122"/>
              </a:rPr>
              <a:t>强化</a:t>
            </a:r>
            <a:r>
              <a:rPr lang="zh-CN" altLang="en-US" sz="2000" b="1" dirty="0">
                <a:solidFill>
                  <a:srgbClr val="6A97BE"/>
                </a:solidFill>
                <a:latin typeface="微软雅黑" panose="020B0503020204020204" pitchFamily="34" charset="-122"/>
                <a:ea typeface="微软雅黑" panose="020B0503020204020204" pitchFamily="34" charset="-122"/>
              </a:rPr>
              <a:t>城关镇与千阳其他镇的交通联系，推进城关镇段坊工业园区与草碧</a:t>
            </a:r>
            <a:r>
              <a:rPr lang="en-US" altLang="zh-CN" sz="2000" b="1" dirty="0">
                <a:solidFill>
                  <a:srgbClr val="6A97BE"/>
                </a:solidFill>
                <a:latin typeface="微软雅黑" panose="020B0503020204020204" pitchFamily="34" charset="-122"/>
                <a:ea typeface="微软雅黑" panose="020B0503020204020204" pitchFamily="34" charset="-122"/>
              </a:rPr>
              <a:t>-</a:t>
            </a:r>
            <a:r>
              <a:rPr lang="zh-CN" altLang="en-US" sz="2000" b="1" dirty="0">
                <a:solidFill>
                  <a:srgbClr val="6A97BE"/>
                </a:solidFill>
                <a:latin typeface="微软雅黑" panose="020B0503020204020204" pitchFamily="34" charset="-122"/>
                <a:ea typeface="微软雅黑" panose="020B0503020204020204" pitchFamily="34" charset="-122"/>
              </a:rPr>
              <a:t>水沟工业园、南寨工业园的联动发展，增强镇区与周边区域的产业协同发展，促进特色化产业发展。</a:t>
            </a:r>
          </a:p>
        </p:txBody>
      </p:sp>
      <p:pic>
        <p:nvPicPr>
          <p:cNvPr id="3" name="图片 2">
            <a:extLst>
              <a:ext uri="{FF2B5EF4-FFF2-40B4-BE49-F238E27FC236}">
                <a16:creationId xmlns:a16="http://schemas.microsoft.com/office/drawing/2014/main" id="{6783D0A2-0136-B863-9B0C-AF502393D97F}"/>
              </a:ext>
            </a:extLst>
          </p:cNvPr>
          <p:cNvPicPr>
            <a:picLocks noChangeAspect="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42547" y="2264955"/>
            <a:ext cx="808778" cy="778373"/>
          </a:xfrm>
          <a:prstGeom prst="rect">
            <a:avLst/>
          </a:prstGeom>
        </p:spPr>
      </p:pic>
      <p:pic>
        <p:nvPicPr>
          <p:cNvPr id="4" name="图片 3">
            <a:extLst>
              <a:ext uri="{FF2B5EF4-FFF2-40B4-BE49-F238E27FC236}">
                <a16:creationId xmlns:a16="http://schemas.microsoft.com/office/drawing/2014/main" id="{183DB4E2-22C6-004D-3D3F-05FC9D0866FF}"/>
              </a:ext>
            </a:extLst>
          </p:cNvPr>
          <p:cNvPicPr>
            <a:picLocks noChangeAspect="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42547" y="9439553"/>
            <a:ext cx="808778" cy="633907"/>
          </a:xfrm>
          <a:prstGeom prst="rect">
            <a:avLst/>
          </a:prstGeom>
        </p:spPr>
      </p:pic>
      <p:sp>
        <p:nvSpPr>
          <p:cNvPr id="28" name="泪滴形 27">
            <a:extLst>
              <a:ext uri="{FF2B5EF4-FFF2-40B4-BE49-F238E27FC236}">
                <a16:creationId xmlns:a16="http://schemas.microsoft.com/office/drawing/2014/main" id="{3247AF22-3C7F-2B59-AC7C-23BD2007951E}"/>
              </a:ext>
            </a:extLst>
          </p:cNvPr>
          <p:cNvSpPr/>
          <p:nvPr/>
        </p:nvSpPr>
        <p:spPr>
          <a:xfrm rot="5400000" flipV="1">
            <a:off x="1058811" y="9221092"/>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9" name="文本框 6">
            <a:extLst>
              <a:ext uri="{FF2B5EF4-FFF2-40B4-BE49-F238E27FC236}">
                <a16:creationId xmlns:a16="http://schemas.microsoft.com/office/drawing/2014/main" id="{B8CF2882-D655-B5C1-384C-7D0180747051}"/>
              </a:ext>
            </a:extLst>
          </p:cNvPr>
          <p:cNvSpPr txBox="1">
            <a:spLocks noChangeArrowheads="1"/>
          </p:cNvSpPr>
          <p:nvPr/>
        </p:nvSpPr>
        <p:spPr bwMode="auto">
          <a:xfrm>
            <a:off x="2479940" y="8945032"/>
            <a:ext cx="715375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smtClean="0">
                <a:solidFill>
                  <a:srgbClr val="404040"/>
                </a:solidFill>
                <a:latin typeface="微软雅黑" panose="020B0503020204020204" pitchFamily="34" charset="-122"/>
                <a:ea typeface="微软雅黑" panose="020B0503020204020204" pitchFamily="34" charset="-122"/>
              </a:rPr>
              <a:t>强化</a:t>
            </a:r>
            <a:r>
              <a:rPr lang="zh-CN" altLang="en-US" sz="2400" b="1" dirty="0">
                <a:solidFill>
                  <a:srgbClr val="404040"/>
                </a:solidFill>
                <a:latin typeface="微软雅黑" panose="020B0503020204020204" pitchFamily="34" charset="-122"/>
                <a:ea typeface="微软雅黑" panose="020B0503020204020204" pitchFamily="34" charset="-122"/>
              </a:rPr>
              <a:t>保护，提升空间魅力</a:t>
            </a:r>
          </a:p>
          <a:p>
            <a:pPr>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系统保护城关镇山、河、田、湿地等自然蓝绿空间和历史文物等镇域资源，明确历史文化遗址和自然资源保护空间，有效保护和利用自然环境资源及历史文化资源。</a:t>
            </a:r>
          </a:p>
        </p:txBody>
      </p:sp>
      <p:pic>
        <p:nvPicPr>
          <p:cNvPr id="32" name="图片 31">
            <a:extLst>
              <a:ext uri="{FF2B5EF4-FFF2-40B4-BE49-F238E27FC236}">
                <a16:creationId xmlns:a16="http://schemas.microsoft.com/office/drawing/2014/main" id="{A52EAB3A-B0D7-15A9-A684-9457AA2C3339}"/>
              </a:ext>
            </a:extLst>
          </p:cNvPr>
          <p:cNvPicPr>
            <a:picLocks noChangeAspect="1"/>
          </p:cNvPicPr>
          <p:nvPr/>
        </p:nvPicPr>
        <p:blipFill>
          <a:blip r:embed="rId4">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154279" y="7522548"/>
            <a:ext cx="819077" cy="696538"/>
          </a:xfrm>
          <a:prstGeom prst="rect">
            <a:avLst/>
          </a:prstGeom>
        </p:spPr>
      </p:pic>
      <p:pic>
        <p:nvPicPr>
          <p:cNvPr id="6" name="图片 5">
            <a:extLst>
              <a:ext uri="{FF2B5EF4-FFF2-40B4-BE49-F238E27FC236}">
                <a16:creationId xmlns:a16="http://schemas.microsoft.com/office/drawing/2014/main" id="{EF07358E-6CD7-BF1C-8FCD-F14E491A417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7" name="文本框 1">
            <a:extLst>
              <a:ext uri="{FF2B5EF4-FFF2-40B4-BE49-F238E27FC236}">
                <a16:creationId xmlns:a16="http://schemas.microsoft.com/office/drawing/2014/main" id="{5F1F5AB9-2B09-6B0A-F954-3475E13BFCD2}"/>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01  </a:t>
            </a:r>
            <a:r>
              <a:rPr lang="zh-CN" altLang="en-US" sz="3600" b="1" dirty="0">
                <a:solidFill>
                  <a:schemeClr val="bg1"/>
                </a:solidFill>
                <a:latin typeface="方正小标宋简体" panose="02010601030101010101" pitchFamily="2" charset="-122"/>
                <a:ea typeface="方正小标宋简体" panose="02010601030101010101" pitchFamily="2" charset="-122"/>
              </a:rPr>
              <a:t>立足优势  明确发展战略目标</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pic>
        <p:nvPicPr>
          <p:cNvPr id="16" name="图片 15">
            <a:extLst>
              <a:ext uri="{FF2B5EF4-FFF2-40B4-BE49-F238E27FC236}">
                <a16:creationId xmlns:a16="http://schemas.microsoft.com/office/drawing/2014/main" id="{122131F9-EEC0-2025-C93C-DECD8410602D}"/>
              </a:ext>
            </a:extLst>
          </p:cNvPr>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b="31737"/>
          <a:stretch/>
        </p:blipFill>
        <p:spPr>
          <a:xfrm>
            <a:off x="0" y="11012694"/>
            <a:ext cx="10691813" cy="4106655"/>
          </a:xfrm>
          <a:prstGeom prst="rect">
            <a:avLst/>
          </a:prstGeom>
        </p:spPr>
      </p:pic>
      <p:sp>
        <p:nvSpPr>
          <p:cNvPr id="24" name="Freeform 133">
            <a:extLst>
              <a:ext uri="{FF2B5EF4-FFF2-40B4-BE49-F238E27FC236}">
                <a16:creationId xmlns:a16="http://schemas.microsoft.com/office/drawing/2014/main" id="{26A12A0A-7357-4E9E-C185-5D15CA4B8D61}"/>
              </a:ext>
            </a:extLst>
          </p:cNvPr>
          <p:cNvSpPr>
            <a:spLocks noChangeAspect="1" noEditPoints="1"/>
          </p:cNvSpPr>
          <p:nvPr/>
        </p:nvSpPr>
        <p:spPr bwMode="auto">
          <a:xfrm>
            <a:off x="1346952" y="5214923"/>
            <a:ext cx="561807" cy="511398"/>
          </a:xfrm>
          <a:custGeom>
            <a:avLst/>
            <a:gdLst>
              <a:gd name="T0" fmla="*/ 4 w 66"/>
              <a:gd name="T1" fmla="*/ 17 h 60"/>
              <a:gd name="T2" fmla="*/ 28 w 66"/>
              <a:gd name="T3" fmla="*/ 15 h 60"/>
              <a:gd name="T4" fmla="*/ 32 w 66"/>
              <a:gd name="T5" fmla="*/ 3 h 60"/>
              <a:gd name="T6" fmla="*/ 63 w 66"/>
              <a:gd name="T7" fmla="*/ 3 h 60"/>
              <a:gd name="T8" fmla="*/ 51 w 66"/>
              <a:gd name="T9" fmla="*/ 60 h 60"/>
              <a:gd name="T10" fmla="*/ 38 w 66"/>
              <a:gd name="T11" fmla="*/ 8 h 60"/>
              <a:gd name="T12" fmla="*/ 28 w 66"/>
              <a:gd name="T13" fmla="*/ 60 h 60"/>
              <a:gd name="T14" fmla="*/ 20 w 66"/>
              <a:gd name="T15" fmla="*/ 20 h 60"/>
              <a:gd name="T16" fmla="*/ 6 w 66"/>
              <a:gd name="T17" fmla="*/ 60 h 60"/>
              <a:gd name="T18" fmla="*/ 44 w 66"/>
              <a:gd name="T19" fmla="*/ 20 h 60"/>
              <a:gd name="T20" fmla="*/ 45 w 66"/>
              <a:gd name="T21" fmla="*/ 16 h 60"/>
              <a:gd name="T22" fmla="*/ 45 w 66"/>
              <a:gd name="T23" fmla="*/ 13 h 60"/>
              <a:gd name="T24" fmla="*/ 44 w 66"/>
              <a:gd name="T25" fmla="*/ 9 h 60"/>
              <a:gd name="T26" fmla="*/ 46 w 66"/>
              <a:gd name="T27" fmla="*/ 27 h 60"/>
              <a:gd name="T28" fmla="*/ 44 w 66"/>
              <a:gd name="T29" fmla="*/ 30 h 60"/>
              <a:gd name="T30" fmla="*/ 46 w 66"/>
              <a:gd name="T31" fmla="*/ 30 h 60"/>
              <a:gd name="T32" fmla="*/ 44 w 66"/>
              <a:gd name="T33" fmla="*/ 41 h 60"/>
              <a:gd name="T34" fmla="*/ 45 w 66"/>
              <a:gd name="T35" fmla="*/ 37 h 60"/>
              <a:gd name="T36" fmla="*/ 41 w 66"/>
              <a:gd name="T37" fmla="*/ 21 h 60"/>
              <a:gd name="T38" fmla="*/ 39 w 66"/>
              <a:gd name="T39" fmla="*/ 17 h 60"/>
              <a:gd name="T40" fmla="*/ 42 w 66"/>
              <a:gd name="T41" fmla="*/ 13 h 60"/>
              <a:gd name="T42" fmla="*/ 39 w 66"/>
              <a:gd name="T43" fmla="*/ 24 h 60"/>
              <a:gd name="T44" fmla="*/ 42 w 66"/>
              <a:gd name="T45" fmla="*/ 23 h 60"/>
              <a:gd name="T46" fmla="*/ 39 w 66"/>
              <a:gd name="T47" fmla="*/ 35 h 60"/>
              <a:gd name="T48" fmla="*/ 41 w 66"/>
              <a:gd name="T49" fmla="*/ 31 h 60"/>
              <a:gd name="T50" fmla="*/ 41 w 66"/>
              <a:gd name="T51" fmla="*/ 41 h 60"/>
              <a:gd name="T52" fmla="*/ 39 w 66"/>
              <a:gd name="T53" fmla="*/ 38 h 60"/>
              <a:gd name="T54" fmla="*/ 46 w 66"/>
              <a:gd name="T55" fmla="*/ 48 h 60"/>
              <a:gd name="T56" fmla="*/ 39 w 66"/>
              <a:gd name="T57" fmla="*/ 45 h 60"/>
              <a:gd name="T58" fmla="*/ 42 w 66"/>
              <a:gd name="T59" fmla="*/ 44 h 60"/>
              <a:gd name="T60" fmla="*/ 11 w 66"/>
              <a:gd name="T61" fmla="*/ 34 h 60"/>
              <a:gd name="T62" fmla="*/ 12 w 66"/>
              <a:gd name="T63" fmla="*/ 30 h 60"/>
              <a:gd name="T64" fmla="*/ 17 w 66"/>
              <a:gd name="T65" fmla="*/ 33 h 60"/>
              <a:gd name="T66" fmla="*/ 15 w 66"/>
              <a:gd name="T67" fmla="*/ 30 h 60"/>
              <a:gd name="T68" fmla="*/ 18 w 66"/>
              <a:gd name="T69" fmla="*/ 26 h 60"/>
              <a:gd name="T70" fmla="*/ 15 w 66"/>
              <a:gd name="T71" fmla="*/ 37 h 60"/>
              <a:gd name="T72" fmla="*/ 18 w 66"/>
              <a:gd name="T73" fmla="*/ 36 h 60"/>
              <a:gd name="T74" fmla="*/ 15 w 66"/>
              <a:gd name="T75" fmla="*/ 48 h 60"/>
              <a:gd name="T76" fmla="*/ 17 w 66"/>
              <a:gd name="T77" fmla="*/ 44 h 60"/>
              <a:gd name="T78" fmla="*/ 17 w 66"/>
              <a:gd name="T79" fmla="*/ 55 h 60"/>
              <a:gd name="T80" fmla="*/ 15 w 66"/>
              <a:gd name="T81" fmla="*/ 51 h 60"/>
              <a:gd name="T82" fmla="*/ 13 w 66"/>
              <a:gd name="T83" fmla="*/ 27 h 60"/>
              <a:gd name="T84" fmla="*/ 11 w 66"/>
              <a:gd name="T85" fmla="*/ 37 h 60"/>
              <a:gd name="T86" fmla="*/ 13 w 66"/>
              <a:gd name="T87" fmla="*/ 37 h 60"/>
              <a:gd name="T88" fmla="*/ 11 w 66"/>
              <a:gd name="T89" fmla="*/ 48 h 60"/>
              <a:gd name="T90" fmla="*/ 12 w 66"/>
              <a:gd name="T91" fmla="*/ 44 h 60"/>
              <a:gd name="T92" fmla="*/ 12 w 66"/>
              <a:gd name="T93" fmla="*/ 55 h 60"/>
              <a:gd name="T94" fmla="*/ 11 w 66"/>
              <a:gd name="T95" fmla="*/ 51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6" h="60">
                <a:moveTo>
                  <a:pt x="0" y="55"/>
                </a:moveTo>
                <a:cubicBezTo>
                  <a:pt x="4" y="55"/>
                  <a:pt x="4" y="55"/>
                  <a:pt x="4" y="55"/>
                </a:cubicBezTo>
                <a:cubicBezTo>
                  <a:pt x="4" y="19"/>
                  <a:pt x="4" y="19"/>
                  <a:pt x="4" y="19"/>
                </a:cubicBezTo>
                <a:cubicBezTo>
                  <a:pt x="4" y="17"/>
                  <a:pt x="4" y="17"/>
                  <a:pt x="4" y="17"/>
                </a:cubicBezTo>
                <a:cubicBezTo>
                  <a:pt x="6" y="16"/>
                  <a:pt x="6" y="16"/>
                  <a:pt x="6" y="16"/>
                </a:cubicBezTo>
                <a:cubicBezTo>
                  <a:pt x="22" y="14"/>
                  <a:pt x="22" y="14"/>
                  <a:pt x="22" y="14"/>
                </a:cubicBezTo>
                <a:cubicBezTo>
                  <a:pt x="25" y="14"/>
                  <a:pt x="25" y="14"/>
                  <a:pt x="25" y="14"/>
                </a:cubicBezTo>
                <a:cubicBezTo>
                  <a:pt x="28" y="15"/>
                  <a:pt x="28" y="15"/>
                  <a:pt x="28" y="15"/>
                </a:cubicBezTo>
                <a:cubicBezTo>
                  <a:pt x="31" y="37"/>
                  <a:pt x="31" y="37"/>
                  <a:pt x="31" y="37"/>
                </a:cubicBezTo>
                <a:cubicBezTo>
                  <a:pt x="32" y="38"/>
                  <a:pt x="32" y="38"/>
                  <a:pt x="32" y="38"/>
                </a:cubicBezTo>
                <a:cubicBezTo>
                  <a:pt x="32" y="5"/>
                  <a:pt x="32" y="5"/>
                  <a:pt x="32" y="5"/>
                </a:cubicBezTo>
                <a:cubicBezTo>
                  <a:pt x="32" y="3"/>
                  <a:pt x="32" y="3"/>
                  <a:pt x="32" y="3"/>
                </a:cubicBezTo>
                <a:cubicBezTo>
                  <a:pt x="35" y="3"/>
                  <a:pt x="35" y="3"/>
                  <a:pt x="35" y="3"/>
                </a:cubicBezTo>
                <a:cubicBezTo>
                  <a:pt x="51" y="0"/>
                  <a:pt x="51" y="0"/>
                  <a:pt x="51" y="0"/>
                </a:cubicBezTo>
                <a:cubicBezTo>
                  <a:pt x="54" y="0"/>
                  <a:pt x="54" y="0"/>
                  <a:pt x="54" y="0"/>
                </a:cubicBezTo>
                <a:cubicBezTo>
                  <a:pt x="63" y="3"/>
                  <a:pt x="63" y="3"/>
                  <a:pt x="63" y="3"/>
                </a:cubicBezTo>
                <a:cubicBezTo>
                  <a:pt x="63" y="55"/>
                  <a:pt x="63" y="55"/>
                  <a:pt x="63" y="55"/>
                </a:cubicBezTo>
                <a:cubicBezTo>
                  <a:pt x="66" y="55"/>
                  <a:pt x="66" y="55"/>
                  <a:pt x="66" y="55"/>
                </a:cubicBezTo>
                <a:cubicBezTo>
                  <a:pt x="66" y="60"/>
                  <a:pt x="66" y="60"/>
                  <a:pt x="66" y="60"/>
                </a:cubicBezTo>
                <a:cubicBezTo>
                  <a:pt x="51" y="60"/>
                  <a:pt x="51" y="60"/>
                  <a:pt x="51" y="60"/>
                </a:cubicBezTo>
                <a:cubicBezTo>
                  <a:pt x="49" y="60"/>
                  <a:pt x="49" y="60"/>
                  <a:pt x="49" y="60"/>
                </a:cubicBezTo>
                <a:cubicBezTo>
                  <a:pt x="49" y="57"/>
                  <a:pt x="49" y="57"/>
                  <a:pt x="49" y="57"/>
                </a:cubicBezTo>
                <a:cubicBezTo>
                  <a:pt x="49" y="6"/>
                  <a:pt x="49" y="6"/>
                  <a:pt x="49" y="6"/>
                </a:cubicBezTo>
                <a:cubicBezTo>
                  <a:pt x="38" y="8"/>
                  <a:pt x="38" y="8"/>
                  <a:pt x="38" y="8"/>
                </a:cubicBezTo>
                <a:cubicBezTo>
                  <a:pt x="38" y="57"/>
                  <a:pt x="38" y="57"/>
                  <a:pt x="38" y="57"/>
                </a:cubicBezTo>
                <a:cubicBezTo>
                  <a:pt x="38" y="60"/>
                  <a:pt x="38" y="60"/>
                  <a:pt x="38" y="60"/>
                </a:cubicBezTo>
                <a:cubicBezTo>
                  <a:pt x="37" y="60"/>
                  <a:pt x="37" y="60"/>
                  <a:pt x="37" y="60"/>
                </a:cubicBezTo>
                <a:cubicBezTo>
                  <a:pt x="28" y="60"/>
                  <a:pt x="28" y="60"/>
                  <a:pt x="28" y="60"/>
                </a:cubicBezTo>
                <a:cubicBezTo>
                  <a:pt x="23" y="60"/>
                  <a:pt x="23" y="60"/>
                  <a:pt x="23" y="60"/>
                </a:cubicBezTo>
                <a:cubicBezTo>
                  <a:pt x="20" y="60"/>
                  <a:pt x="20" y="60"/>
                  <a:pt x="20" y="60"/>
                </a:cubicBezTo>
                <a:cubicBezTo>
                  <a:pt x="20" y="57"/>
                  <a:pt x="20" y="57"/>
                  <a:pt x="20" y="57"/>
                </a:cubicBezTo>
                <a:cubicBezTo>
                  <a:pt x="20" y="20"/>
                  <a:pt x="20" y="20"/>
                  <a:pt x="20" y="20"/>
                </a:cubicBezTo>
                <a:cubicBezTo>
                  <a:pt x="9" y="21"/>
                  <a:pt x="9" y="21"/>
                  <a:pt x="9" y="21"/>
                </a:cubicBezTo>
                <a:cubicBezTo>
                  <a:pt x="9" y="57"/>
                  <a:pt x="9" y="57"/>
                  <a:pt x="9" y="57"/>
                </a:cubicBezTo>
                <a:cubicBezTo>
                  <a:pt x="9" y="60"/>
                  <a:pt x="9" y="60"/>
                  <a:pt x="9" y="60"/>
                </a:cubicBezTo>
                <a:cubicBezTo>
                  <a:pt x="6" y="60"/>
                  <a:pt x="6" y="60"/>
                  <a:pt x="6" y="60"/>
                </a:cubicBezTo>
                <a:cubicBezTo>
                  <a:pt x="0" y="60"/>
                  <a:pt x="0" y="60"/>
                  <a:pt x="0" y="60"/>
                </a:cubicBezTo>
                <a:cubicBezTo>
                  <a:pt x="0" y="55"/>
                  <a:pt x="0" y="55"/>
                  <a:pt x="0" y="55"/>
                </a:cubicBezTo>
                <a:close/>
                <a:moveTo>
                  <a:pt x="44" y="16"/>
                </a:moveTo>
                <a:cubicBezTo>
                  <a:pt x="44" y="18"/>
                  <a:pt x="44" y="19"/>
                  <a:pt x="44" y="20"/>
                </a:cubicBezTo>
                <a:cubicBezTo>
                  <a:pt x="44" y="20"/>
                  <a:pt x="45" y="20"/>
                  <a:pt x="45" y="20"/>
                </a:cubicBezTo>
                <a:cubicBezTo>
                  <a:pt x="46" y="20"/>
                  <a:pt x="46" y="20"/>
                  <a:pt x="46" y="20"/>
                </a:cubicBezTo>
                <a:cubicBezTo>
                  <a:pt x="46" y="19"/>
                  <a:pt x="46" y="17"/>
                  <a:pt x="46" y="16"/>
                </a:cubicBezTo>
                <a:cubicBezTo>
                  <a:pt x="46" y="16"/>
                  <a:pt x="46" y="16"/>
                  <a:pt x="45" y="16"/>
                </a:cubicBezTo>
                <a:cubicBezTo>
                  <a:pt x="45" y="16"/>
                  <a:pt x="44" y="16"/>
                  <a:pt x="44" y="16"/>
                </a:cubicBezTo>
                <a:close/>
                <a:moveTo>
                  <a:pt x="44" y="9"/>
                </a:moveTo>
                <a:cubicBezTo>
                  <a:pt x="44" y="11"/>
                  <a:pt x="44" y="12"/>
                  <a:pt x="44" y="13"/>
                </a:cubicBezTo>
                <a:cubicBezTo>
                  <a:pt x="44" y="13"/>
                  <a:pt x="45" y="13"/>
                  <a:pt x="45" y="13"/>
                </a:cubicBezTo>
                <a:cubicBezTo>
                  <a:pt x="46" y="13"/>
                  <a:pt x="46" y="13"/>
                  <a:pt x="46" y="13"/>
                </a:cubicBezTo>
                <a:cubicBezTo>
                  <a:pt x="46" y="12"/>
                  <a:pt x="46" y="10"/>
                  <a:pt x="46" y="9"/>
                </a:cubicBezTo>
                <a:cubicBezTo>
                  <a:pt x="46" y="9"/>
                  <a:pt x="46" y="9"/>
                  <a:pt x="45" y="9"/>
                </a:cubicBezTo>
                <a:cubicBezTo>
                  <a:pt x="45" y="9"/>
                  <a:pt x="44" y="9"/>
                  <a:pt x="44" y="9"/>
                </a:cubicBezTo>
                <a:close/>
                <a:moveTo>
                  <a:pt x="44" y="23"/>
                </a:moveTo>
                <a:cubicBezTo>
                  <a:pt x="44" y="25"/>
                  <a:pt x="44" y="26"/>
                  <a:pt x="44" y="27"/>
                </a:cubicBezTo>
                <a:cubicBezTo>
                  <a:pt x="44" y="27"/>
                  <a:pt x="45" y="27"/>
                  <a:pt x="45" y="27"/>
                </a:cubicBezTo>
                <a:cubicBezTo>
                  <a:pt x="46" y="27"/>
                  <a:pt x="46" y="27"/>
                  <a:pt x="46" y="27"/>
                </a:cubicBezTo>
                <a:cubicBezTo>
                  <a:pt x="46" y="26"/>
                  <a:pt x="46" y="24"/>
                  <a:pt x="46" y="23"/>
                </a:cubicBezTo>
                <a:cubicBezTo>
                  <a:pt x="46" y="23"/>
                  <a:pt x="46" y="23"/>
                  <a:pt x="45" y="23"/>
                </a:cubicBezTo>
                <a:cubicBezTo>
                  <a:pt x="45" y="23"/>
                  <a:pt x="44" y="23"/>
                  <a:pt x="44" y="23"/>
                </a:cubicBezTo>
                <a:close/>
                <a:moveTo>
                  <a:pt x="44" y="30"/>
                </a:moveTo>
                <a:cubicBezTo>
                  <a:pt x="44" y="32"/>
                  <a:pt x="44" y="33"/>
                  <a:pt x="44" y="34"/>
                </a:cubicBezTo>
                <a:cubicBezTo>
                  <a:pt x="44" y="34"/>
                  <a:pt x="45" y="34"/>
                  <a:pt x="45" y="34"/>
                </a:cubicBezTo>
                <a:cubicBezTo>
                  <a:pt x="46" y="34"/>
                  <a:pt x="46" y="34"/>
                  <a:pt x="46" y="34"/>
                </a:cubicBezTo>
                <a:cubicBezTo>
                  <a:pt x="46" y="33"/>
                  <a:pt x="46" y="32"/>
                  <a:pt x="46" y="30"/>
                </a:cubicBezTo>
                <a:cubicBezTo>
                  <a:pt x="46" y="30"/>
                  <a:pt x="46" y="30"/>
                  <a:pt x="45" y="30"/>
                </a:cubicBezTo>
                <a:cubicBezTo>
                  <a:pt x="45" y="30"/>
                  <a:pt x="44" y="30"/>
                  <a:pt x="44" y="30"/>
                </a:cubicBezTo>
                <a:close/>
                <a:moveTo>
                  <a:pt x="44" y="37"/>
                </a:moveTo>
                <a:cubicBezTo>
                  <a:pt x="44" y="39"/>
                  <a:pt x="44" y="40"/>
                  <a:pt x="44" y="41"/>
                </a:cubicBezTo>
                <a:cubicBezTo>
                  <a:pt x="44" y="41"/>
                  <a:pt x="45" y="41"/>
                  <a:pt x="45" y="41"/>
                </a:cubicBezTo>
                <a:cubicBezTo>
                  <a:pt x="46" y="41"/>
                  <a:pt x="46" y="41"/>
                  <a:pt x="46" y="41"/>
                </a:cubicBezTo>
                <a:cubicBezTo>
                  <a:pt x="46" y="40"/>
                  <a:pt x="46" y="39"/>
                  <a:pt x="46" y="37"/>
                </a:cubicBezTo>
                <a:cubicBezTo>
                  <a:pt x="46" y="37"/>
                  <a:pt x="46" y="37"/>
                  <a:pt x="45" y="37"/>
                </a:cubicBezTo>
                <a:cubicBezTo>
                  <a:pt x="45" y="37"/>
                  <a:pt x="44" y="37"/>
                  <a:pt x="44" y="37"/>
                </a:cubicBezTo>
                <a:close/>
                <a:moveTo>
                  <a:pt x="39" y="17"/>
                </a:moveTo>
                <a:cubicBezTo>
                  <a:pt x="39" y="18"/>
                  <a:pt x="39" y="19"/>
                  <a:pt x="39" y="21"/>
                </a:cubicBezTo>
                <a:cubicBezTo>
                  <a:pt x="40" y="21"/>
                  <a:pt x="40" y="21"/>
                  <a:pt x="41" y="21"/>
                </a:cubicBezTo>
                <a:cubicBezTo>
                  <a:pt x="41" y="21"/>
                  <a:pt x="41" y="21"/>
                  <a:pt x="42" y="20"/>
                </a:cubicBezTo>
                <a:cubicBezTo>
                  <a:pt x="42" y="19"/>
                  <a:pt x="42" y="18"/>
                  <a:pt x="42" y="17"/>
                </a:cubicBezTo>
                <a:cubicBezTo>
                  <a:pt x="41" y="17"/>
                  <a:pt x="41" y="17"/>
                  <a:pt x="41" y="17"/>
                </a:cubicBezTo>
                <a:cubicBezTo>
                  <a:pt x="40" y="17"/>
                  <a:pt x="40" y="17"/>
                  <a:pt x="39" y="17"/>
                </a:cubicBezTo>
                <a:close/>
                <a:moveTo>
                  <a:pt x="39" y="10"/>
                </a:moveTo>
                <a:cubicBezTo>
                  <a:pt x="39" y="11"/>
                  <a:pt x="39" y="12"/>
                  <a:pt x="39" y="14"/>
                </a:cubicBezTo>
                <a:cubicBezTo>
                  <a:pt x="40" y="14"/>
                  <a:pt x="40" y="14"/>
                  <a:pt x="41" y="14"/>
                </a:cubicBezTo>
                <a:cubicBezTo>
                  <a:pt x="41" y="14"/>
                  <a:pt x="41" y="14"/>
                  <a:pt x="42" y="13"/>
                </a:cubicBezTo>
                <a:cubicBezTo>
                  <a:pt x="42" y="12"/>
                  <a:pt x="42" y="11"/>
                  <a:pt x="42" y="10"/>
                </a:cubicBezTo>
                <a:cubicBezTo>
                  <a:pt x="41" y="10"/>
                  <a:pt x="41" y="10"/>
                  <a:pt x="41" y="10"/>
                </a:cubicBezTo>
                <a:cubicBezTo>
                  <a:pt x="40" y="10"/>
                  <a:pt x="40" y="10"/>
                  <a:pt x="39" y="10"/>
                </a:cubicBezTo>
                <a:close/>
                <a:moveTo>
                  <a:pt x="39" y="24"/>
                </a:moveTo>
                <a:cubicBezTo>
                  <a:pt x="39" y="25"/>
                  <a:pt x="39" y="26"/>
                  <a:pt x="39" y="28"/>
                </a:cubicBezTo>
                <a:cubicBezTo>
                  <a:pt x="40" y="28"/>
                  <a:pt x="40" y="28"/>
                  <a:pt x="41" y="28"/>
                </a:cubicBezTo>
                <a:cubicBezTo>
                  <a:pt x="41" y="27"/>
                  <a:pt x="41" y="27"/>
                  <a:pt x="42" y="27"/>
                </a:cubicBezTo>
                <a:cubicBezTo>
                  <a:pt x="42" y="26"/>
                  <a:pt x="42" y="25"/>
                  <a:pt x="42" y="23"/>
                </a:cubicBezTo>
                <a:cubicBezTo>
                  <a:pt x="41" y="24"/>
                  <a:pt x="41" y="24"/>
                  <a:pt x="41" y="24"/>
                </a:cubicBezTo>
                <a:cubicBezTo>
                  <a:pt x="40" y="24"/>
                  <a:pt x="40" y="24"/>
                  <a:pt x="39" y="24"/>
                </a:cubicBezTo>
                <a:close/>
                <a:moveTo>
                  <a:pt x="39" y="31"/>
                </a:moveTo>
                <a:cubicBezTo>
                  <a:pt x="39" y="32"/>
                  <a:pt x="39" y="33"/>
                  <a:pt x="39" y="35"/>
                </a:cubicBezTo>
                <a:cubicBezTo>
                  <a:pt x="40" y="35"/>
                  <a:pt x="40" y="34"/>
                  <a:pt x="41" y="34"/>
                </a:cubicBezTo>
                <a:cubicBezTo>
                  <a:pt x="41" y="34"/>
                  <a:pt x="41" y="34"/>
                  <a:pt x="42" y="34"/>
                </a:cubicBezTo>
                <a:cubicBezTo>
                  <a:pt x="42" y="33"/>
                  <a:pt x="42" y="32"/>
                  <a:pt x="42" y="30"/>
                </a:cubicBezTo>
                <a:cubicBezTo>
                  <a:pt x="41" y="30"/>
                  <a:pt x="41" y="30"/>
                  <a:pt x="41" y="31"/>
                </a:cubicBezTo>
                <a:cubicBezTo>
                  <a:pt x="40" y="31"/>
                  <a:pt x="40" y="31"/>
                  <a:pt x="39" y="31"/>
                </a:cubicBezTo>
                <a:close/>
                <a:moveTo>
                  <a:pt x="39" y="38"/>
                </a:moveTo>
                <a:cubicBezTo>
                  <a:pt x="39" y="39"/>
                  <a:pt x="39" y="40"/>
                  <a:pt x="39" y="41"/>
                </a:cubicBezTo>
                <a:cubicBezTo>
                  <a:pt x="40" y="41"/>
                  <a:pt x="40" y="41"/>
                  <a:pt x="41" y="41"/>
                </a:cubicBezTo>
                <a:cubicBezTo>
                  <a:pt x="41" y="41"/>
                  <a:pt x="41" y="41"/>
                  <a:pt x="42" y="41"/>
                </a:cubicBezTo>
                <a:cubicBezTo>
                  <a:pt x="42" y="40"/>
                  <a:pt x="42" y="39"/>
                  <a:pt x="42" y="37"/>
                </a:cubicBezTo>
                <a:cubicBezTo>
                  <a:pt x="41" y="37"/>
                  <a:pt x="41" y="37"/>
                  <a:pt x="41" y="37"/>
                </a:cubicBezTo>
                <a:cubicBezTo>
                  <a:pt x="40" y="37"/>
                  <a:pt x="40" y="37"/>
                  <a:pt x="39" y="38"/>
                </a:cubicBezTo>
                <a:close/>
                <a:moveTo>
                  <a:pt x="44" y="44"/>
                </a:moveTo>
                <a:cubicBezTo>
                  <a:pt x="44" y="46"/>
                  <a:pt x="44" y="47"/>
                  <a:pt x="44" y="48"/>
                </a:cubicBezTo>
                <a:cubicBezTo>
                  <a:pt x="44" y="48"/>
                  <a:pt x="45" y="48"/>
                  <a:pt x="45" y="48"/>
                </a:cubicBezTo>
                <a:cubicBezTo>
                  <a:pt x="46" y="48"/>
                  <a:pt x="46" y="48"/>
                  <a:pt x="46" y="48"/>
                </a:cubicBezTo>
                <a:cubicBezTo>
                  <a:pt x="46" y="47"/>
                  <a:pt x="46" y="46"/>
                  <a:pt x="46" y="44"/>
                </a:cubicBezTo>
                <a:cubicBezTo>
                  <a:pt x="46" y="44"/>
                  <a:pt x="46" y="44"/>
                  <a:pt x="45" y="44"/>
                </a:cubicBezTo>
                <a:cubicBezTo>
                  <a:pt x="45" y="44"/>
                  <a:pt x="44" y="44"/>
                  <a:pt x="44" y="44"/>
                </a:cubicBezTo>
                <a:close/>
                <a:moveTo>
                  <a:pt x="39" y="45"/>
                </a:moveTo>
                <a:cubicBezTo>
                  <a:pt x="39" y="46"/>
                  <a:pt x="39" y="47"/>
                  <a:pt x="39" y="48"/>
                </a:cubicBezTo>
                <a:cubicBezTo>
                  <a:pt x="40" y="48"/>
                  <a:pt x="40" y="48"/>
                  <a:pt x="41" y="48"/>
                </a:cubicBezTo>
                <a:cubicBezTo>
                  <a:pt x="41" y="48"/>
                  <a:pt x="41" y="48"/>
                  <a:pt x="42" y="48"/>
                </a:cubicBezTo>
                <a:cubicBezTo>
                  <a:pt x="42" y="47"/>
                  <a:pt x="42" y="46"/>
                  <a:pt x="42" y="44"/>
                </a:cubicBezTo>
                <a:cubicBezTo>
                  <a:pt x="41" y="44"/>
                  <a:pt x="41" y="44"/>
                  <a:pt x="41" y="44"/>
                </a:cubicBezTo>
                <a:cubicBezTo>
                  <a:pt x="40" y="44"/>
                  <a:pt x="40" y="44"/>
                  <a:pt x="39" y="45"/>
                </a:cubicBezTo>
                <a:close/>
                <a:moveTo>
                  <a:pt x="11" y="30"/>
                </a:moveTo>
                <a:cubicBezTo>
                  <a:pt x="11" y="31"/>
                  <a:pt x="11" y="33"/>
                  <a:pt x="11" y="34"/>
                </a:cubicBezTo>
                <a:cubicBezTo>
                  <a:pt x="11" y="34"/>
                  <a:pt x="12" y="34"/>
                  <a:pt x="12" y="34"/>
                </a:cubicBezTo>
                <a:cubicBezTo>
                  <a:pt x="12" y="34"/>
                  <a:pt x="13" y="34"/>
                  <a:pt x="13" y="34"/>
                </a:cubicBezTo>
                <a:cubicBezTo>
                  <a:pt x="13" y="32"/>
                  <a:pt x="13" y="31"/>
                  <a:pt x="13" y="30"/>
                </a:cubicBezTo>
                <a:cubicBezTo>
                  <a:pt x="13" y="30"/>
                  <a:pt x="12" y="30"/>
                  <a:pt x="12" y="30"/>
                </a:cubicBezTo>
                <a:cubicBezTo>
                  <a:pt x="12" y="30"/>
                  <a:pt x="11" y="30"/>
                  <a:pt x="11" y="30"/>
                </a:cubicBezTo>
                <a:close/>
                <a:moveTo>
                  <a:pt x="15" y="30"/>
                </a:moveTo>
                <a:cubicBezTo>
                  <a:pt x="15" y="31"/>
                  <a:pt x="15" y="32"/>
                  <a:pt x="15" y="34"/>
                </a:cubicBezTo>
                <a:cubicBezTo>
                  <a:pt x="16" y="34"/>
                  <a:pt x="16" y="34"/>
                  <a:pt x="17" y="33"/>
                </a:cubicBezTo>
                <a:cubicBezTo>
                  <a:pt x="17" y="33"/>
                  <a:pt x="17" y="33"/>
                  <a:pt x="18" y="33"/>
                </a:cubicBezTo>
                <a:cubicBezTo>
                  <a:pt x="18" y="32"/>
                  <a:pt x="18" y="31"/>
                  <a:pt x="18" y="29"/>
                </a:cubicBezTo>
                <a:cubicBezTo>
                  <a:pt x="17" y="29"/>
                  <a:pt x="17" y="29"/>
                  <a:pt x="17" y="29"/>
                </a:cubicBezTo>
                <a:cubicBezTo>
                  <a:pt x="16" y="30"/>
                  <a:pt x="16" y="30"/>
                  <a:pt x="15" y="30"/>
                </a:cubicBezTo>
                <a:close/>
                <a:moveTo>
                  <a:pt x="15" y="23"/>
                </a:moveTo>
                <a:cubicBezTo>
                  <a:pt x="15" y="24"/>
                  <a:pt x="15" y="25"/>
                  <a:pt x="15" y="27"/>
                </a:cubicBezTo>
                <a:cubicBezTo>
                  <a:pt x="16" y="27"/>
                  <a:pt x="16" y="26"/>
                  <a:pt x="17" y="26"/>
                </a:cubicBezTo>
                <a:cubicBezTo>
                  <a:pt x="17" y="26"/>
                  <a:pt x="17" y="26"/>
                  <a:pt x="18" y="26"/>
                </a:cubicBezTo>
                <a:cubicBezTo>
                  <a:pt x="18" y="25"/>
                  <a:pt x="18" y="24"/>
                  <a:pt x="18" y="22"/>
                </a:cubicBezTo>
                <a:cubicBezTo>
                  <a:pt x="17" y="22"/>
                  <a:pt x="17" y="22"/>
                  <a:pt x="17" y="22"/>
                </a:cubicBezTo>
                <a:cubicBezTo>
                  <a:pt x="16" y="22"/>
                  <a:pt x="16" y="22"/>
                  <a:pt x="15" y="23"/>
                </a:cubicBezTo>
                <a:close/>
                <a:moveTo>
                  <a:pt x="15" y="37"/>
                </a:moveTo>
                <a:cubicBezTo>
                  <a:pt x="15" y="38"/>
                  <a:pt x="15" y="39"/>
                  <a:pt x="15" y="41"/>
                </a:cubicBezTo>
                <a:cubicBezTo>
                  <a:pt x="16" y="41"/>
                  <a:pt x="16" y="41"/>
                  <a:pt x="17" y="41"/>
                </a:cubicBezTo>
                <a:cubicBezTo>
                  <a:pt x="17" y="41"/>
                  <a:pt x="17" y="41"/>
                  <a:pt x="18" y="40"/>
                </a:cubicBezTo>
                <a:cubicBezTo>
                  <a:pt x="18" y="39"/>
                  <a:pt x="18" y="38"/>
                  <a:pt x="18" y="36"/>
                </a:cubicBezTo>
                <a:cubicBezTo>
                  <a:pt x="17" y="36"/>
                  <a:pt x="17" y="37"/>
                  <a:pt x="17" y="37"/>
                </a:cubicBezTo>
                <a:cubicBezTo>
                  <a:pt x="16" y="37"/>
                  <a:pt x="16" y="37"/>
                  <a:pt x="15" y="37"/>
                </a:cubicBezTo>
                <a:close/>
                <a:moveTo>
                  <a:pt x="15" y="44"/>
                </a:moveTo>
                <a:cubicBezTo>
                  <a:pt x="15" y="45"/>
                  <a:pt x="15" y="46"/>
                  <a:pt x="15" y="48"/>
                </a:cubicBezTo>
                <a:cubicBezTo>
                  <a:pt x="16" y="48"/>
                  <a:pt x="16" y="48"/>
                  <a:pt x="17" y="48"/>
                </a:cubicBezTo>
                <a:cubicBezTo>
                  <a:pt x="17" y="48"/>
                  <a:pt x="17" y="48"/>
                  <a:pt x="18" y="48"/>
                </a:cubicBezTo>
                <a:cubicBezTo>
                  <a:pt x="18" y="46"/>
                  <a:pt x="18" y="45"/>
                  <a:pt x="18" y="44"/>
                </a:cubicBezTo>
                <a:cubicBezTo>
                  <a:pt x="17" y="44"/>
                  <a:pt x="17" y="44"/>
                  <a:pt x="17" y="44"/>
                </a:cubicBezTo>
                <a:cubicBezTo>
                  <a:pt x="16" y="44"/>
                  <a:pt x="16" y="44"/>
                  <a:pt x="15" y="44"/>
                </a:cubicBezTo>
                <a:close/>
                <a:moveTo>
                  <a:pt x="15" y="51"/>
                </a:moveTo>
                <a:cubicBezTo>
                  <a:pt x="15" y="52"/>
                  <a:pt x="15" y="53"/>
                  <a:pt x="15" y="55"/>
                </a:cubicBezTo>
                <a:cubicBezTo>
                  <a:pt x="16" y="55"/>
                  <a:pt x="16" y="55"/>
                  <a:pt x="17" y="55"/>
                </a:cubicBezTo>
                <a:cubicBezTo>
                  <a:pt x="17" y="55"/>
                  <a:pt x="17" y="55"/>
                  <a:pt x="18" y="55"/>
                </a:cubicBezTo>
                <a:cubicBezTo>
                  <a:pt x="18" y="53"/>
                  <a:pt x="18" y="52"/>
                  <a:pt x="18" y="51"/>
                </a:cubicBezTo>
                <a:cubicBezTo>
                  <a:pt x="17" y="51"/>
                  <a:pt x="17" y="51"/>
                  <a:pt x="17" y="51"/>
                </a:cubicBezTo>
                <a:cubicBezTo>
                  <a:pt x="16" y="51"/>
                  <a:pt x="16" y="51"/>
                  <a:pt x="15" y="51"/>
                </a:cubicBezTo>
                <a:close/>
                <a:moveTo>
                  <a:pt x="11" y="23"/>
                </a:moveTo>
                <a:cubicBezTo>
                  <a:pt x="11" y="24"/>
                  <a:pt x="11" y="26"/>
                  <a:pt x="11" y="27"/>
                </a:cubicBezTo>
                <a:cubicBezTo>
                  <a:pt x="11" y="27"/>
                  <a:pt x="12" y="27"/>
                  <a:pt x="12" y="27"/>
                </a:cubicBezTo>
                <a:cubicBezTo>
                  <a:pt x="12" y="27"/>
                  <a:pt x="13" y="27"/>
                  <a:pt x="13" y="27"/>
                </a:cubicBezTo>
                <a:cubicBezTo>
                  <a:pt x="13" y="25"/>
                  <a:pt x="13" y="24"/>
                  <a:pt x="13" y="23"/>
                </a:cubicBezTo>
                <a:cubicBezTo>
                  <a:pt x="13" y="23"/>
                  <a:pt x="12" y="23"/>
                  <a:pt x="12" y="23"/>
                </a:cubicBezTo>
                <a:cubicBezTo>
                  <a:pt x="12" y="23"/>
                  <a:pt x="11" y="23"/>
                  <a:pt x="11" y="23"/>
                </a:cubicBezTo>
                <a:close/>
                <a:moveTo>
                  <a:pt x="11" y="37"/>
                </a:moveTo>
                <a:cubicBezTo>
                  <a:pt x="11" y="38"/>
                  <a:pt x="11" y="40"/>
                  <a:pt x="11" y="41"/>
                </a:cubicBezTo>
                <a:cubicBezTo>
                  <a:pt x="11" y="41"/>
                  <a:pt x="12" y="41"/>
                  <a:pt x="12" y="41"/>
                </a:cubicBezTo>
                <a:cubicBezTo>
                  <a:pt x="12" y="41"/>
                  <a:pt x="13" y="41"/>
                  <a:pt x="13" y="41"/>
                </a:cubicBezTo>
                <a:cubicBezTo>
                  <a:pt x="13" y="39"/>
                  <a:pt x="13" y="38"/>
                  <a:pt x="13" y="37"/>
                </a:cubicBezTo>
                <a:cubicBezTo>
                  <a:pt x="13" y="37"/>
                  <a:pt x="12" y="37"/>
                  <a:pt x="12" y="37"/>
                </a:cubicBezTo>
                <a:cubicBezTo>
                  <a:pt x="12" y="37"/>
                  <a:pt x="11" y="37"/>
                  <a:pt x="11" y="37"/>
                </a:cubicBezTo>
                <a:close/>
                <a:moveTo>
                  <a:pt x="11" y="44"/>
                </a:moveTo>
                <a:cubicBezTo>
                  <a:pt x="11" y="45"/>
                  <a:pt x="11" y="46"/>
                  <a:pt x="11" y="48"/>
                </a:cubicBezTo>
                <a:cubicBezTo>
                  <a:pt x="11" y="48"/>
                  <a:pt x="12" y="48"/>
                  <a:pt x="12" y="48"/>
                </a:cubicBezTo>
                <a:cubicBezTo>
                  <a:pt x="12" y="48"/>
                  <a:pt x="13" y="48"/>
                  <a:pt x="13" y="48"/>
                </a:cubicBezTo>
                <a:cubicBezTo>
                  <a:pt x="13" y="46"/>
                  <a:pt x="13" y="45"/>
                  <a:pt x="13" y="44"/>
                </a:cubicBezTo>
                <a:cubicBezTo>
                  <a:pt x="13" y="44"/>
                  <a:pt x="12" y="44"/>
                  <a:pt x="12" y="44"/>
                </a:cubicBezTo>
                <a:cubicBezTo>
                  <a:pt x="12" y="44"/>
                  <a:pt x="11" y="44"/>
                  <a:pt x="11" y="44"/>
                </a:cubicBezTo>
                <a:close/>
                <a:moveTo>
                  <a:pt x="11" y="51"/>
                </a:moveTo>
                <a:cubicBezTo>
                  <a:pt x="11" y="52"/>
                  <a:pt x="11" y="53"/>
                  <a:pt x="11" y="55"/>
                </a:cubicBezTo>
                <a:cubicBezTo>
                  <a:pt x="11" y="55"/>
                  <a:pt x="12" y="55"/>
                  <a:pt x="12" y="55"/>
                </a:cubicBezTo>
                <a:cubicBezTo>
                  <a:pt x="12" y="55"/>
                  <a:pt x="13" y="55"/>
                  <a:pt x="13" y="55"/>
                </a:cubicBezTo>
                <a:cubicBezTo>
                  <a:pt x="13" y="53"/>
                  <a:pt x="13" y="52"/>
                  <a:pt x="13" y="51"/>
                </a:cubicBezTo>
                <a:cubicBezTo>
                  <a:pt x="13" y="51"/>
                  <a:pt x="12" y="51"/>
                  <a:pt x="12" y="51"/>
                </a:cubicBezTo>
                <a:cubicBezTo>
                  <a:pt x="12" y="51"/>
                  <a:pt x="11" y="51"/>
                  <a:pt x="11" y="51"/>
                </a:cubicBezTo>
                <a:close/>
              </a:path>
            </a:pathLst>
          </a:custGeom>
          <a:solidFill>
            <a:srgbClr val="6A97BE"/>
          </a:solidFill>
          <a:ln>
            <a:noFill/>
          </a:ln>
        </p:spPr>
        <p:txBody>
          <a:bodyPr vert="horz" wrap="square" lIns="91440" tIns="45720" rIns="91440" bIns="45720" numCol="1" anchor="t" anchorCtr="0" compatLnSpc="1">
            <a:prstTxWarp prst="textNoShape">
              <a:avLst/>
            </a:prstTxWarp>
          </a:bodyPr>
          <a:lstStyle/>
          <a:p>
            <a:endParaRPr lang="zh-CN" altLang="en-US">
              <a:sym typeface="+mn-lt"/>
            </a:endParaRPr>
          </a:p>
        </p:txBody>
      </p:sp>
      <p:sp>
        <p:nvSpPr>
          <p:cNvPr id="25" name="泪滴形 24">
            <a:extLst>
              <a:ext uri="{FF2B5EF4-FFF2-40B4-BE49-F238E27FC236}">
                <a16:creationId xmlns:a16="http://schemas.microsoft.com/office/drawing/2014/main" id="{4FAA4883-9A05-7ACB-5110-7A495A2BBDE6}"/>
              </a:ext>
            </a:extLst>
          </p:cNvPr>
          <p:cNvSpPr/>
          <p:nvPr/>
        </p:nvSpPr>
        <p:spPr>
          <a:xfrm rot="5400000" flipV="1">
            <a:off x="1058812" y="7208530"/>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6" name="文本框 6">
            <a:extLst>
              <a:ext uri="{FF2B5EF4-FFF2-40B4-BE49-F238E27FC236}">
                <a16:creationId xmlns:a16="http://schemas.microsoft.com/office/drawing/2014/main" id="{9E273370-B986-52B7-5BF5-C88EC9D69B45}"/>
              </a:ext>
            </a:extLst>
          </p:cNvPr>
          <p:cNvSpPr txBox="1">
            <a:spLocks noChangeArrowheads="1"/>
          </p:cNvSpPr>
          <p:nvPr/>
        </p:nvSpPr>
        <p:spPr bwMode="auto">
          <a:xfrm>
            <a:off x="2479940" y="6944907"/>
            <a:ext cx="715375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smtClean="0">
                <a:solidFill>
                  <a:srgbClr val="404040"/>
                </a:solidFill>
                <a:latin typeface="微软雅黑" panose="020B0503020204020204" pitchFamily="34" charset="-122"/>
                <a:ea typeface="微软雅黑" panose="020B0503020204020204" pitchFamily="34" charset="-122"/>
              </a:rPr>
              <a:t>创新</a:t>
            </a:r>
            <a:r>
              <a:rPr lang="zh-CN" altLang="en-US" sz="2400" b="1" dirty="0">
                <a:solidFill>
                  <a:srgbClr val="404040"/>
                </a:solidFill>
                <a:latin typeface="微软雅黑" panose="020B0503020204020204" pitchFamily="34" charset="-122"/>
                <a:ea typeface="微软雅黑" panose="020B0503020204020204" pitchFamily="34" charset="-122"/>
              </a:rPr>
              <a:t>开放，引领高质量</a:t>
            </a:r>
            <a:r>
              <a:rPr lang="zh-CN" altLang="en-US" sz="2400" b="1" dirty="0" smtClean="0">
                <a:solidFill>
                  <a:srgbClr val="404040"/>
                </a:solidFill>
                <a:latin typeface="微软雅黑" panose="020B0503020204020204" pitchFamily="34" charset="-122"/>
                <a:ea typeface="微软雅黑" panose="020B0503020204020204" pitchFamily="34" charset="-122"/>
              </a:rPr>
              <a:t>发展</a:t>
            </a:r>
            <a:endParaRPr lang="en-US" altLang="zh-CN" sz="2400" b="1" dirty="0" smtClean="0">
              <a:solidFill>
                <a:srgbClr val="404040"/>
              </a:solidFill>
              <a:latin typeface="微软雅黑" panose="020B0503020204020204" pitchFamily="34" charset="-122"/>
              <a:ea typeface="微软雅黑" panose="020B0503020204020204" pitchFamily="34" charset="-122"/>
            </a:endParaRPr>
          </a:p>
          <a:p>
            <a:pPr>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深入参与共建“一带一路”，助力西部大开发加快形成新格局，促进千阳与宝鸡一体化发展。</a:t>
            </a:r>
          </a:p>
        </p:txBody>
      </p:sp>
    </p:spTree>
    <p:extLst>
      <p:ext uri="{BB962C8B-B14F-4D97-AF65-F5344CB8AC3E}">
        <p14:creationId xmlns:p14="http://schemas.microsoft.com/office/powerpoint/2010/main" val="15770838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78B25325-7706-F293-E662-E78EB63F7DE2}"/>
              </a:ext>
            </a:extLst>
          </p:cNvPr>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5900"/>
                    </a14:imgEffect>
                    <a14:imgEffect>
                      <a14:saturation sat="150000"/>
                    </a14:imgEffect>
                    <a14:imgEffect>
                      <a14:brightnessContrast bright="7000" contrast="-8000"/>
                    </a14:imgEffect>
                  </a14:imgLayer>
                </a14:imgProps>
              </a:ext>
              <a:ext uri="{28A0092B-C50C-407E-A947-70E740481C1C}">
                <a14:useLocalDpi xmlns:a14="http://schemas.microsoft.com/office/drawing/2010/main" val="0"/>
              </a:ext>
            </a:extLst>
          </a:blip>
          <a:srcRect l="35026" t="945" r="25949" b="945"/>
          <a:stretch/>
        </p:blipFill>
        <p:spPr>
          <a:xfrm>
            <a:off x="0" y="0"/>
            <a:ext cx="10691813" cy="15119350"/>
          </a:xfrm>
          <a:prstGeom prst="rect">
            <a:avLst/>
          </a:prstGeom>
        </p:spPr>
      </p:pic>
      <p:pic>
        <p:nvPicPr>
          <p:cNvPr id="19" name="图片 18">
            <a:extLst>
              <a:ext uri="{FF2B5EF4-FFF2-40B4-BE49-F238E27FC236}">
                <a16:creationId xmlns:a16="http://schemas.microsoft.com/office/drawing/2014/main" id="{953E0E90-5F1E-4910-2A0C-A71CB2FB78EC}"/>
              </a:ext>
            </a:extLst>
          </p:cNvPr>
          <p:cNvPicPr>
            <a:picLocks noChangeAspect="1"/>
          </p:cNvPicPr>
          <p:nvPr/>
        </p:nvPicPr>
        <p:blipFill rotWithShape="1">
          <a:blip r:embed="rId4">
            <a:extLst>
              <a:ext uri="{28A0092B-C50C-407E-A947-70E740481C1C}">
                <a14:useLocalDpi xmlns:a14="http://schemas.microsoft.com/office/drawing/2010/main" val="0"/>
              </a:ext>
            </a:extLst>
          </a:blip>
          <a:srcRect t="44351"/>
          <a:stretch/>
        </p:blipFill>
        <p:spPr>
          <a:xfrm>
            <a:off x="0" y="6541477"/>
            <a:ext cx="10691813" cy="8577873"/>
          </a:xfrm>
          <a:prstGeom prst="rect">
            <a:avLst/>
          </a:prstGeom>
        </p:spPr>
      </p:pic>
      <p:pic>
        <p:nvPicPr>
          <p:cNvPr id="14" name="图片 13">
            <a:extLst>
              <a:ext uri="{FF2B5EF4-FFF2-40B4-BE49-F238E27FC236}">
                <a16:creationId xmlns:a16="http://schemas.microsoft.com/office/drawing/2014/main" id="{FF7272D6-4F9B-EF6A-943C-C315CB591B5B}"/>
              </a:ext>
            </a:extLst>
          </p:cNvPr>
          <p:cNvPicPr>
            <a:picLocks noChangeAspect="1"/>
          </p:cNvPicPr>
          <p:nvPr/>
        </p:nvPicPr>
        <p:blipFill rotWithShape="1">
          <a:blip r:embed="rId5">
            <a:extLst>
              <a:ext uri="{28A0092B-C50C-407E-A947-70E740481C1C}">
                <a14:useLocalDpi xmlns:a14="http://schemas.microsoft.com/office/drawing/2010/main" val="0"/>
              </a:ext>
            </a:extLst>
          </a:blip>
          <a:srcRect l="33302" t="19872" r="21776" b="13142"/>
          <a:stretch/>
        </p:blipFill>
        <p:spPr>
          <a:xfrm>
            <a:off x="730602" y="8160324"/>
            <a:ext cx="3376246" cy="3436776"/>
          </a:xfrm>
          <a:prstGeom prst="rect">
            <a:avLst/>
          </a:prstGeom>
        </p:spPr>
      </p:pic>
      <p:sp>
        <p:nvSpPr>
          <p:cNvPr id="3" name="文本框 1">
            <a:extLst>
              <a:ext uri="{FF2B5EF4-FFF2-40B4-BE49-F238E27FC236}">
                <a16:creationId xmlns:a16="http://schemas.microsoft.com/office/drawing/2014/main" id="{9E9D7482-63C4-016D-B955-1D52227FDACE}"/>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02</a:t>
            </a:r>
            <a:endParaRPr lang="zh-CN" altLang="en-US" sz="13000" b="1" dirty="0"/>
          </a:p>
        </p:txBody>
      </p:sp>
      <p:sp>
        <p:nvSpPr>
          <p:cNvPr id="8" name="文本框 7">
            <a:extLst>
              <a:ext uri="{FF2B5EF4-FFF2-40B4-BE49-F238E27FC236}">
                <a16:creationId xmlns:a16="http://schemas.microsoft.com/office/drawing/2014/main" id="{AE46BB57-5D06-E5EC-2C9A-013C7B31B0E6}"/>
              </a:ext>
            </a:extLst>
          </p:cNvPr>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统筹规划</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优化国土空间格局</a:t>
            </a:r>
          </a:p>
        </p:txBody>
      </p:sp>
      <p:sp>
        <p:nvSpPr>
          <p:cNvPr id="9" name="文本框 8">
            <a:extLst>
              <a:ext uri="{FF2B5EF4-FFF2-40B4-BE49-F238E27FC236}">
                <a16:creationId xmlns:a16="http://schemas.microsoft.com/office/drawing/2014/main" id="{B43B86A0-0AA8-69DB-9B28-BAE4488B53DA}"/>
              </a:ext>
            </a:extLst>
          </p:cNvPr>
          <p:cNvSpPr txBox="1"/>
          <p:nvPr/>
        </p:nvSpPr>
        <p:spPr>
          <a:xfrm>
            <a:off x="4590161" y="11533510"/>
            <a:ext cx="5562601" cy="2677656"/>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a:t>
            </a: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空间总体格局</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国土空间三条控制线划定</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绿色生态保护</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农业农村发展</a:t>
            </a:r>
          </a:p>
        </p:txBody>
      </p:sp>
    </p:spTree>
    <p:extLst>
      <p:ext uri="{BB962C8B-B14F-4D97-AF65-F5344CB8AC3E}">
        <p14:creationId xmlns:p14="http://schemas.microsoft.com/office/powerpoint/2010/main" val="7668286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1"/>
          <p:cNvSpPr txBox="1">
            <a:spLocks noChangeArrowheads="1"/>
          </p:cNvSpPr>
          <p:nvPr/>
        </p:nvSpPr>
        <p:spPr bwMode="auto">
          <a:xfrm>
            <a:off x="289924" y="1089431"/>
            <a:ext cx="545728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82AA66"/>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solidFill>
                  <a:schemeClr val="accent6">
                    <a:lumMod val="75000"/>
                  </a:schemeClr>
                </a:solidFill>
              </a:rPr>
              <a:t>2.1 </a:t>
            </a:r>
            <a:r>
              <a:rPr lang="zh-CN" altLang="en-US" dirty="0">
                <a:solidFill>
                  <a:schemeClr val="accent6">
                    <a:lumMod val="75000"/>
                  </a:schemeClr>
                </a:solidFill>
              </a:rPr>
              <a:t>国土空间总体格局</a:t>
            </a:r>
          </a:p>
        </p:txBody>
      </p:sp>
      <p:sp>
        <p:nvSpPr>
          <p:cNvPr id="10" name="文本框 6"/>
          <p:cNvSpPr txBox="1">
            <a:spLocks noChangeArrowheads="1"/>
          </p:cNvSpPr>
          <p:nvPr/>
        </p:nvSpPr>
        <p:spPr bwMode="auto">
          <a:xfrm>
            <a:off x="947523" y="1711363"/>
            <a:ext cx="8961812" cy="598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构建“</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sym typeface="+mn-ea"/>
              </a:rPr>
              <a:t>一核一心、两廊三区、两轴多点</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”的国土空间总体格局</a:t>
            </a:r>
          </a:p>
        </p:txBody>
      </p:sp>
      <p:sp>
        <p:nvSpPr>
          <p:cNvPr id="11" name="文本框 3"/>
          <p:cNvSpPr txBox="1">
            <a:spLocks noChangeArrowheads="1"/>
          </p:cNvSpPr>
          <p:nvPr/>
        </p:nvSpPr>
        <p:spPr bwMode="auto">
          <a:xfrm>
            <a:off x="5747204" y="14169271"/>
            <a:ext cx="3865902"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镇域国土空间总体格局规划图</a:t>
            </a:r>
          </a:p>
        </p:txBody>
      </p:sp>
      <p:sp>
        <p:nvSpPr>
          <p:cNvPr id="14" name="矩形: 圆角 13"/>
          <p:cNvSpPr/>
          <p:nvPr/>
        </p:nvSpPr>
        <p:spPr>
          <a:xfrm>
            <a:off x="782474" y="2395124"/>
            <a:ext cx="9126859" cy="2402892"/>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6"/>
          <p:cNvSpPr txBox="1">
            <a:spLocks noChangeArrowheads="1"/>
          </p:cNvSpPr>
          <p:nvPr/>
        </p:nvSpPr>
        <p:spPr bwMode="auto">
          <a:xfrm>
            <a:off x="977900" y="2395220"/>
            <a:ext cx="8877300" cy="2399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indent="0" fontAlgn="auto">
              <a:lnSpc>
                <a:spcPct val="100000"/>
              </a:lnSpc>
            </a:pPr>
            <a:r>
              <a:rPr lang="zh-CN" altLang="en-US" b="1" dirty="0">
                <a:solidFill>
                  <a:schemeClr val="accent6">
                    <a:lumMod val="75000"/>
                  </a:schemeClr>
                </a:solidFill>
                <a:latin typeface="微软雅黑" panose="020B0503020204020204" pitchFamily="34" charset="-122"/>
                <a:ea typeface="微软雅黑" panose="020B0503020204020204" pitchFamily="34" charset="-122"/>
              </a:rPr>
              <a:t>一核一心：</a:t>
            </a:r>
            <a:r>
              <a:rPr lang="zh-CN" altLang="en-US" sz="1600" dirty="0">
                <a:solidFill>
                  <a:srgbClr val="404040"/>
                </a:solidFill>
                <a:latin typeface="微软雅黑" panose="020B0503020204020204" pitchFamily="34" charset="-122"/>
                <a:ea typeface="微软雅黑" panose="020B0503020204020204" pitchFamily="34" charset="-122"/>
                <a:sym typeface="+mn-ea"/>
              </a:rPr>
              <a:t>以镇区（中心城区）为城关镇发展极核，发挥综合服务功能；以冯家山水库为城关镇生态保护核心，发挥湿地保护功能，适当承载旅游发展职能</a:t>
            </a:r>
            <a:r>
              <a:rPr lang="zh-CN" altLang="en-US" sz="1600" dirty="0">
                <a:solidFill>
                  <a:srgbClr val="404040"/>
                </a:solidFill>
                <a:latin typeface="微软雅黑" panose="020B0503020204020204" pitchFamily="34" charset="-122"/>
                <a:ea typeface="微软雅黑" panose="020B0503020204020204" pitchFamily="34" charset="-122"/>
              </a:rPr>
              <a:t>；</a:t>
            </a:r>
          </a:p>
          <a:p>
            <a:pPr indent="0" fontAlgn="auto">
              <a:lnSpc>
                <a:spcPct val="100000"/>
              </a:lnSpc>
            </a:pPr>
            <a:r>
              <a:rPr lang="zh-CN" altLang="en-US" b="1" dirty="0">
                <a:solidFill>
                  <a:schemeClr val="accent6">
                    <a:lumMod val="75000"/>
                  </a:schemeClr>
                </a:solidFill>
                <a:latin typeface="微软雅黑" panose="020B0503020204020204" pitchFamily="34" charset="-122"/>
                <a:ea typeface="微软雅黑" panose="020B0503020204020204" pitchFamily="34" charset="-122"/>
              </a:rPr>
              <a:t>两廊：</a:t>
            </a:r>
            <a:r>
              <a:rPr lang="zh-CN" altLang="en-US" sz="1600" dirty="0">
                <a:solidFill>
                  <a:srgbClr val="404040"/>
                </a:solidFill>
                <a:latin typeface="微软雅黑" panose="020B0503020204020204" pitchFamily="34" charset="-122"/>
                <a:ea typeface="微软雅黑" panose="020B0503020204020204" pitchFamily="34" charset="-122"/>
                <a:sym typeface="+mn-ea"/>
              </a:rPr>
              <a:t>依托千河形成主要生态廊道，贯穿东西。依托冯坊河形成次要生态廊道，贯穿南北。</a:t>
            </a:r>
          </a:p>
          <a:p>
            <a:pPr indent="0" fontAlgn="auto">
              <a:lnSpc>
                <a:spcPct val="100000"/>
              </a:lnSpc>
            </a:pPr>
            <a:r>
              <a:rPr lang="zh-CN" altLang="en-US" b="1" dirty="0">
                <a:solidFill>
                  <a:schemeClr val="accent6">
                    <a:lumMod val="75000"/>
                  </a:schemeClr>
                </a:solidFill>
                <a:latin typeface="微软雅黑" panose="020B0503020204020204" pitchFamily="34" charset="-122"/>
                <a:ea typeface="微软雅黑" panose="020B0503020204020204" pitchFamily="34" charset="-122"/>
                <a:sym typeface="+mn-ea"/>
              </a:rPr>
              <a:t>三区：</a:t>
            </a:r>
            <a:r>
              <a:rPr lang="zh-CN" altLang="en-US" sz="1600" b="1" dirty="0">
                <a:solidFill>
                  <a:srgbClr val="404040"/>
                </a:solidFill>
                <a:latin typeface="微软雅黑" panose="020B0503020204020204" pitchFamily="34" charset="-122"/>
                <a:ea typeface="微软雅黑" panose="020B0503020204020204" pitchFamily="34" charset="-122"/>
                <a:sym typeface="+mn-ea"/>
              </a:rPr>
              <a:t>生态发展区</a:t>
            </a:r>
            <a:r>
              <a:rPr lang="zh-CN" altLang="en-US" sz="1600" dirty="0">
                <a:solidFill>
                  <a:srgbClr val="404040"/>
                </a:solidFill>
                <a:latin typeface="微软雅黑" panose="020B0503020204020204" pitchFamily="34" charset="-122"/>
                <a:ea typeface="微软雅黑" panose="020B0503020204020204" pitchFamily="34" charset="-122"/>
                <a:sym typeface="+mn-ea"/>
              </a:rPr>
              <a:t>，依托陕西千湖湿地省级自然保护区、千湖风景名胜区及千河、冯坊河等生态要素，建设生态屏障；</a:t>
            </a:r>
            <a:r>
              <a:rPr lang="zh-CN" altLang="en-US" sz="1600" b="1" dirty="0">
                <a:solidFill>
                  <a:srgbClr val="404040"/>
                </a:solidFill>
                <a:latin typeface="微软雅黑" panose="020B0503020204020204" pitchFamily="34" charset="-122"/>
                <a:ea typeface="微软雅黑" panose="020B0503020204020204" pitchFamily="34" charset="-122"/>
                <a:sym typeface="+mn-ea"/>
              </a:rPr>
              <a:t>城镇核心区</a:t>
            </a:r>
            <a:r>
              <a:rPr lang="zh-CN" altLang="en-US" sz="1600" dirty="0">
                <a:solidFill>
                  <a:srgbClr val="404040"/>
                </a:solidFill>
                <a:latin typeface="微软雅黑" panose="020B0503020204020204" pitchFamily="34" charset="-122"/>
                <a:ea typeface="微软雅黑" panose="020B0503020204020204" pitchFamily="34" charset="-122"/>
                <a:sym typeface="+mn-ea"/>
              </a:rPr>
              <a:t>，形成以段坊工业园、中心城区为主的城镇发展核心；</a:t>
            </a:r>
            <a:r>
              <a:rPr lang="zh-CN" altLang="en-US" sz="1600" b="1" dirty="0">
                <a:solidFill>
                  <a:srgbClr val="404040"/>
                </a:solidFill>
                <a:latin typeface="微软雅黑" panose="020B0503020204020204" pitchFamily="34" charset="-122"/>
                <a:ea typeface="微软雅黑" panose="020B0503020204020204" pitchFamily="34" charset="-122"/>
                <a:sym typeface="+mn-ea"/>
              </a:rPr>
              <a:t>农业发展区</a:t>
            </a:r>
            <a:r>
              <a:rPr lang="zh-CN" altLang="en-US" sz="1600" dirty="0">
                <a:solidFill>
                  <a:srgbClr val="404040"/>
                </a:solidFill>
                <a:latin typeface="微软雅黑" panose="020B0503020204020204" pitchFamily="34" charset="-122"/>
                <a:ea typeface="微软雅黑" panose="020B0503020204020204" pitchFamily="34" charset="-122"/>
                <a:sym typeface="+mn-ea"/>
              </a:rPr>
              <a:t>，形成以现代园区、特色农业为重点的农业发展核心</a:t>
            </a:r>
            <a:r>
              <a:rPr lang="zh-CN" altLang="en-US" sz="1600" dirty="0">
                <a:solidFill>
                  <a:srgbClr val="404040"/>
                </a:solidFill>
                <a:latin typeface="微软雅黑" panose="020B0503020204020204" pitchFamily="34" charset="-122"/>
                <a:ea typeface="微软雅黑" panose="020B0503020204020204" pitchFamily="34" charset="-122"/>
              </a:rPr>
              <a:t>；</a:t>
            </a:r>
            <a:endParaRPr lang="zh-CN" altLang="en-US" dirty="0">
              <a:solidFill>
                <a:srgbClr val="404040"/>
              </a:solidFill>
              <a:latin typeface="微软雅黑" panose="020B0503020204020204" pitchFamily="34" charset="-122"/>
              <a:ea typeface="微软雅黑" panose="020B0503020204020204" pitchFamily="34" charset="-122"/>
            </a:endParaRPr>
          </a:p>
          <a:p>
            <a:pPr indent="0" fontAlgn="auto">
              <a:lnSpc>
                <a:spcPct val="100000"/>
              </a:lnSpc>
            </a:pPr>
            <a:r>
              <a:rPr lang="zh-CN" altLang="en-US" b="1" dirty="0">
                <a:solidFill>
                  <a:schemeClr val="accent6">
                    <a:lumMod val="75000"/>
                  </a:schemeClr>
                </a:solidFill>
                <a:latin typeface="微软雅黑" panose="020B0503020204020204" pitchFamily="34" charset="-122"/>
                <a:ea typeface="微软雅黑" panose="020B0503020204020204" pitchFamily="34" charset="-122"/>
              </a:rPr>
              <a:t>两轴多点：</a:t>
            </a:r>
            <a:r>
              <a:rPr lang="zh-CN" altLang="en-US" sz="1600" dirty="0">
                <a:solidFill>
                  <a:srgbClr val="404040"/>
                </a:solidFill>
                <a:latin typeface="微软雅黑" panose="020B0503020204020204" pitchFamily="34" charset="-122"/>
                <a:ea typeface="微软雅黑" panose="020B0503020204020204" pitchFamily="34" charset="-122"/>
                <a:sym typeface="+mn-ea"/>
              </a:rPr>
              <a:t>两轴：指贯穿城关镇东西，沿银昆高速形成的综合城镇发展轴；指贯穿城关镇南北，沿省道219形成的城镇发展次轴。多点：指新兴村、千川村等散布在镇域的多个不同类型的乡村，带动全镇域发展。</a:t>
            </a:r>
          </a:p>
        </p:txBody>
      </p:sp>
      <p:pic>
        <p:nvPicPr>
          <p:cNvPr id="2" name="图片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5" b="1" dirty="0">
              <a:solidFill>
                <a:schemeClr val="bg1"/>
              </a:solidFill>
              <a:latin typeface="方正小标宋简体" panose="02010601030101010101" pitchFamily="2" charset="-122"/>
              <a:ea typeface="方正小标宋简体" panose="02010601030101010101" pitchFamily="2" charset="-122"/>
            </a:endParaRPr>
          </a:p>
        </p:txBody>
      </p:sp>
      <p:pic>
        <p:nvPicPr>
          <p:cNvPr id="4" name="图片 3" descr="E:/工作/建大规划院/20230912千阳镇国空总规/03图纸/城关/18.国土空间总体格局规划图.jpg18.国土空间总体格局规划图"/>
          <p:cNvPicPr>
            <a:picLocks noChangeAspect="1"/>
          </p:cNvPicPr>
          <p:nvPr/>
        </p:nvPicPr>
        <p:blipFill>
          <a:blip r:embed="rId3"/>
          <a:srcRect l="3921" t="10664" r="3501" b="17491"/>
          <a:stretch>
            <a:fillRect/>
          </a:stretch>
        </p:blipFill>
        <p:spPr>
          <a:xfrm>
            <a:off x="1084580" y="4883150"/>
            <a:ext cx="8514080" cy="9337675"/>
          </a:xfrm>
          <a:prstGeom prst="rect">
            <a:avLst/>
          </a:prstGeom>
        </p:spPr>
      </p:pic>
      <p:pic>
        <p:nvPicPr>
          <p:cNvPr id="6" name="图片 5" descr="E:/工作/建大规划院/20230912千阳镇国空总规/03图纸/城关/18.国土空间总体格局规划图.jpg18.国土空间总体格局规划图"/>
          <p:cNvPicPr>
            <a:picLocks noChangeAspect="1"/>
          </p:cNvPicPr>
          <p:nvPr/>
        </p:nvPicPr>
        <p:blipFill>
          <a:blip r:embed="rId3"/>
          <a:srcRect l="4473" t="84063" r="23525" b="7969"/>
          <a:stretch>
            <a:fillRect/>
          </a:stretch>
        </p:blipFill>
        <p:spPr>
          <a:xfrm>
            <a:off x="1084580" y="13185140"/>
            <a:ext cx="6621780" cy="1035685"/>
          </a:xfrm>
          <a:prstGeom prst="rect">
            <a:avLst/>
          </a:prstGeom>
        </p:spPr>
      </p:pic>
    </p:spTree>
    <p:extLst>
      <p:ext uri="{BB962C8B-B14F-4D97-AF65-F5344CB8AC3E}">
        <p14:creationId xmlns:p14="http://schemas.microsoft.com/office/powerpoint/2010/main" val="3912183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CE5D832D-264F-FECA-847B-11917CC204EA}"/>
              </a:ext>
            </a:extLst>
          </p:cNvPr>
          <p:cNvPicPr>
            <a:picLocks noChangeAspect="1"/>
          </p:cNvPicPr>
          <p:nvPr/>
        </p:nvPicPr>
        <p:blipFill rotWithShape="1">
          <a:blip r:embed="rId2">
            <a:extLst>
              <a:ext uri="{28A0092B-C50C-407E-A947-70E740481C1C}">
                <a14:useLocalDpi xmlns:a14="http://schemas.microsoft.com/office/drawing/2010/main" val="0"/>
              </a:ext>
            </a:extLst>
          </a:blip>
          <a:srcRect l="6687" t="3350" r="5626"/>
          <a:stretch/>
        </p:blipFill>
        <p:spPr>
          <a:xfrm>
            <a:off x="425803" y="6709896"/>
            <a:ext cx="2864429" cy="2448697"/>
          </a:xfrm>
          <a:prstGeom prst="rect">
            <a:avLst/>
          </a:prstGeom>
        </p:spPr>
      </p:pic>
      <p:pic>
        <p:nvPicPr>
          <p:cNvPr id="18" name="图片 17">
            <a:extLst>
              <a:ext uri="{FF2B5EF4-FFF2-40B4-BE49-F238E27FC236}">
                <a16:creationId xmlns:a16="http://schemas.microsoft.com/office/drawing/2014/main" id="{93E9E3C2-3955-8BC3-7DA4-2AD25C86FC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804" y="3480280"/>
            <a:ext cx="2864430" cy="2350077"/>
          </a:xfrm>
          <a:prstGeom prst="rect">
            <a:avLst/>
          </a:prstGeom>
        </p:spPr>
      </p:pic>
      <p:pic>
        <p:nvPicPr>
          <p:cNvPr id="17" name="图片 16">
            <a:extLst>
              <a:ext uri="{FF2B5EF4-FFF2-40B4-BE49-F238E27FC236}">
                <a16:creationId xmlns:a16="http://schemas.microsoft.com/office/drawing/2014/main" id="{F4AEB0D8-E7B8-76E9-440B-EF4CDAD826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302" y="10092424"/>
            <a:ext cx="2864428" cy="2415267"/>
          </a:xfrm>
          <a:prstGeom prst="rect">
            <a:avLst/>
          </a:prstGeom>
        </p:spPr>
      </p:pic>
      <p:sp>
        <p:nvSpPr>
          <p:cNvPr id="9"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2.2 </a:t>
            </a:r>
            <a:r>
              <a:rPr lang="zh-CN" altLang="en-US" dirty="0"/>
              <a:t>重要</a:t>
            </a:r>
            <a:r>
              <a:rPr lang="zh-CN" altLang="en-US" dirty="0" smtClean="0"/>
              <a:t>控制</a:t>
            </a:r>
            <a:r>
              <a:rPr lang="zh-CN" altLang="en-US" dirty="0" smtClean="0"/>
              <a:t>线落实</a:t>
            </a:r>
            <a:endParaRPr lang="zh-CN" altLang="en-US" dirty="0"/>
          </a:p>
        </p:txBody>
      </p:sp>
      <p:sp>
        <p:nvSpPr>
          <p:cNvPr id="5" name="文本框 6">
            <a:extLst>
              <a:ext uri="{FF2B5EF4-FFF2-40B4-BE49-F238E27FC236}">
                <a16:creationId xmlns:a16="http://schemas.microsoft.com/office/drawing/2014/main" id="{606DA389-01DD-27D8-F54C-C231613AA0D7}"/>
              </a:ext>
            </a:extLst>
          </p:cNvPr>
          <p:cNvSpPr txBox="1">
            <a:spLocks noChangeArrowheads="1"/>
          </p:cNvSpPr>
          <p:nvPr/>
        </p:nvSpPr>
        <p:spPr bwMode="auto">
          <a:xfrm>
            <a:off x="3600605" y="3254266"/>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落实永久基本农田保护红线</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6" name="文本框 6">
            <a:extLst>
              <a:ext uri="{FF2B5EF4-FFF2-40B4-BE49-F238E27FC236}">
                <a16:creationId xmlns:a16="http://schemas.microsoft.com/office/drawing/2014/main" id="{FD90F3C7-EFB1-4813-FD28-7DA56F33612C}"/>
              </a:ext>
            </a:extLst>
          </p:cNvPr>
          <p:cNvSpPr txBox="1">
            <a:spLocks noChangeArrowheads="1"/>
          </p:cNvSpPr>
          <p:nvPr/>
        </p:nvSpPr>
        <p:spPr bwMode="auto">
          <a:xfrm>
            <a:off x="3600603" y="3945739"/>
            <a:ext cx="6551913"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just">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严格落实千阳县县级国土空间总体规划永久基本农田保护红线划定结果与永久基本农田保护制度，以现状稳定耕地为基础，优先将优质耕地划为永久基本农田。至</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2035</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年，确定永久基本农田保护面积为</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1859.78</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公顷。划定永久基本农田范围主要分布在沿千河川道两侧。</a:t>
            </a:r>
          </a:p>
        </p:txBody>
      </p:sp>
      <p:sp>
        <p:nvSpPr>
          <p:cNvPr id="7" name="文本框 6">
            <a:extLst>
              <a:ext uri="{FF2B5EF4-FFF2-40B4-BE49-F238E27FC236}">
                <a16:creationId xmlns:a16="http://schemas.microsoft.com/office/drawing/2014/main" id="{EC0D5C3E-4CF9-DC4B-8BBD-991AC119EBB4}"/>
              </a:ext>
            </a:extLst>
          </p:cNvPr>
          <p:cNvSpPr txBox="1">
            <a:spLocks noChangeArrowheads="1"/>
          </p:cNvSpPr>
          <p:nvPr/>
        </p:nvSpPr>
        <p:spPr bwMode="auto">
          <a:xfrm>
            <a:off x="3600604" y="6751458"/>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落实生态保护红线</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8" name="文本框 6">
            <a:extLst>
              <a:ext uri="{FF2B5EF4-FFF2-40B4-BE49-F238E27FC236}">
                <a16:creationId xmlns:a16="http://schemas.microsoft.com/office/drawing/2014/main" id="{8CB2F4DD-DAD9-06AE-AA98-0985D7B4F10F}"/>
              </a:ext>
            </a:extLst>
          </p:cNvPr>
          <p:cNvSpPr txBox="1">
            <a:spLocks noChangeArrowheads="1"/>
          </p:cNvSpPr>
          <p:nvPr/>
        </p:nvSpPr>
        <p:spPr bwMode="auto">
          <a:xfrm>
            <a:off x="3596102" y="7540834"/>
            <a:ext cx="655641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严格落实千阳县县级国土空间总体规划生态保护红线划定结果与生态保护红线制度，确保城关镇镇域生态保护红线面积为</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4793.11</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公顷。主要分布在陕西千湖国家湿地公园、陕西千湖湿地省级自然保护区以及南部山区林地等。</a:t>
            </a:r>
          </a:p>
        </p:txBody>
      </p:sp>
      <p:sp>
        <p:nvSpPr>
          <p:cNvPr id="10" name="文本框 9">
            <a:extLst>
              <a:ext uri="{FF2B5EF4-FFF2-40B4-BE49-F238E27FC236}">
                <a16:creationId xmlns:a16="http://schemas.microsoft.com/office/drawing/2014/main" id="{809C8E6B-D0D9-75FD-0FAF-9720102C9BD8}"/>
              </a:ext>
            </a:extLst>
          </p:cNvPr>
          <p:cNvSpPr txBox="1">
            <a:spLocks noChangeArrowheads="1"/>
          </p:cNvSpPr>
          <p:nvPr/>
        </p:nvSpPr>
        <p:spPr bwMode="auto">
          <a:xfrm>
            <a:off x="3596102" y="10035940"/>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落实城镇开发边界</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1" name="文本框 6">
            <a:extLst>
              <a:ext uri="{FF2B5EF4-FFF2-40B4-BE49-F238E27FC236}">
                <a16:creationId xmlns:a16="http://schemas.microsoft.com/office/drawing/2014/main" id="{F5BA6CA9-269A-2E75-A365-483C23B6FFEE}"/>
              </a:ext>
            </a:extLst>
          </p:cNvPr>
          <p:cNvSpPr txBox="1">
            <a:spLocks noChangeArrowheads="1"/>
          </p:cNvSpPr>
          <p:nvPr/>
        </p:nvSpPr>
        <p:spPr bwMode="auto">
          <a:xfrm>
            <a:off x="3596102" y="10731203"/>
            <a:ext cx="655191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落实千阳县国土空间总体规划城镇开发边界的规模与管控要求，优化城镇布局，促进城镇空间集约高效，紧凑布局。至</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2035</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年，划定城镇开发边界面积为</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591.88</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公顷，主要分布在中心城区以及段坊工业园区等。</a:t>
            </a:r>
          </a:p>
        </p:txBody>
      </p:sp>
      <p:sp>
        <p:nvSpPr>
          <p:cNvPr id="43" name="文本框 2">
            <a:extLst>
              <a:ext uri="{FF2B5EF4-FFF2-40B4-BE49-F238E27FC236}">
                <a16:creationId xmlns:a16="http://schemas.microsoft.com/office/drawing/2014/main" id="{E2F6DE77-C5AC-D8A3-E510-A5CB66369799}"/>
              </a:ext>
            </a:extLst>
          </p:cNvPr>
          <p:cNvSpPr txBox="1">
            <a:spLocks noChangeArrowheads="1"/>
          </p:cNvSpPr>
          <p:nvPr/>
        </p:nvSpPr>
        <p:spPr bwMode="auto">
          <a:xfrm>
            <a:off x="769959" y="2019684"/>
            <a:ext cx="2486764"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ctr" eaLnBrk="1" hangingPunct="1">
              <a:lnSpc>
                <a:spcPct val="150000"/>
              </a:lnSpc>
              <a:buFont typeface="Wingdings" panose="05000000000000000000" pitchFamily="2" charset="2"/>
              <a:buChar char="p"/>
            </a:pPr>
            <a:r>
              <a:rPr lang="zh-CN" altLang="en-US" sz="2400" b="1" dirty="0" smtClean="0">
                <a:solidFill>
                  <a:schemeClr val="accent6">
                    <a:lumMod val="75000"/>
                  </a:schemeClr>
                </a:solidFill>
                <a:latin typeface="微软雅黑" panose="020B0503020204020204" pitchFamily="34" charset="-122"/>
                <a:ea typeface="微软雅黑" panose="020B0503020204020204" pitchFamily="34" charset="-122"/>
              </a:rPr>
              <a:t>三线落实</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pic>
        <p:nvPicPr>
          <p:cNvPr id="22" name="图片 21">
            <a:extLst>
              <a:ext uri="{FF2B5EF4-FFF2-40B4-BE49-F238E27FC236}">
                <a16:creationId xmlns:a16="http://schemas.microsoft.com/office/drawing/2014/main" id="{98237AFC-84C4-E05A-1194-F560DACCD72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24" name="文本框 1">
            <a:extLst>
              <a:ext uri="{FF2B5EF4-FFF2-40B4-BE49-F238E27FC236}">
                <a16:creationId xmlns:a16="http://schemas.microsoft.com/office/drawing/2014/main" id="{EAFE171E-40AB-230F-7112-72497F37E6B6}"/>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Tree>
    <p:extLst>
      <p:ext uri="{BB962C8B-B14F-4D97-AF65-F5344CB8AC3E}">
        <p14:creationId xmlns:p14="http://schemas.microsoft.com/office/powerpoint/2010/main" val="24007081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rotWithShape="1">
          <a:blip r:embed="rId2" cstate="hqprint">
            <a:extLst>
              <a:ext uri="{28A0092B-C50C-407E-A947-70E740481C1C}">
                <a14:useLocalDpi xmlns:a14="http://schemas.microsoft.com/office/drawing/2010/main" val="0"/>
              </a:ext>
            </a:extLst>
          </a:blip>
          <a:srcRect l="4213" t="10899" r="3709" b="17568"/>
          <a:stretch/>
        </p:blipFill>
        <p:spPr>
          <a:xfrm>
            <a:off x="1004918" y="4889962"/>
            <a:ext cx="8420436" cy="9245008"/>
          </a:xfrm>
          <a:prstGeom prst="rect">
            <a:avLst/>
          </a:prstGeom>
        </p:spPr>
      </p:pic>
      <p:pic>
        <p:nvPicPr>
          <p:cNvPr id="12" name="图片 11"/>
          <p:cNvPicPr>
            <a:picLocks noChangeAspect="1"/>
          </p:cNvPicPr>
          <p:nvPr/>
        </p:nvPicPr>
        <p:blipFill rotWithShape="1">
          <a:blip r:embed="rId2" cstate="hqprint">
            <a:extLst>
              <a:ext uri="{28A0092B-C50C-407E-A947-70E740481C1C}">
                <a14:useLocalDpi xmlns:a14="http://schemas.microsoft.com/office/drawing/2010/main" val="0"/>
              </a:ext>
            </a:extLst>
          </a:blip>
          <a:srcRect l="4213" t="84179" r="3709" b="8002"/>
          <a:stretch/>
        </p:blipFill>
        <p:spPr>
          <a:xfrm>
            <a:off x="1004918" y="12939763"/>
            <a:ext cx="8420436" cy="1192797"/>
          </a:xfrm>
          <a:prstGeom prst="rect">
            <a:avLst/>
          </a:prstGeom>
        </p:spPr>
      </p:pic>
      <p:pic>
        <p:nvPicPr>
          <p:cNvPr id="2" name="图片 1">
            <a:extLst>
              <a:ext uri="{FF2B5EF4-FFF2-40B4-BE49-F238E27FC236}">
                <a16:creationId xmlns:a16="http://schemas.microsoft.com/office/drawing/2014/main" id="{98237AFC-84C4-E05A-1194-F560DACCD72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 name="文本框 1">
            <a:extLst>
              <a:ext uri="{FF2B5EF4-FFF2-40B4-BE49-F238E27FC236}">
                <a16:creationId xmlns:a16="http://schemas.microsoft.com/office/drawing/2014/main" id="{EAFE171E-40AB-230F-7112-72497F37E6B6}"/>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4" b="1" dirty="0">
              <a:solidFill>
                <a:schemeClr val="bg1"/>
              </a:solidFill>
              <a:latin typeface="方正小标宋简体" panose="02010601030101010101" pitchFamily="2" charset="-122"/>
              <a:ea typeface="方正小标宋简体" panose="02010601030101010101" pitchFamily="2" charset="-122"/>
            </a:endParaRPr>
          </a:p>
        </p:txBody>
      </p:sp>
      <p:sp>
        <p:nvSpPr>
          <p:cNvPr id="5"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2.3 </a:t>
            </a:r>
            <a:r>
              <a:rPr lang="zh-CN" altLang="en-US" dirty="0" smtClean="0"/>
              <a:t>规划管控分区</a:t>
            </a:r>
            <a:endParaRPr lang="zh-CN" altLang="en-US" dirty="0"/>
          </a:p>
        </p:txBody>
      </p:sp>
      <p:sp>
        <p:nvSpPr>
          <p:cNvPr id="6" name="矩形 5">
            <a:extLst>
              <a:ext uri="{FF2B5EF4-FFF2-40B4-BE49-F238E27FC236}">
                <a16:creationId xmlns:a16="http://schemas.microsoft.com/office/drawing/2014/main" id="{1E17EC65-ECC0-5D77-2E26-78F21CE1DF6E}"/>
              </a:ext>
            </a:extLst>
          </p:cNvPr>
          <p:cNvSpPr/>
          <p:nvPr/>
        </p:nvSpPr>
        <p:spPr>
          <a:xfrm>
            <a:off x="894952" y="1730246"/>
            <a:ext cx="9041529" cy="2951898"/>
          </a:xfrm>
          <a:prstGeom prst="rect">
            <a:avLst/>
          </a:prstGeom>
          <a:noFill/>
        </p:spPr>
        <p:txBody>
          <a:bodyPr wrap="square" rtlCol="0">
            <a:spAutoFit/>
          </a:bodyPr>
          <a:lstStyle/>
          <a:p>
            <a:pPr>
              <a:lnSpc>
                <a:spcPct val="150000"/>
              </a:lnSpc>
            </a:pPr>
            <a:r>
              <a:rPr lang="zh-CN" altLang="en-US" b="1" dirty="0">
                <a:latin typeface="微软雅黑" panose="020B0503020204020204" pitchFamily="34" charset="-122"/>
                <a:ea typeface="微软雅黑" panose="020B0503020204020204" pitchFamily="34" charset="-122"/>
              </a:rPr>
              <a:t>生态保护区：</a:t>
            </a:r>
            <a:r>
              <a:rPr lang="zh-CN" altLang="en-US" dirty="0">
                <a:latin typeface="微软雅黑" panose="020B0503020204020204" pitchFamily="34" charset="-122"/>
                <a:ea typeface="微软雅黑" panose="020B0503020204020204" pitchFamily="34" charset="-122"/>
              </a:rPr>
              <a:t>自然保护地核心保护区原则上</a:t>
            </a:r>
            <a:r>
              <a:rPr lang="zh-CN" altLang="en-US" b="1" dirty="0">
                <a:solidFill>
                  <a:srgbClr val="82AA66"/>
                </a:solidFill>
                <a:latin typeface="微软雅黑" panose="020B0503020204020204" pitchFamily="34" charset="-122"/>
                <a:ea typeface="微软雅黑" panose="020B0503020204020204" pitchFamily="34" charset="-122"/>
              </a:rPr>
              <a:t>禁止人为活动</a:t>
            </a:r>
            <a:r>
              <a:rPr lang="zh-CN" altLang="en-US" dirty="0">
                <a:latin typeface="微软雅黑" panose="020B0503020204020204" pitchFamily="34" charset="-122"/>
                <a:ea typeface="微软雅黑" panose="020B0503020204020204" pitchFamily="34" charset="-122"/>
              </a:rPr>
              <a:t>，其他区域严格禁止开发性、生产性建设活动。</a:t>
            </a:r>
          </a:p>
          <a:p>
            <a:pPr>
              <a:lnSpc>
                <a:spcPct val="150000"/>
              </a:lnSpc>
            </a:pPr>
            <a:r>
              <a:rPr lang="zh-CN" altLang="en-US" b="1" dirty="0">
                <a:latin typeface="微软雅黑" panose="020B0503020204020204" pitchFamily="34" charset="-122"/>
                <a:ea typeface="微软雅黑" panose="020B0503020204020204" pitchFamily="34" charset="-122"/>
              </a:rPr>
              <a:t>生态控制区：</a:t>
            </a:r>
            <a:r>
              <a:rPr lang="zh-CN" altLang="en-US" dirty="0">
                <a:latin typeface="微软雅黑" panose="020B0503020204020204" pitchFamily="34" charset="-122"/>
                <a:ea typeface="微软雅黑" panose="020B0503020204020204" pitchFamily="34" charset="-122"/>
              </a:rPr>
              <a:t>以</a:t>
            </a:r>
            <a:r>
              <a:rPr lang="zh-CN" altLang="en-US" b="1" dirty="0">
                <a:solidFill>
                  <a:srgbClr val="82AA66"/>
                </a:solidFill>
                <a:latin typeface="微软雅黑" panose="020B0503020204020204" pitchFamily="34" charset="-122"/>
                <a:ea typeface="微软雅黑" panose="020B0503020204020204" pitchFamily="34" charset="-122"/>
              </a:rPr>
              <a:t>生态保护与修复</a:t>
            </a:r>
            <a:r>
              <a:rPr lang="zh-CN" altLang="en-US" dirty="0">
                <a:latin typeface="微软雅黑" panose="020B0503020204020204" pitchFamily="34" charset="-122"/>
                <a:ea typeface="微软雅黑" panose="020B0503020204020204" pitchFamily="34" charset="-122"/>
              </a:rPr>
              <a:t>为主，因地制宜实施分区分级分类管理。</a:t>
            </a:r>
          </a:p>
          <a:p>
            <a:pPr>
              <a:lnSpc>
                <a:spcPct val="150000"/>
              </a:lnSpc>
            </a:pPr>
            <a:r>
              <a:rPr lang="zh-CN" altLang="en-US" b="1" dirty="0">
                <a:latin typeface="微软雅黑" panose="020B0503020204020204" pitchFamily="34" charset="-122"/>
                <a:ea typeface="微软雅黑" panose="020B0503020204020204" pitchFamily="34" charset="-122"/>
              </a:rPr>
              <a:t>农田保护区：</a:t>
            </a:r>
            <a:r>
              <a:rPr lang="zh-CN" altLang="en-US" dirty="0">
                <a:latin typeface="微软雅黑" panose="020B0503020204020204" pitchFamily="34" charset="-122"/>
                <a:ea typeface="微软雅黑" panose="020B0503020204020204" pitchFamily="34" charset="-122"/>
              </a:rPr>
              <a:t>重点用于</a:t>
            </a:r>
            <a:r>
              <a:rPr lang="zh-CN" altLang="en-US" b="1" dirty="0">
                <a:solidFill>
                  <a:srgbClr val="82AA66"/>
                </a:solidFill>
                <a:latin typeface="微软雅黑" panose="020B0503020204020204" pitchFamily="34" charset="-122"/>
                <a:ea typeface="微软雅黑" panose="020B0503020204020204" pitchFamily="34" charset="-122"/>
              </a:rPr>
              <a:t>粮食生产</a:t>
            </a:r>
            <a:r>
              <a:rPr lang="zh-CN" altLang="en-US" dirty="0">
                <a:latin typeface="微软雅黑" panose="020B0503020204020204" pitchFamily="34" charset="-122"/>
                <a:ea typeface="微软雅黑" panose="020B0503020204020204" pitchFamily="34" charset="-122"/>
              </a:rPr>
              <a:t>，原则上严禁开发建设活动。</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城镇发展区：</a:t>
            </a:r>
            <a:r>
              <a:rPr lang="zh-CN" altLang="en-US" dirty="0">
                <a:latin typeface="微软雅黑" panose="020B0503020204020204" pitchFamily="34" charset="-122"/>
                <a:ea typeface="微软雅黑" panose="020B0503020204020204" pitchFamily="34" charset="-122"/>
              </a:rPr>
              <a:t>城镇集中建设区采用</a:t>
            </a:r>
            <a:r>
              <a:rPr lang="zh-CN" altLang="en-US" b="1" dirty="0">
                <a:solidFill>
                  <a:srgbClr val="82AA66"/>
                </a:solidFill>
                <a:latin typeface="微软雅黑" panose="020B0503020204020204" pitchFamily="34" charset="-122"/>
                <a:ea typeface="微软雅黑" panose="020B0503020204020204" pitchFamily="34" charset="-122"/>
              </a:rPr>
              <a:t>“详细规划</a:t>
            </a:r>
            <a:r>
              <a:rPr lang="en-US" altLang="zh-CN" b="1" dirty="0">
                <a:solidFill>
                  <a:srgbClr val="82AA66"/>
                </a:solidFill>
                <a:latin typeface="微软雅黑" panose="020B0503020204020204" pitchFamily="34" charset="-122"/>
                <a:ea typeface="微软雅黑" panose="020B0503020204020204" pitchFamily="34" charset="-122"/>
              </a:rPr>
              <a:t>+</a:t>
            </a:r>
            <a:r>
              <a:rPr lang="zh-CN" altLang="en-US" b="1" dirty="0">
                <a:solidFill>
                  <a:srgbClr val="82AA66"/>
                </a:solidFill>
                <a:latin typeface="微软雅黑" panose="020B0503020204020204" pitchFamily="34" charset="-122"/>
                <a:ea typeface="微软雅黑" panose="020B0503020204020204" pitchFamily="34" charset="-122"/>
              </a:rPr>
              <a:t>规划许可”</a:t>
            </a:r>
            <a:r>
              <a:rPr lang="zh-CN" altLang="en-US" dirty="0">
                <a:latin typeface="微软雅黑" panose="020B0503020204020204" pitchFamily="34" charset="-122"/>
                <a:ea typeface="微软雅黑" panose="020B0503020204020204" pitchFamily="34" charset="-122"/>
              </a:rPr>
              <a:t>的方式进行管理，实施规划用途管制与开发许可制度。</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乡村发展区：</a:t>
            </a:r>
            <a:r>
              <a:rPr lang="zh-CN" altLang="en-US" dirty="0">
                <a:latin typeface="微软雅黑" panose="020B0503020204020204" pitchFamily="34" charset="-122"/>
                <a:ea typeface="微软雅黑" panose="020B0503020204020204" pitchFamily="34" charset="-122"/>
              </a:rPr>
              <a:t>重点</a:t>
            </a:r>
            <a:r>
              <a:rPr lang="zh-CN" altLang="en-US" b="1" dirty="0">
                <a:solidFill>
                  <a:srgbClr val="82AA66"/>
                </a:solidFill>
                <a:latin typeface="微软雅黑" panose="020B0503020204020204" pitchFamily="34" charset="-122"/>
                <a:ea typeface="微软雅黑" panose="020B0503020204020204" pitchFamily="34" charset="-122"/>
              </a:rPr>
              <a:t>保障农村生产生活配套及必要的民生保障设施</a:t>
            </a:r>
            <a:r>
              <a:rPr lang="zh-CN" altLang="en-US" dirty="0">
                <a:latin typeface="微软雅黑" panose="020B0503020204020204" pitchFamily="34" charset="-122"/>
                <a:ea typeface="微软雅黑" panose="020B0503020204020204" pitchFamily="34" charset="-122"/>
              </a:rPr>
              <a:t>建设。</a:t>
            </a:r>
            <a:endParaRPr lang="en-US" altLang="zh-CN" dirty="0">
              <a:latin typeface="微软雅黑" panose="020B0503020204020204" pitchFamily="34" charset="-122"/>
              <a:ea typeface="微软雅黑" panose="020B0503020204020204" pitchFamily="34" charset="-122"/>
            </a:endParaRPr>
          </a:p>
        </p:txBody>
      </p:sp>
      <p:sp>
        <p:nvSpPr>
          <p:cNvPr id="7" name="圆角矩形 4">
            <a:extLst>
              <a:ext uri="{FF2B5EF4-FFF2-40B4-BE49-F238E27FC236}">
                <a16:creationId xmlns:a16="http://schemas.microsoft.com/office/drawing/2014/main" id="{91E02485-5E82-DA6A-0EA3-67A9C19B6083}"/>
              </a:ext>
            </a:extLst>
          </p:cNvPr>
          <p:cNvSpPr/>
          <p:nvPr/>
        </p:nvSpPr>
        <p:spPr>
          <a:xfrm>
            <a:off x="711199" y="1730247"/>
            <a:ext cx="9225282" cy="2930849"/>
          </a:xfrm>
          <a:prstGeom prst="roundRect">
            <a:avLst>
              <a:gd name="adj" fmla="val 11381"/>
            </a:avLst>
          </a:prstGeom>
          <a:noFill/>
          <a:ln>
            <a:solidFill>
              <a:schemeClr val="accent6">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65"/>
          </a:p>
        </p:txBody>
      </p:sp>
      <p:sp>
        <p:nvSpPr>
          <p:cNvPr id="10" name="文本框 9">
            <a:extLst>
              <a:ext uri="{FF2B5EF4-FFF2-40B4-BE49-F238E27FC236}">
                <a16:creationId xmlns:a16="http://schemas.microsoft.com/office/drawing/2014/main" id="{9D47A04B-4CA3-5615-EDE8-8EDD097FDFE4}"/>
              </a:ext>
            </a:extLst>
          </p:cNvPr>
          <p:cNvSpPr txBox="1"/>
          <p:nvPr/>
        </p:nvSpPr>
        <p:spPr>
          <a:xfrm>
            <a:off x="1004918" y="14158122"/>
            <a:ext cx="1868025" cy="369332"/>
          </a:xfrm>
          <a:prstGeom prst="rect">
            <a:avLst/>
          </a:prstGeom>
          <a:noFill/>
        </p:spPr>
        <p:txBody>
          <a:bodyPr wrap="square" rtlCol="0">
            <a:spAutoFit/>
          </a:bodyPr>
          <a:lstStyle/>
          <a:p>
            <a:pPr algn="ctr"/>
            <a:r>
              <a:rPr lang="zh-CN" altLang="en-US" b="1" dirty="0">
                <a:latin typeface="微软雅黑" panose="020B0503020204020204" pitchFamily="34" charset="-122"/>
                <a:ea typeface="微软雅黑" panose="020B0503020204020204" pitchFamily="34" charset="-122"/>
              </a:rPr>
              <a:t>规划分区图</a:t>
            </a:r>
          </a:p>
        </p:txBody>
      </p:sp>
    </p:spTree>
    <p:extLst>
      <p:ext uri="{BB962C8B-B14F-4D97-AF65-F5344CB8AC3E}">
        <p14:creationId xmlns:p14="http://schemas.microsoft.com/office/powerpoint/2010/main" val="18650756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2"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02  </a:t>
            </a:r>
            <a:r>
              <a:rPr lang="zh-CN" altLang="en-US" sz="3600" b="1" dirty="0">
                <a:solidFill>
                  <a:schemeClr val="bg1"/>
                </a:solidFill>
                <a:latin typeface="方正小标宋简体" panose="02010601030101010101" pitchFamily="2" charset="-122"/>
                <a:ea typeface="方正小标宋简体" panose="02010601030101010101" pitchFamily="2" charset="-122"/>
              </a:rPr>
              <a:t>统筹规划  优化国土空间格局</a:t>
            </a:r>
            <a:endParaRPr lang="zh-CN" altLang="en-US" sz="3565" b="1" dirty="0">
              <a:solidFill>
                <a:schemeClr val="bg1"/>
              </a:solidFill>
              <a:latin typeface="方正小标宋简体" panose="02010601030101010101" pitchFamily="2" charset="-122"/>
              <a:ea typeface="方正小标宋简体" panose="02010601030101010101" pitchFamily="2" charset="-122"/>
            </a:endParaRPr>
          </a:p>
        </p:txBody>
      </p:sp>
      <p:sp>
        <p:nvSpPr>
          <p:cNvPr id="2050" name="文本框 6"/>
          <p:cNvSpPr txBox="1">
            <a:spLocks noChangeArrowheads="1"/>
          </p:cNvSpPr>
          <p:nvPr/>
        </p:nvSpPr>
        <p:spPr bwMode="auto">
          <a:xfrm>
            <a:off x="694756" y="2045826"/>
            <a:ext cx="9381853" cy="570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0" hangingPunct="0"/>
            <a:r>
              <a:rPr lang="zh-CN" altLang="en-US" sz="3120" b="1" dirty="0">
                <a:solidFill>
                  <a:srgbClr val="D86344"/>
                </a:solidFill>
                <a:latin typeface="微软雅黑" panose="020B0503020204020204" pitchFamily="34" charset="-122"/>
                <a:ea typeface="微软雅黑" panose="020B0503020204020204" pitchFamily="34" charset="-122"/>
              </a:rPr>
              <a:t>构筑“</a:t>
            </a:r>
            <a:r>
              <a:rPr lang="zh-CN" altLang="en-US" sz="3120" b="1" dirty="0">
                <a:solidFill>
                  <a:srgbClr val="D86344"/>
                </a:solidFill>
                <a:latin typeface="微软雅黑" panose="020B0503020204020204" pitchFamily="34" charset="-122"/>
                <a:ea typeface="微软雅黑" panose="020B0503020204020204" pitchFamily="34" charset="-122"/>
                <a:sym typeface="+mn-ea"/>
              </a:rPr>
              <a:t>一心、一带、两区</a:t>
            </a:r>
            <a:r>
              <a:rPr lang="zh-CN" altLang="en-US" sz="3120" b="1" dirty="0">
                <a:solidFill>
                  <a:srgbClr val="D86344"/>
                </a:solidFill>
                <a:latin typeface="微软雅黑" panose="020B0503020204020204" pitchFamily="34" charset="-122"/>
                <a:ea typeface="微软雅黑" panose="020B0503020204020204" pitchFamily="34" charset="-122"/>
              </a:rPr>
              <a:t>”的产业空间格局</a:t>
            </a:r>
          </a:p>
        </p:txBody>
      </p:sp>
      <p:sp>
        <p:nvSpPr>
          <p:cNvPr id="8" name="圆角矩形 7"/>
          <p:cNvSpPr/>
          <p:nvPr/>
        </p:nvSpPr>
        <p:spPr>
          <a:xfrm>
            <a:off x="1069975" y="2747645"/>
            <a:ext cx="8514080" cy="2432050"/>
          </a:xfrm>
          <a:prstGeom prst="roundRect">
            <a:avLst/>
          </a:prstGeom>
          <a:noFill/>
          <a:ln w="38100">
            <a:solidFill>
              <a:srgbClr val="DF816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sp>
        <p:nvSpPr>
          <p:cNvPr id="2052" name="文本框 8"/>
          <p:cNvSpPr txBox="1">
            <a:spLocks noChangeArrowheads="1"/>
          </p:cNvSpPr>
          <p:nvPr/>
        </p:nvSpPr>
        <p:spPr bwMode="auto">
          <a:xfrm>
            <a:off x="1250950" y="2747645"/>
            <a:ext cx="8190230" cy="242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indent="0" fontAlgn="auto">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一心：</a:t>
            </a:r>
            <a:r>
              <a:rPr lang="zh-CN" altLang="en-US" sz="2000" dirty="0">
                <a:solidFill>
                  <a:srgbClr val="404040"/>
                </a:solidFill>
                <a:latin typeface="微软雅黑" panose="020B0503020204020204" pitchFamily="34" charset="-122"/>
                <a:ea typeface="微软雅黑" panose="020B0503020204020204" pitchFamily="34" charset="-122"/>
                <a:sym typeface="+mn-ea"/>
              </a:rPr>
              <a:t>指以新能源产业园为中心的绿色新能源、新材料产业发展基地；</a:t>
            </a:r>
            <a:endParaRPr lang="zh-CN" altLang="en-US" sz="2000" dirty="0">
              <a:solidFill>
                <a:srgbClr val="404040"/>
              </a:solidFill>
              <a:latin typeface="微软雅黑" panose="020B0503020204020204" pitchFamily="34" charset="-122"/>
              <a:ea typeface="微软雅黑" panose="020B0503020204020204" pitchFamily="34" charset="-122"/>
            </a:endParaRPr>
          </a:p>
          <a:p>
            <a:pPr indent="0" fontAlgn="auto">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一带：</a:t>
            </a:r>
            <a:r>
              <a:rPr lang="zh-CN" altLang="en-US" sz="2000" dirty="0">
                <a:solidFill>
                  <a:srgbClr val="404040"/>
                </a:solidFill>
                <a:latin typeface="微软雅黑" panose="020B0503020204020204" pitchFamily="34" charset="-122"/>
                <a:ea typeface="微软雅黑" panose="020B0503020204020204" pitchFamily="34" charset="-122"/>
                <a:sym typeface="+mn-ea"/>
              </a:rPr>
              <a:t>指沿国道344形成的镇域产业发展带，贯通全镇各产业功能板块，带动全镇产业升级发展</a:t>
            </a:r>
            <a:r>
              <a:rPr lang="zh-CN" altLang="en-US" sz="2000" b="1" dirty="0">
                <a:solidFill>
                  <a:srgbClr val="404040"/>
                </a:solidFill>
                <a:latin typeface="微软雅黑" panose="020B0503020204020204" pitchFamily="34" charset="-122"/>
                <a:ea typeface="微软雅黑" panose="020B0503020204020204" pitchFamily="34" charset="-122"/>
              </a:rPr>
              <a:t>；</a:t>
            </a:r>
          </a:p>
          <a:p>
            <a:pPr indent="0" fontAlgn="auto">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两区：</a:t>
            </a:r>
            <a:r>
              <a:rPr lang="zh-CN" altLang="en-US" sz="2000" dirty="0">
                <a:solidFill>
                  <a:srgbClr val="404040"/>
                </a:solidFill>
                <a:latin typeface="微软雅黑" panose="020B0503020204020204" pitchFamily="34" charset="-122"/>
                <a:ea typeface="微软雅黑" panose="020B0503020204020204" pitchFamily="34" charset="-122"/>
                <a:sym typeface="+mn-ea"/>
              </a:rPr>
              <a:t>指依托地形地貌条件和产业发展基础形成的</a:t>
            </a:r>
            <a:r>
              <a:rPr lang="zh-CN" altLang="en-US" sz="2000" b="1" dirty="0">
                <a:solidFill>
                  <a:srgbClr val="404040"/>
                </a:solidFill>
                <a:latin typeface="微软雅黑" panose="020B0503020204020204" pitchFamily="34" charset="-122"/>
                <a:ea typeface="微软雅黑" panose="020B0503020204020204" pitchFamily="34" charset="-122"/>
                <a:sym typeface="+mn-ea"/>
              </a:rPr>
              <a:t>山区特色农业融合发展区</a:t>
            </a:r>
            <a:r>
              <a:rPr lang="zh-CN" altLang="en-US" sz="2000" dirty="0">
                <a:solidFill>
                  <a:srgbClr val="404040"/>
                </a:solidFill>
                <a:latin typeface="微软雅黑" panose="020B0503020204020204" pitchFamily="34" charset="-122"/>
                <a:ea typeface="微软雅黑" panose="020B0503020204020204" pitchFamily="34" charset="-122"/>
                <a:sym typeface="+mn-ea"/>
              </a:rPr>
              <a:t>和</a:t>
            </a:r>
            <a:r>
              <a:rPr lang="zh-CN" altLang="en-US" sz="2000" b="1" dirty="0">
                <a:solidFill>
                  <a:srgbClr val="404040"/>
                </a:solidFill>
                <a:latin typeface="微软雅黑" panose="020B0503020204020204" pitchFamily="34" charset="-122"/>
                <a:ea typeface="微软雅黑" panose="020B0503020204020204" pitchFamily="34" charset="-122"/>
                <a:sym typeface="+mn-ea"/>
              </a:rPr>
              <a:t>台塬高效现代农业发展区</a:t>
            </a:r>
            <a:r>
              <a:rPr lang="zh-CN" altLang="en-US" sz="2000" dirty="0">
                <a:solidFill>
                  <a:srgbClr val="404040"/>
                </a:solidFill>
                <a:latin typeface="微软雅黑" panose="020B0503020204020204" pitchFamily="34" charset="-122"/>
                <a:ea typeface="微软雅黑" panose="020B0503020204020204" pitchFamily="34" charset="-122"/>
                <a:sym typeface="+mn-ea"/>
              </a:rPr>
              <a:t>。</a:t>
            </a:r>
          </a:p>
        </p:txBody>
      </p:sp>
      <p:sp>
        <p:nvSpPr>
          <p:cNvPr id="28" name="文本框 3"/>
          <p:cNvSpPr txBox="1">
            <a:spLocks noChangeArrowheads="1"/>
          </p:cNvSpPr>
          <p:nvPr>
            <p:custDataLst>
              <p:tags r:id="rId1"/>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产业空间布局图</a:t>
            </a:r>
          </a:p>
        </p:txBody>
      </p:sp>
      <p:sp>
        <p:nvSpPr>
          <p:cNvPr id="13" name="文本框 1"/>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2.4 </a:t>
            </a:r>
            <a:r>
              <a:rPr lang="zh-CN" altLang="en-US" dirty="0"/>
              <a:t>优化产业空间布局</a:t>
            </a:r>
          </a:p>
        </p:txBody>
      </p:sp>
      <p:pic>
        <p:nvPicPr>
          <p:cNvPr id="29" name="图片 28" descr="E:/工作/建大规划院/20230912千阳镇国空总规/03图纸/城关/产业结构.jpg产业结构"/>
          <p:cNvPicPr>
            <a:picLocks noChangeAspect="1"/>
          </p:cNvPicPr>
          <p:nvPr/>
        </p:nvPicPr>
        <p:blipFill>
          <a:blip r:embed="rId4"/>
          <a:srcRect l="4758" t="10866" r="4035" b="17267"/>
          <a:stretch>
            <a:fillRect/>
          </a:stretch>
        </p:blipFill>
        <p:spPr>
          <a:xfrm>
            <a:off x="1360170" y="5350510"/>
            <a:ext cx="7908290" cy="8806815"/>
          </a:xfrm>
          <a:prstGeom prst="rect">
            <a:avLst/>
          </a:prstGeom>
        </p:spPr>
      </p:pic>
    </p:spTree>
    <p:extLst>
      <p:ext uri="{BB962C8B-B14F-4D97-AF65-F5344CB8AC3E}">
        <p14:creationId xmlns:p14="http://schemas.microsoft.com/office/powerpoint/2010/main" val="27018725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a:extLst>
              <a:ext uri="{FF2B5EF4-FFF2-40B4-BE49-F238E27FC236}">
                <a16:creationId xmlns:a16="http://schemas.microsoft.com/office/drawing/2014/main" id="{ADEE89A5-3AC5-98CF-8D68-CBA06D19D014}"/>
              </a:ext>
            </a:extLst>
          </p:cNvPr>
          <p:cNvPicPr>
            <a:picLocks noChangeAspect="1"/>
          </p:cNvPicPr>
          <p:nvPr/>
        </p:nvPicPr>
        <p:blipFill rotWithShape="1">
          <a:blip r:embed="rId2">
            <a:extLst>
              <a:ext uri="{28A0092B-C50C-407E-A947-70E740481C1C}">
                <a14:useLocalDpi xmlns:a14="http://schemas.microsoft.com/office/drawing/2010/main" val="0"/>
              </a:ext>
            </a:extLst>
          </a:blip>
          <a:srcRect l="39786" t="875" r="22842" b="3227"/>
          <a:stretch/>
        </p:blipFill>
        <p:spPr>
          <a:xfrm>
            <a:off x="-1" y="-380153"/>
            <a:ext cx="10691814" cy="15499504"/>
          </a:xfrm>
          <a:prstGeom prst="rect">
            <a:avLst/>
          </a:prstGeom>
        </p:spPr>
      </p:pic>
      <p:pic>
        <p:nvPicPr>
          <p:cNvPr id="11" name="图片 10">
            <a:extLst>
              <a:ext uri="{FF2B5EF4-FFF2-40B4-BE49-F238E27FC236}">
                <a16:creationId xmlns:a16="http://schemas.microsoft.com/office/drawing/2014/main" id="{2996E71F-07EC-DCA7-A3EC-88DA8CD7F3C8}"/>
              </a:ext>
            </a:extLst>
          </p:cNvPr>
          <p:cNvPicPr>
            <a:picLocks noChangeAspect="1"/>
          </p:cNvPicPr>
          <p:nvPr/>
        </p:nvPicPr>
        <p:blipFill rotWithShape="1">
          <a:blip r:embed="rId3">
            <a:extLst>
              <a:ext uri="{28A0092B-C50C-407E-A947-70E740481C1C}">
                <a14:useLocalDpi xmlns:a14="http://schemas.microsoft.com/office/drawing/2010/main" val="0"/>
              </a:ext>
            </a:extLst>
          </a:blip>
          <a:srcRect t="47704"/>
          <a:stretch/>
        </p:blipFill>
        <p:spPr>
          <a:xfrm>
            <a:off x="0" y="7071360"/>
            <a:ext cx="10691813" cy="8105628"/>
          </a:xfrm>
          <a:prstGeom prst="rect">
            <a:avLst/>
          </a:prstGeom>
        </p:spPr>
      </p:pic>
      <p:sp>
        <p:nvSpPr>
          <p:cNvPr id="3" name="文本框 1">
            <a:extLst>
              <a:ext uri="{FF2B5EF4-FFF2-40B4-BE49-F238E27FC236}">
                <a16:creationId xmlns:a16="http://schemas.microsoft.com/office/drawing/2014/main" id="{D428DB09-3E3D-8230-C7E8-BF6CA8C7DF1D}"/>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03</a:t>
            </a:r>
            <a:endParaRPr lang="zh-CN" altLang="en-US" sz="13000" b="1" dirty="0"/>
          </a:p>
        </p:txBody>
      </p:sp>
      <p:sp>
        <p:nvSpPr>
          <p:cNvPr id="6" name="文本框 5">
            <a:extLst>
              <a:ext uri="{FF2B5EF4-FFF2-40B4-BE49-F238E27FC236}">
                <a16:creationId xmlns:a16="http://schemas.microsoft.com/office/drawing/2014/main" id="{F3563D19-78A3-0DDB-C367-00C0671A388E}"/>
              </a:ext>
            </a:extLst>
          </p:cNvPr>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以人为本 </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营建幸福宜居城市</a:t>
            </a:r>
          </a:p>
        </p:txBody>
      </p:sp>
      <p:sp>
        <p:nvSpPr>
          <p:cNvPr id="7" name="文本框 6">
            <a:extLst>
              <a:ext uri="{FF2B5EF4-FFF2-40B4-BE49-F238E27FC236}">
                <a16:creationId xmlns:a16="http://schemas.microsoft.com/office/drawing/2014/main" id="{F2FC246E-575C-8639-15D4-9EBB70611601}"/>
              </a:ext>
            </a:extLst>
          </p:cNvPr>
          <p:cNvSpPr txBox="1"/>
          <p:nvPr/>
        </p:nvSpPr>
        <p:spPr>
          <a:xfrm>
            <a:off x="4590161" y="11533510"/>
            <a:ext cx="5562601" cy="3270126"/>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城镇体系</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中心城区空间结构</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住房保障</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公共服务中心体系</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蓝绿空间系统</a:t>
            </a:r>
          </a:p>
        </p:txBody>
      </p:sp>
      <p:pic>
        <p:nvPicPr>
          <p:cNvPr id="12" name="图片 11">
            <a:extLst>
              <a:ext uri="{FF2B5EF4-FFF2-40B4-BE49-F238E27FC236}">
                <a16:creationId xmlns:a16="http://schemas.microsoft.com/office/drawing/2014/main" id="{C414461F-50C8-68A8-53E2-5AB1CD819649}"/>
              </a:ext>
            </a:extLst>
          </p:cNvPr>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p:blipFill>
        <p:spPr>
          <a:xfrm>
            <a:off x="730602" y="8160324"/>
            <a:ext cx="3376246" cy="3436776"/>
          </a:xfrm>
          <a:prstGeom prst="rect">
            <a:avLst/>
          </a:prstGeom>
        </p:spPr>
      </p:pic>
    </p:spTree>
    <p:extLst>
      <p:ext uri="{BB962C8B-B14F-4D97-AF65-F5344CB8AC3E}">
        <p14:creationId xmlns:p14="http://schemas.microsoft.com/office/powerpoint/2010/main" val="29656442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a:spLocks noChangeArrowheads="1"/>
          </p:cNvSpPr>
          <p:nvPr/>
        </p:nvSpPr>
        <p:spPr bwMode="auto">
          <a:xfrm>
            <a:off x="289924" y="1089431"/>
            <a:ext cx="652832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565" b="1" dirty="0">
                <a:solidFill>
                  <a:srgbClr val="ED7D31"/>
                </a:solidFill>
                <a:latin typeface="微软雅黑" panose="020B0503020204020204" pitchFamily="34" charset="-122"/>
                <a:ea typeface="微软雅黑" panose="020B0503020204020204" pitchFamily="34" charset="-122"/>
              </a:rPr>
              <a:t>3.1 </a:t>
            </a:r>
            <a:r>
              <a:rPr lang="zh-CN" altLang="en-US" sz="3565" b="1" dirty="0">
                <a:solidFill>
                  <a:srgbClr val="ED7D31"/>
                </a:solidFill>
                <a:latin typeface="微软雅黑" panose="020B0503020204020204" pitchFamily="34" charset="-122"/>
                <a:ea typeface="微软雅黑" panose="020B0503020204020204" pitchFamily="34" charset="-122"/>
              </a:rPr>
              <a:t>规划镇域镇村体系</a:t>
            </a:r>
          </a:p>
        </p:txBody>
      </p:sp>
      <p:sp>
        <p:nvSpPr>
          <p:cNvPr id="14" name="文本框 3"/>
          <p:cNvSpPr txBox="1">
            <a:spLocks noChangeArrowheads="1"/>
          </p:cNvSpPr>
          <p:nvPr>
            <p:custDataLst>
              <p:tags r:id="rId1"/>
            </p:custDataLst>
          </p:nvPr>
        </p:nvSpPr>
        <p:spPr bwMode="auto">
          <a:xfrm>
            <a:off x="6400800" y="14169271"/>
            <a:ext cx="3212306"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城镇体系规划图</a:t>
            </a:r>
          </a:p>
        </p:txBody>
      </p:sp>
      <p:sp>
        <p:nvSpPr>
          <p:cNvPr id="15" name="文本框 6"/>
          <p:cNvSpPr txBox="1">
            <a:spLocks noChangeArrowheads="1"/>
          </p:cNvSpPr>
          <p:nvPr>
            <p:custDataLst>
              <p:tags r:id="rId2"/>
            </p:custDataLst>
          </p:nvPr>
        </p:nvSpPr>
        <p:spPr bwMode="auto">
          <a:xfrm>
            <a:off x="1060450" y="1838960"/>
            <a:ext cx="8957945" cy="598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eaLnBrk="1"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sym typeface="+mn-ea"/>
              </a:rPr>
              <a:t>至2035年，城关镇常住人口约为</a:t>
            </a:r>
            <a:r>
              <a:rPr lang="en-US" altLang="zh-CN" sz="2200" b="1" dirty="0">
                <a:solidFill>
                  <a:srgbClr val="ED7D31"/>
                </a:solidFill>
                <a:latin typeface="微软雅黑" panose="020B0503020204020204" pitchFamily="34" charset="-122"/>
                <a:ea typeface="微软雅黑" panose="020B0503020204020204" pitchFamily="34" charset="-122"/>
                <a:sym typeface="+mn-ea"/>
              </a:rPr>
              <a:t>6.4</a:t>
            </a:r>
            <a:r>
              <a:rPr lang="zh-CN" altLang="en-US" sz="2200" b="1" dirty="0">
                <a:solidFill>
                  <a:srgbClr val="ED7D31"/>
                </a:solidFill>
                <a:latin typeface="微软雅黑" panose="020B0503020204020204" pitchFamily="34" charset="-122"/>
                <a:ea typeface="微软雅黑" panose="020B0503020204020204" pitchFamily="34" charset="-122"/>
                <a:sym typeface="+mn-ea"/>
              </a:rPr>
              <a:t>万人，城镇人口约为</a:t>
            </a:r>
            <a:r>
              <a:rPr lang="en-US" altLang="zh-CN" sz="2200" b="1" dirty="0">
                <a:solidFill>
                  <a:srgbClr val="ED7D31"/>
                </a:solidFill>
                <a:latin typeface="微软雅黑" panose="020B0503020204020204" pitchFamily="34" charset="-122"/>
                <a:ea typeface="微软雅黑" panose="020B0503020204020204" pitchFamily="34" charset="-122"/>
                <a:sym typeface="+mn-ea"/>
              </a:rPr>
              <a:t>5.61</a:t>
            </a:r>
            <a:r>
              <a:rPr lang="zh-CN" altLang="en-US" sz="2200" b="1" dirty="0">
                <a:solidFill>
                  <a:srgbClr val="ED7D31"/>
                </a:solidFill>
                <a:latin typeface="微软雅黑" panose="020B0503020204020204" pitchFamily="34" charset="-122"/>
                <a:ea typeface="微软雅黑" panose="020B0503020204020204" pitchFamily="34" charset="-122"/>
                <a:sym typeface="+mn-ea"/>
              </a:rPr>
              <a:t>万人。</a:t>
            </a:r>
            <a:endParaRPr lang="zh-CN" altLang="en-US" sz="2200" b="1" dirty="0">
              <a:solidFill>
                <a:srgbClr val="ED7D31"/>
              </a:solidFill>
              <a:latin typeface="微软雅黑" panose="020B0503020204020204" pitchFamily="34" charset="-122"/>
              <a:ea typeface="微软雅黑" panose="020B0503020204020204" pitchFamily="34" charset="-122"/>
            </a:endParaRPr>
          </a:p>
        </p:txBody>
      </p:sp>
      <p:sp>
        <p:nvSpPr>
          <p:cNvPr id="16" name="矩形: 圆角 9"/>
          <p:cNvSpPr/>
          <p:nvPr>
            <p:custDataLst>
              <p:tags r:id="rId3"/>
            </p:custDataLst>
          </p:nvPr>
        </p:nvSpPr>
        <p:spPr>
          <a:xfrm>
            <a:off x="1060753" y="2767998"/>
            <a:ext cx="8534400" cy="1652516"/>
          </a:xfrm>
          <a:prstGeom prst="roundRect">
            <a:avLst/>
          </a:prstGeom>
          <a:noFill/>
          <a:ln w="38100">
            <a:solidFill>
              <a:srgbClr val="E8924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6"/>
          <p:cNvSpPr txBox="1">
            <a:spLocks noChangeArrowheads="1"/>
          </p:cNvSpPr>
          <p:nvPr>
            <p:custDataLst>
              <p:tags r:id="rId4"/>
            </p:custDataLst>
          </p:nvPr>
        </p:nvSpPr>
        <p:spPr bwMode="auto">
          <a:xfrm>
            <a:off x="1241425" y="2767330"/>
            <a:ext cx="8328660" cy="1671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等级规模：</a:t>
            </a:r>
            <a:r>
              <a:rPr lang="zh-CN" altLang="en-US" sz="2005" dirty="0">
                <a:solidFill>
                  <a:srgbClr val="404040"/>
                </a:solidFill>
                <a:latin typeface="微软雅黑" panose="020B0503020204020204" pitchFamily="34" charset="-122"/>
                <a:ea typeface="微软雅黑" panose="020B0503020204020204" pitchFamily="34" charset="-122"/>
                <a:sym typeface="+mn-ea"/>
              </a:rPr>
              <a:t>构建</a:t>
            </a:r>
            <a:r>
              <a:rPr lang="zh-CN" altLang="en-US" sz="2005" b="1" dirty="0">
                <a:solidFill>
                  <a:srgbClr val="404040"/>
                </a:solidFill>
                <a:latin typeface="微软雅黑" panose="020B0503020204020204" pitchFamily="34" charset="-122"/>
                <a:ea typeface="微软雅黑" panose="020B0503020204020204" pitchFamily="34" charset="-122"/>
                <a:sym typeface="+mn-ea"/>
              </a:rPr>
              <a:t>“镇区—中心村—一般村”</a:t>
            </a:r>
            <a:r>
              <a:rPr lang="zh-CN" altLang="en-US" sz="2005" dirty="0">
                <a:solidFill>
                  <a:srgbClr val="404040"/>
                </a:solidFill>
                <a:latin typeface="微软雅黑" panose="020B0503020204020204" pitchFamily="34" charset="-122"/>
                <a:ea typeface="微软雅黑" panose="020B0503020204020204" pitchFamily="34" charset="-122"/>
                <a:sym typeface="+mn-ea"/>
              </a:rPr>
              <a:t>三级规模等级体系</a:t>
            </a:r>
            <a:r>
              <a:rPr lang="zh-CN" altLang="en-US" sz="2005" b="1" dirty="0">
                <a:solidFill>
                  <a:srgbClr val="404040"/>
                </a:solidFill>
                <a:latin typeface="微软雅黑" panose="020B0503020204020204" pitchFamily="34" charset="-122"/>
                <a:ea typeface="微软雅黑" panose="020B0503020204020204" pitchFamily="34" charset="-122"/>
              </a:rPr>
              <a:t>。</a:t>
            </a:r>
          </a:p>
          <a:p>
            <a:pPr>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村庄分类：</a:t>
            </a:r>
            <a:r>
              <a:rPr lang="en-US" altLang="zh-CN" sz="2005" b="1" dirty="0">
                <a:solidFill>
                  <a:srgbClr val="404040"/>
                </a:solidFill>
                <a:latin typeface="微软雅黑" panose="020B0503020204020204" pitchFamily="34" charset="-122"/>
                <a:ea typeface="微软雅黑" panose="020B0503020204020204" pitchFamily="34" charset="-122"/>
                <a:sym typeface="+mn-ea"/>
              </a:rPr>
              <a:t>1</a:t>
            </a:r>
            <a:r>
              <a:rPr lang="zh-CN" altLang="en-US" sz="2005" dirty="0">
                <a:solidFill>
                  <a:srgbClr val="404040"/>
                </a:solidFill>
                <a:latin typeface="微软雅黑" panose="020B0503020204020204" pitchFamily="34" charset="-122"/>
                <a:ea typeface="微软雅黑" panose="020B0503020204020204" pitchFamily="34" charset="-122"/>
                <a:sym typeface="+mn-ea"/>
              </a:rPr>
              <a:t>个</a:t>
            </a:r>
            <a:r>
              <a:rPr lang="zh-CN" altLang="en-US" sz="2000" dirty="0">
                <a:solidFill>
                  <a:srgbClr val="404040"/>
                </a:solidFill>
                <a:latin typeface="微软雅黑" panose="020B0503020204020204" pitchFamily="34" charset="-122"/>
                <a:ea typeface="微软雅黑" panose="020B0503020204020204" pitchFamily="34" charset="-122"/>
                <a:sym typeface="+mn-ea"/>
              </a:rPr>
              <a:t>集</a:t>
            </a:r>
            <a:r>
              <a:rPr lang="zh-CN" altLang="en-US" sz="2005" dirty="0">
                <a:solidFill>
                  <a:srgbClr val="404040"/>
                </a:solidFill>
                <a:latin typeface="微软雅黑" panose="020B0503020204020204" pitchFamily="34" charset="-122"/>
                <a:ea typeface="微软雅黑" panose="020B0503020204020204" pitchFamily="34" charset="-122"/>
                <a:sym typeface="+mn-ea"/>
              </a:rPr>
              <a:t>聚提升类村庄；</a:t>
            </a:r>
            <a:r>
              <a:rPr lang="en-US" altLang="zh-CN" sz="2005" b="1" dirty="0">
                <a:solidFill>
                  <a:srgbClr val="404040"/>
                </a:solidFill>
                <a:latin typeface="微软雅黑" panose="020B0503020204020204" pitchFamily="34" charset="-122"/>
                <a:ea typeface="微软雅黑" panose="020B0503020204020204" pitchFamily="34" charset="-122"/>
                <a:sym typeface="+mn-ea"/>
              </a:rPr>
              <a:t>10</a:t>
            </a:r>
            <a:r>
              <a:rPr lang="zh-CN" altLang="en-US" sz="2005" dirty="0">
                <a:solidFill>
                  <a:srgbClr val="404040"/>
                </a:solidFill>
                <a:latin typeface="微软雅黑" panose="020B0503020204020204" pitchFamily="34" charset="-122"/>
                <a:ea typeface="微软雅黑" panose="020B0503020204020204" pitchFamily="34" charset="-122"/>
                <a:sym typeface="+mn-ea"/>
              </a:rPr>
              <a:t>个城郊融合类村庄。</a:t>
            </a:r>
            <a:endParaRPr lang="en-US" altLang="zh-CN" sz="2005" dirty="0">
              <a:solidFill>
                <a:srgbClr val="404040"/>
              </a:solidFill>
              <a:latin typeface="微软雅黑" panose="020B0503020204020204" pitchFamily="34" charset="-122"/>
              <a:ea typeface="微软雅黑" panose="020B0503020204020204" pitchFamily="34" charset="-122"/>
              <a:sym typeface="+mn-ea"/>
            </a:endParaRPr>
          </a:p>
        </p:txBody>
      </p:sp>
      <p:pic>
        <p:nvPicPr>
          <p:cNvPr id="19" name="图片 18" descr="E:/工作/建大规划院/20230912千阳镇国空总规/03图纸/城关/4.村庄布点规划图.jpg4.村庄布点规划图"/>
          <p:cNvPicPr>
            <a:picLocks noChangeAspect="1"/>
          </p:cNvPicPr>
          <p:nvPr>
            <p:custDataLst>
              <p:tags r:id="rId5"/>
            </p:custDataLst>
          </p:nvPr>
        </p:nvPicPr>
        <p:blipFill rotWithShape="1">
          <a:blip r:embed="rId8"/>
          <a:srcRect l="3880" t="10546" r="3914" b="17180"/>
          <a:stretch>
            <a:fillRect/>
          </a:stretch>
        </p:blipFill>
        <p:spPr>
          <a:xfrm>
            <a:off x="1010285" y="4609465"/>
            <a:ext cx="8670290" cy="9604375"/>
          </a:xfrm>
          <a:prstGeom prst="rect">
            <a:avLst/>
          </a:prstGeom>
        </p:spPr>
      </p:pic>
      <p:pic>
        <p:nvPicPr>
          <p:cNvPr id="4" name="图片 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5"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pic>
        <p:nvPicPr>
          <p:cNvPr id="6" name="图片 5" descr="E:/工作/建大规划院/20230912千阳镇国空总规/03图纸/城关/4.村庄布点规划图.jpg4.村庄布点规划图"/>
          <p:cNvPicPr>
            <a:picLocks noChangeAspect="1"/>
          </p:cNvPicPr>
          <p:nvPr>
            <p:custDataLst>
              <p:tags r:id="rId6"/>
            </p:custDataLst>
          </p:nvPr>
        </p:nvPicPr>
        <p:blipFill rotWithShape="1">
          <a:blip r:embed="rId10"/>
          <a:srcRect l="4963" t="84291" r="35118" b="7587"/>
          <a:stretch>
            <a:fillRect/>
          </a:stretch>
        </p:blipFill>
        <p:spPr>
          <a:xfrm>
            <a:off x="896620" y="13166090"/>
            <a:ext cx="5681345" cy="1088390"/>
          </a:xfrm>
          <a:prstGeom prst="rect">
            <a:avLst/>
          </a:prstGeom>
        </p:spPr>
      </p:pic>
    </p:spTree>
    <p:extLst>
      <p:ext uri="{BB962C8B-B14F-4D97-AF65-F5344CB8AC3E}">
        <p14:creationId xmlns:p14="http://schemas.microsoft.com/office/powerpoint/2010/main" val="29086990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0F5D8CFC-E023-A36F-94F0-BA37D0775187}"/>
              </a:ext>
            </a:extLst>
          </p:cNvPr>
          <p:cNvPicPr>
            <a:picLocks noChangeAspect="1"/>
          </p:cNvPicPr>
          <p:nvPr/>
        </p:nvPicPr>
        <p:blipFill>
          <a:blip r:embed="rId10"/>
          <a:srcRect l="2629" t="13013" r="17400" b="5987"/>
          <a:stretch/>
        </p:blipFill>
        <p:spPr>
          <a:xfrm>
            <a:off x="289923" y="5887795"/>
            <a:ext cx="9944445" cy="7850597"/>
          </a:xfrm>
          <a:prstGeom prst="rect">
            <a:avLst/>
          </a:prstGeom>
        </p:spPr>
      </p:pic>
      <p:sp>
        <p:nvSpPr>
          <p:cNvPr id="34" name="文本框 1"/>
          <p:cNvSpPr txBox="1">
            <a:spLocks noChangeArrowheads="1"/>
          </p:cNvSpPr>
          <p:nvPr>
            <p:custDataLst>
              <p:tags r:id="rId1"/>
            </p:custDataLst>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3.2 </a:t>
            </a:r>
            <a:r>
              <a:rPr lang="zh-CN" altLang="zh-CN" dirty="0"/>
              <a:t>中心城区空间结构</a:t>
            </a:r>
            <a:endParaRPr lang="zh-CN" altLang="en-US" dirty="0"/>
          </a:p>
        </p:txBody>
      </p:sp>
      <p:pic>
        <p:nvPicPr>
          <p:cNvPr id="4" name="图片 3"/>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5"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sp>
        <p:nvSpPr>
          <p:cNvPr id="6" name="矩形: 圆角 11"/>
          <p:cNvSpPr/>
          <p:nvPr>
            <p:custDataLst>
              <p:tags r:id="rId2"/>
            </p:custDataLst>
          </p:nvPr>
        </p:nvSpPr>
        <p:spPr>
          <a:xfrm>
            <a:off x="213908" y="2001630"/>
            <a:ext cx="10120804" cy="982911"/>
          </a:xfrm>
          <a:prstGeom prst="roundRect">
            <a:avLst/>
          </a:prstGeom>
          <a:solidFill>
            <a:srgbClr val="E8B7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sp>
        <p:nvSpPr>
          <p:cNvPr id="7" name="文本框 8"/>
          <p:cNvSpPr txBox="1">
            <a:spLocks noChangeArrowheads="1"/>
          </p:cNvSpPr>
          <p:nvPr>
            <p:custDataLst>
              <p:tags r:id="rId3"/>
            </p:custDataLst>
          </p:nvPr>
        </p:nvSpPr>
        <p:spPr bwMode="auto">
          <a:xfrm>
            <a:off x="533884" y="1946828"/>
            <a:ext cx="9381854" cy="500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lnSpc>
                <a:spcPct val="150000"/>
              </a:lnSpc>
            </a:pPr>
            <a:endParaRPr lang="en-US" altLang="zh-CN" sz="2005">
              <a:latin typeface="微软雅黑" panose="020B0503020204020204" pitchFamily="34" charset="-122"/>
              <a:ea typeface="微软雅黑" panose="020B0503020204020204" pitchFamily="34" charset="-122"/>
            </a:endParaRPr>
          </a:p>
        </p:txBody>
      </p:sp>
      <p:sp>
        <p:nvSpPr>
          <p:cNvPr id="8" name="文本框 9"/>
          <p:cNvSpPr txBox="1">
            <a:spLocks noChangeArrowheads="1"/>
          </p:cNvSpPr>
          <p:nvPr>
            <p:custDataLst>
              <p:tags r:id="rId4"/>
            </p:custDataLst>
          </p:nvPr>
        </p:nvSpPr>
        <p:spPr bwMode="auto">
          <a:xfrm>
            <a:off x="289923" y="3343410"/>
            <a:ext cx="10120805" cy="2399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Calibri" panose="020F0502020204030204" pitchFamily="34" charset="0"/>
              </a:defRPr>
            </a:lvl1pPr>
            <a:lvl2pPr eaLnBrk="0" hangingPunct="0">
              <a:defRPr>
                <a:solidFill>
                  <a:schemeClr val="tx1"/>
                </a:solidFill>
                <a:latin typeface="Calibri" panose="020F0502020204030204" pitchFamily="34" charset="0"/>
              </a:defRPr>
            </a:lvl2pPr>
            <a:lvl3pPr eaLnBrk="0" hangingPunct="0">
              <a:defRPr>
                <a:solidFill>
                  <a:schemeClr val="tx1"/>
                </a:solidFill>
                <a:latin typeface="Calibri" panose="020F0502020204030204" pitchFamily="34" charset="0"/>
              </a:defRPr>
            </a:lvl3pPr>
            <a:lvl4pPr eaLnBrk="0" hangingPunct="0">
              <a:defRPr>
                <a:solidFill>
                  <a:schemeClr val="tx1"/>
                </a:solidFill>
                <a:latin typeface="Calibri" panose="020F0502020204030204" pitchFamily="34" charset="0"/>
              </a:defRPr>
            </a:lvl4pPr>
            <a:lvl5pPr eaLnBrk="0" hangingPunct="0">
              <a:defRPr>
                <a:solidFill>
                  <a:schemeClr val="tx1"/>
                </a:solidFill>
                <a:latin typeface="Calibri" panose="020F0502020204030204" pitchFamily="34" charset="0"/>
              </a:defRPr>
            </a:lvl5pPr>
            <a:lvl6pPr defTabSz="457200" eaLnBrk="0" fontAlgn="base" hangingPunct="0">
              <a:spcBef>
                <a:spcPct val="0"/>
              </a:spcBef>
              <a:spcAft>
                <a:spcPct val="0"/>
              </a:spcAft>
              <a:defRPr>
                <a:solidFill>
                  <a:schemeClr val="tx1"/>
                </a:solidFill>
                <a:latin typeface="Calibri" panose="020F0502020204030204" pitchFamily="34" charset="0"/>
              </a:defRPr>
            </a:lvl6pPr>
            <a:lvl7pPr defTabSz="457200" eaLnBrk="0" fontAlgn="base" hangingPunct="0">
              <a:spcBef>
                <a:spcPct val="0"/>
              </a:spcBef>
              <a:spcAft>
                <a:spcPct val="0"/>
              </a:spcAft>
              <a:defRPr>
                <a:solidFill>
                  <a:schemeClr val="tx1"/>
                </a:solidFill>
                <a:latin typeface="Calibri" panose="020F0502020204030204" pitchFamily="34" charset="0"/>
              </a:defRPr>
            </a:lvl7pPr>
            <a:lvl8pPr defTabSz="457200" eaLnBrk="0" fontAlgn="base" hangingPunct="0">
              <a:spcBef>
                <a:spcPct val="0"/>
              </a:spcBef>
              <a:spcAft>
                <a:spcPct val="0"/>
              </a:spcAft>
              <a:defRPr>
                <a:solidFill>
                  <a:schemeClr val="tx1"/>
                </a:solidFill>
                <a:latin typeface="Calibri" panose="020F0502020204030204" pitchFamily="34" charset="0"/>
              </a:defRPr>
            </a:lvl8pPr>
            <a:lvl9pPr defTabSz="457200" eaLnBrk="0" fontAlgn="base" hangingPunct="0">
              <a:spcBef>
                <a:spcPct val="0"/>
              </a:spcBef>
              <a:spcAft>
                <a:spcPct val="0"/>
              </a:spcAft>
              <a:defRPr>
                <a:solidFill>
                  <a:schemeClr val="tx1"/>
                </a:solidFill>
                <a:latin typeface="Calibri" panose="020F0502020204030204" pitchFamily="34" charset="0"/>
              </a:defRPr>
            </a:lvl9pPr>
          </a:lstStyle>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一带：</a:t>
            </a:r>
            <a:r>
              <a:rPr lang="zh-CN" altLang="en-US" sz="2000" dirty="0">
                <a:solidFill>
                  <a:prstClr val="black"/>
                </a:solidFill>
                <a:latin typeface="微软雅黑" panose="020B0503020204020204" pitchFamily="34" charset="-122"/>
                <a:ea typeface="微软雅黑" panose="020B0503020204020204" pitchFamily="34" charset="-122"/>
              </a:rPr>
              <a:t>沿宝平路及东西大街形成的城市发展带。</a:t>
            </a:r>
          </a:p>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两心：</a:t>
            </a:r>
            <a:r>
              <a:rPr lang="zh-CN" altLang="en-US" sz="2000" dirty="0">
                <a:solidFill>
                  <a:prstClr val="black"/>
                </a:solidFill>
                <a:latin typeface="微软雅黑" panose="020B0503020204020204" pitchFamily="34" charset="-122"/>
                <a:ea typeface="微软雅黑" panose="020B0503020204020204" pitchFamily="34" charset="-122"/>
              </a:rPr>
              <a:t>分别为新城综合服务中心和老城商旅服务中心。</a:t>
            </a:r>
            <a:endParaRPr lang="en-US" altLang="zh-CN" sz="2000" dirty="0">
              <a:solidFill>
                <a:prstClr val="black"/>
              </a:solidFill>
              <a:latin typeface="微软雅黑" panose="020B0503020204020204" pitchFamily="34" charset="-122"/>
              <a:ea typeface="微软雅黑" panose="020B0503020204020204" pitchFamily="34" charset="-122"/>
            </a:endParaRPr>
          </a:p>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sym typeface="+mn-ea"/>
              </a:rPr>
              <a:t>三组团：</a:t>
            </a:r>
            <a:r>
              <a:rPr lang="zh-CN" altLang="en-US" sz="2000" dirty="0">
                <a:solidFill>
                  <a:prstClr val="black"/>
                </a:solidFill>
                <a:latin typeface="微软雅黑" panose="020B0503020204020204" pitchFamily="34" charset="-122"/>
                <a:ea typeface="微软雅黑" panose="020B0503020204020204" pitchFamily="34" charset="-122"/>
                <a:sym typeface="+mn-ea"/>
              </a:rPr>
              <a:t>分别为新城片区、老城片区、工业片区。</a:t>
            </a:r>
            <a:endParaRPr lang="en-US" altLang="zh-CN" sz="2000" b="1" dirty="0">
              <a:solidFill>
                <a:prstClr val="black"/>
              </a:solidFill>
              <a:latin typeface="微软雅黑" panose="020B0503020204020204" pitchFamily="34" charset="-122"/>
              <a:ea typeface="微软雅黑" panose="020B0503020204020204" pitchFamily="34" charset="-122"/>
            </a:endParaRPr>
          </a:p>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四廊：</a:t>
            </a:r>
            <a:r>
              <a:rPr lang="zh-CN" altLang="en-US" sz="2000" dirty="0">
                <a:solidFill>
                  <a:prstClr val="black"/>
                </a:solidFill>
                <a:latin typeface="微软雅黑" panose="020B0503020204020204" pitchFamily="34" charset="-122"/>
                <a:ea typeface="微软雅黑" panose="020B0503020204020204" pitchFamily="34" charset="-122"/>
              </a:rPr>
              <a:t>指千河、冯坊河、西河沟、东河沟四条生态景观廊。</a:t>
            </a:r>
          </a:p>
          <a:p>
            <a:pPr marL="0" lvl="0" indent="0" fontAlgn="base">
              <a:lnSpc>
                <a:spcPct val="150000"/>
              </a:lnSpc>
              <a:spcBef>
                <a:spcPct val="0"/>
              </a:spcBef>
              <a:spcAft>
                <a:spcPct val="0"/>
              </a:spcAft>
              <a:buFont typeface="Wingdings" panose="05000000000000000000" pitchFamily="2" charset="2"/>
              <a:buChar char="p"/>
            </a:pPr>
            <a:endParaRPr lang="zh-CN" altLang="en-US" sz="2000" dirty="0">
              <a:solidFill>
                <a:prstClr val="black"/>
              </a:solidFill>
              <a:latin typeface="微软雅黑" panose="020B0503020204020204" pitchFamily="34" charset="-122"/>
              <a:ea typeface="微软雅黑" panose="020B0503020204020204" pitchFamily="34" charset="-122"/>
            </a:endParaRPr>
          </a:p>
        </p:txBody>
      </p:sp>
      <p:sp>
        <p:nvSpPr>
          <p:cNvPr id="9" name="文本框 2"/>
          <p:cNvSpPr txBox="1">
            <a:spLocks noChangeArrowheads="1"/>
          </p:cNvSpPr>
          <p:nvPr>
            <p:custDataLst>
              <p:tags r:id="rId5"/>
            </p:custDataLst>
          </p:nvPr>
        </p:nvSpPr>
        <p:spPr bwMode="auto">
          <a:xfrm>
            <a:off x="401298" y="2017541"/>
            <a:ext cx="8325260" cy="81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eaLnBrk="0" hangingPunct="0">
              <a:lnSpc>
                <a:spcPct val="150000"/>
              </a:lnSpc>
            </a:pPr>
            <a:r>
              <a:rPr lang="zh-CN" altLang="en-US" sz="3120" b="1" dirty="0">
                <a:solidFill>
                  <a:schemeClr val="bg1"/>
                </a:solidFill>
                <a:latin typeface="微软雅黑" panose="020B0503020204020204" pitchFamily="34" charset="-122"/>
                <a:ea typeface="微软雅黑" panose="020B0503020204020204" pitchFamily="34" charset="-122"/>
              </a:rPr>
              <a:t>“一带、两心、</a:t>
            </a:r>
            <a:r>
              <a:rPr lang="zh-CN" altLang="en-US" sz="3120" b="1" dirty="0">
                <a:solidFill>
                  <a:schemeClr val="bg1"/>
                </a:solidFill>
                <a:latin typeface="微软雅黑" panose="020B0503020204020204" pitchFamily="34" charset="-122"/>
                <a:ea typeface="微软雅黑" panose="020B0503020204020204" pitchFamily="34" charset="-122"/>
                <a:sym typeface="+mn-ea"/>
              </a:rPr>
              <a:t>三区、</a:t>
            </a:r>
            <a:r>
              <a:rPr lang="zh-CN" altLang="en-US" sz="3120" b="1" dirty="0">
                <a:solidFill>
                  <a:schemeClr val="bg1"/>
                </a:solidFill>
                <a:latin typeface="微软雅黑" panose="020B0503020204020204" pitchFamily="34" charset="-122"/>
                <a:ea typeface="微软雅黑" panose="020B0503020204020204" pitchFamily="34" charset="-122"/>
              </a:rPr>
              <a:t>四廊”的空间结构</a:t>
            </a:r>
          </a:p>
        </p:txBody>
      </p:sp>
      <p:sp>
        <p:nvSpPr>
          <p:cNvPr id="10" name="矩形: 圆角 12"/>
          <p:cNvSpPr/>
          <p:nvPr>
            <p:custDataLst>
              <p:tags r:id="rId6"/>
            </p:custDataLst>
          </p:nvPr>
        </p:nvSpPr>
        <p:spPr>
          <a:xfrm>
            <a:off x="213908" y="3171931"/>
            <a:ext cx="10120804" cy="2368257"/>
          </a:xfrm>
          <a:prstGeom prst="roundRect">
            <a:avLst>
              <a:gd name="adj" fmla="val 11603"/>
            </a:avLst>
          </a:prstGeom>
          <a:noFill/>
          <a:ln w="28575">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grpSp>
        <p:nvGrpSpPr>
          <p:cNvPr id="40" name="组合 39"/>
          <p:cNvGrpSpPr/>
          <p:nvPr/>
        </p:nvGrpSpPr>
        <p:grpSpPr>
          <a:xfrm>
            <a:off x="249766" y="11695537"/>
            <a:ext cx="1926227" cy="2042856"/>
            <a:chOff x="289923" y="12051926"/>
            <a:chExt cx="1434353" cy="1521199"/>
          </a:xfrm>
        </p:grpSpPr>
        <p:pic>
          <p:nvPicPr>
            <p:cNvPr id="41" name="图片 40"/>
            <p:cNvPicPr>
              <a:picLocks noChangeAspect="1"/>
            </p:cNvPicPr>
            <p:nvPr>
              <p:custDataLst>
                <p:tags r:id="rId7"/>
              </p:custDataLst>
            </p:nvPr>
          </p:nvPicPr>
          <p:blipFill rotWithShape="1">
            <a:blip r:embed="rId12" cstate="hqprint">
              <a:extLst>
                <a:ext uri="{28A0092B-C50C-407E-A947-70E740481C1C}">
                  <a14:useLocalDpi xmlns:a14="http://schemas.microsoft.com/office/drawing/2010/main" val="0"/>
                </a:ext>
              </a:extLst>
            </a:blip>
            <a:srcRect l="83559" t="36647" r="5117" b="52094"/>
            <a:stretch>
              <a:fillRect/>
            </a:stretch>
          </p:blipFill>
          <p:spPr>
            <a:xfrm>
              <a:off x="289923" y="12051926"/>
              <a:ext cx="1434352" cy="1111624"/>
            </a:xfrm>
            <a:prstGeom prst="rect">
              <a:avLst/>
            </a:prstGeom>
          </p:spPr>
        </p:pic>
        <p:pic>
          <p:nvPicPr>
            <p:cNvPr id="42" name="图片 41"/>
            <p:cNvPicPr>
              <a:picLocks noChangeAspect="1"/>
            </p:cNvPicPr>
            <p:nvPr>
              <p:custDataLst>
                <p:tags r:id="rId8"/>
              </p:custDataLst>
            </p:nvPr>
          </p:nvPicPr>
          <p:blipFill rotWithShape="1">
            <a:blip r:embed="rId12" cstate="hqprint">
              <a:extLst>
                <a:ext uri="{28A0092B-C50C-407E-A947-70E740481C1C}">
                  <a14:useLocalDpi xmlns:a14="http://schemas.microsoft.com/office/drawing/2010/main" val="0"/>
                </a:ext>
              </a:extLst>
            </a:blip>
            <a:srcRect l="83631" t="83644" r="5057" b="12208"/>
            <a:stretch>
              <a:fillRect/>
            </a:stretch>
          </p:blipFill>
          <p:spPr>
            <a:xfrm>
              <a:off x="291545" y="13163550"/>
              <a:ext cx="1432731" cy="409575"/>
            </a:xfrm>
            <a:prstGeom prst="rect">
              <a:avLst/>
            </a:prstGeom>
          </p:spPr>
        </p:pic>
      </p:grpSp>
    </p:spTree>
    <p:extLst>
      <p:ext uri="{BB962C8B-B14F-4D97-AF65-F5344CB8AC3E}">
        <p14:creationId xmlns:p14="http://schemas.microsoft.com/office/powerpoint/2010/main" val="1869222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文本框 1"/>
          <p:cNvSpPr txBox="1"/>
          <p:nvPr/>
        </p:nvSpPr>
        <p:spPr>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3.3 </a:t>
            </a:r>
            <a:r>
              <a:rPr lang="zh-CN" altLang="zh-CN" dirty="0"/>
              <a:t>住房保障</a:t>
            </a:r>
            <a:endParaRPr lang="zh-CN" altLang="en-US" dirty="0"/>
          </a:p>
        </p:txBody>
      </p:sp>
      <p:sp>
        <p:nvSpPr>
          <p:cNvPr id="6183" name="文本框 1"/>
          <p:cNvSpPr txBox="1"/>
          <p:nvPr/>
        </p:nvSpPr>
        <p:spPr>
          <a:xfrm>
            <a:off x="297180" y="4556760"/>
            <a:ext cx="5393690" cy="640080"/>
          </a:xfrm>
          <a:prstGeom prst="rect">
            <a:avLst/>
          </a:prstGeom>
          <a:noFill/>
          <a:ln w="9525">
            <a:noFill/>
          </a:ln>
        </p:spPr>
        <p:txBody>
          <a:bodyPr>
            <a:spAutoFit/>
          </a:bodyPr>
          <a:lstStyle/>
          <a:p>
            <a:pPr eaLnBrk="1" hangingPunct="1">
              <a:buNone/>
            </a:pPr>
            <a:r>
              <a:rPr lang="en-US" altLang="zh-CN" sz="3565" b="1" dirty="0">
                <a:solidFill>
                  <a:srgbClr val="ED7D31"/>
                </a:solidFill>
                <a:latin typeface="微软雅黑" panose="020B0503020204020204" pitchFamily="34" charset="-122"/>
                <a:ea typeface="微软雅黑" panose="020B0503020204020204" pitchFamily="34" charset="-122"/>
              </a:rPr>
              <a:t>3.4 </a:t>
            </a:r>
            <a:r>
              <a:rPr lang="zh-CN" altLang="en-US" sz="3565" b="1" dirty="0">
                <a:solidFill>
                  <a:srgbClr val="ED7D31"/>
                </a:solidFill>
                <a:latin typeface="微软雅黑" panose="020B0503020204020204" pitchFamily="34" charset="-122"/>
                <a:ea typeface="微软雅黑" panose="020B0503020204020204" pitchFamily="34" charset="-122"/>
              </a:rPr>
              <a:t>公共服务中心体系</a:t>
            </a:r>
          </a:p>
        </p:txBody>
      </p:sp>
      <p:grpSp>
        <p:nvGrpSpPr>
          <p:cNvPr id="6154" name="组合 2"/>
          <p:cNvGrpSpPr/>
          <p:nvPr/>
        </p:nvGrpSpPr>
        <p:grpSpPr>
          <a:xfrm>
            <a:off x="350029" y="5188185"/>
            <a:ext cx="10096500" cy="3621405"/>
            <a:chOff x="314493" y="6848095"/>
            <a:chExt cx="9066921" cy="3251546"/>
          </a:xfrm>
        </p:grpSpPr>
        <p:sp>
          <p:nvSpPr>
            <p:cNvPr id="40" name="对角圆角矩形 39"/>
            <p:cNvSpPr/>
            <p:nvPr/>
          </p:nvSpPr>
          <p:spPr>
            <a:xfrm>
              <a:off x="385774" y="7502053"/>
              <a:ext cx="8994500" cy="2597588"/>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47" name="圆角矩形 46"/>
            <p:cNvSpPr/>
            <p:nvPr/>
          </p:nvSpPr>
          <p:spPr>
            <a:xfrm>
              <a:off x="1074896" y="7041920"/>
              <a:ext cx="1481118" cy="432048"/>
            </a:xfrm>
            <a:prstGeom prst="roundRect">
              <a:avLst/>
            </a:prstGeom>
            <a:solidFill>
              <a:srgbClr val="5B9B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学有优教</a:t>
              </a:r>
            </a:p>
          </p:txBody>
        </p:sp>
        <p:pic>
          <p:nvPicPr>
            <p:cNvPr id="54" name="Picture 2" descr="https://gimg2.baidu.com/image_search/src=http%3A%2F%2Fimg95.699pic.com%2Fxsj%2F0c%2Fsn%2Fm6.jpg%21%2Ffw%2F700%2Fwatermark%2Furl%2FL3hzai93YXRlcl9kZXRhaWwyLnBuZw%2Falign%2Fsoutheast&amp;refer=http%3A%2F%2Fimg95.699pic.com&amp;app=2002&amp;size=f9999,10000&amp;q=a80&amp;n=0&amp;g=0n&amp;fmt=auto?sec=1673493773&amp;t=2434fcaa7189d7dabccf0c7f8110d1a1"/>
            <p:cNvPicPr>
              <a:picLocks noChangeAspect="1" noChangeArrowheads="1"/>
            </p:cNvPicPr>
            <p:nvPr/>
          </p:nvPicPr>
          <p:blipFill>
            <a:blip r:embed="rId6" cstate="print">
              <a:clrChange>
                <a:clrFrom>
                  <a:srgbClr val="FFFFFF"/>
                </a:clrFrom>
                <a:clrTo>
                  <a:srgbClr val="FFFFFF">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314493" y="6848095"/>
              <a:ext cx="813699" cy="726189"/>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8" descr="https://img2.baidu.com/it/u=4187024437,2336441525&amp;fm=253&amp;fmt=auto&amp;app=138&amp;f=JPEG?w=610&amp;h=431"/>
            <p:cNvPicPr>
              <a:picLocks noChangeAspect="1" noChangeArrowheads="1"/>
            </p:cNvPicPr>
            <p:nvPr/>
          </p:nvPicPr>
          <p:blipFill>
            <a:blip r:embed="rId7" cstate="print">
              <a:extLst>
                <a:ext uri="{28A0092B-C50C-407E-A947-70E740481C1C}">
                  <a14:useLocalDpi xmlns:a14="http://schemas.microsoft.com/office/drawing/2010/main" val="0"/>
                </a:ext>
              </a:extLst>
            </a:blip>
            <a:srcRect r="9549"/>
            <a:stretch>
              <a:fillRect/>
            </a:stretch>
          </p:blipFill>
          <p:spPr bwMode="auto">
            <a:xfrm>
              <a:off x="7215047" y="7303642"/>
              <a:ext cx="2166367" cy="12776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3" name="矩形 62"/>
            <p:cNvSpPr/>
            <p:nvPr/>
          </p:nvSpPr>
          <p:spPr>
            <a:xfrm>
              <a:off x="1014186" y="7466704"/>
              <a:ext cx="6077689" cy="1038807"/>
            </a:xfrm>
            <a:prstGeom prst="rect">
              <a:avLst/>
            </a:prstGeom>
          </p:spPr>
          <p:txBody>
            <a:bodyPr wrap="square">
              <a:noAutofit/>
            </a:bodyPr>
            <a:lstStyle/>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幼儿园：规划</a:t>
              </a:r>
              <a:r>
                <a:rPr lang="en-US" altLang="zh-CN" sz="2400" b="1" dirty="0">
                  <a:solidFill>
                    <a:srgbClr val="008080"/>
                  </a:solidFill>
                  <a:latin typeface="微软雅黑" panose="020B0503020204020204" pitchFamily="34" charset="-122"/>
                  <a:ea typeface="微软雅黑" panose="020B0503020204020204" pitchFamily="34" charset="-122"/>
                  <a:sym typeface="+mn-ea"/>
                </a:rPr>
                <a:t>10</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所，其中保留</a:t>
              </a:r>
              <a:r>
                <a:rPr lang="en-US" altLang="zh-CN" sz="2400" b="1" dirty="0">
                  <a:solidFill>
                    <a:srgbClr val="008080"/>
                  </a:solidFill>
                  <a:latin typeface="微软雅黑" panose="020B0503020204020204" pitchFamily="34" charset="-122"/>
                  <a:ea typeface="微软雅黑" panose="020B0503020204020204" pitchFamily="34" charset="-122"/>
                  <a:sym typeface="+mn-ea"/>
                </a:rPr>
                <a:t>7</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所，新建</a:t>
              </a:r>
              <a:r>
                <a:rPr lang="en-US" altLang="zh-CN" sz="2400" b="1" dirty="0">
                  <a:solidFill>
                    <a:srgbClr val="008080"/>
                  </a:solidFill>
                  <a:latin typeface="微软雅黑" panose="020B0503020204020204" pitchFamily="34" charset="-122"/>
                  <a:ea typeface="微软雅黑" panose="020B0503020204020204" pitchFamily="34" charset="-122"/>
                  <a:sym typeface="+mn-ea"/>
                </a:rPr>
                <a:t>3</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a:t>
              </a:r>
            </a:p>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小学：规划</a:t>
              </a:r>
              <a:r>
                <a:rPr lang="en-US" altLang="zh-CN" sz="2400" b="1" dirty="0">
                  <a:solidFill>
                    <a:srgbClr val="008080"/>
                  </a:solidFill>
                  <a:latin typeface="微软雅黑" panose="020B0503020204020204" pitchFamily="34" charset="-122"/>
                  <a:ea typeface="微软雅黑" panose="020B0503020204020204" pitchFamily="34" charset="-122"/>
                  <a:sym typeface="+mn-ea"/>
                </a:rPr>
                <a:t>8</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所，保留</a:t>
              </a:r>
              <a:r>
                <a:rPr lang="en-US" altLang="zh-CN" sz="2400" b="1" dirty="0">
                  <a:solidFill>
                    <a:srgbClr val="008080"/>
                  </a:solidFill>
                  <a:latin typeface="微软雅黑" panose="020B0503020204020204" pitchFamily="34" charset="-122"/>
                  <a:ea typeface="微软雅黑" panose="020B0503020204020204" pitchFamily="34" charset="-122"/>
                  <a:sym typeface="+mn-ea"/>
                </a:rPr>
                <a:t>6</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所，改建</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所，新建</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a:t>
              </a:r>
            </a:p>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中学：保留初中</a:t>
              </a:r>
              <a:r>
                <a:rPr lang="en-US" altLang="zh-CN" sz="2400" b="1" dirty="0">
                  <a:solidFill>
                    <a:srgbClr val="008080"/>
                  </a:solidFill>
                  <a:latin typeface="微软雅黑" panose="020B0503020204020204" pitchFamily="34" charset="-122"/>
                  <a:ea typeface="微软雅黑" panose="020B0503020204020204" pitchFamily="34" charset="-122"/>
                  <a:sym typeface="+mn-ea"/>
                </a:rPr>
                <a:t>2</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a:t>
              </a:r>
            </a:p>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高中：保留</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a:t>
              </a:r>
            </a:p>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职业学校：保留</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a:t>
              </a:r>
              <a:endParaRPr lang="en-US" altLang="zh-CN"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6156" name="组合 5"/>
          <p:cNvGrpSpPr/>
          <p:nvPr/>
        </p:nvGrpSpPr>
        <p:grpSpPr>
          <a:xfrm>
            <a:off x="429583" y="11253573"/>
            <a:ext cx="10016503" cy="2286635"/>
            <a:chOff x="385763" y="12702974"/>
            <a:chExt cx="8994730" cy="2053787"/>
          </a:xfrm>
        </p:grpSpPr>
        <p:sp>
          <p:nvSpPr>
            <p:cNvPr id="43" name="对角圆角矩形 42"/>
            <p:cNvSpPr/>
            <p:nvPr/>
          </p:nvSpPr>
          <p:spPr>
            <a:xfrm>
              <a:off x="385763" y="13316087"/>
              <a:ext cx="8994718" cy="1440674"/>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50" name="圆角矩形 49"/>
            <p:cNvSpPr/>
            <p:nvPr/>
          </p:nvSpPr>
          <p:spPr>
            <a:xfrm>
              <a:off x="1103884" y="12849470"/>
              <a:ext cx="1481118" cy="432048"/>
            </a:xfrm>
            <a:prstGeom prst="roundRect">
              <a:avLst/>
            </a:prstGeom>
            <a:solidFill>
              <a:srgbClr val="A0B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病有良医</a:t>
              </a:r>
            </a:p>
          </p:txBody>
        </p:sp>
        <p:pic>
          <p:nvPicPr>
            <p:cNvPr id="60" name="Picture 16" descr="https://img2.baidu.com/it/u=3652954652,4106603714&amp;fm=253&amp;fmt=auto&amp;app=138&amp;f=JPEG?w=500&amp;h=500"/>
            <p:cNvPicPr>
              <a:picLocks noChangeAspect="1" noChangeArrowheads="1"/>
            </p:cNvPicPr>
            <p:nvPr/>
          </p:nvPicPr>
          <p:blipFill>
            <a:blip r:embed="rId8" cstate="print">
              <a:clrChange>
                <a:clrFrom>
                  <a:srgbClr val="F6F6F6"/>
                </a:clrFrom>
                <a:clrTo>
                  <a:srgbClr val="F6F6F6">
                    <a:alpha val="0"/>
                  </a:srgbClr>
                </a:clrTo>
              </a:clrChange>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7039" y="12702974"/>
              <a:ext cx="610743" cy="610743"/>
            </a:xfrm>
            <a:prstGeom prst="rect">
              <a:avLst/>
            </a:prstGeom>
            <a:noFill/>
            <a:extLst>
              <a:ext uri="{909E8E84-426E-40DD-AFC4-6F175D3DCCD1}">
                <a14:hiddenFill xmlns:a14="http://schemas.microsoft.com/office/drawing/2010/main">
                  <a:solidFill>
                    <a:srgbClr val="FFFFFF"/>
                  </a:solidFill>
                </a14:hiddenFill>
              </a:ext>
            </a:extLst>
          </p:spPr>
        </p:pic>
        <p:sp>
          <p:nvSpPr>
            <p:cNvPr id="65" name="矩形 64"/>
            <p:cNvSpPr/>
            <p:nvPr/>
          </p:nvSpPr>
          <p:spPr>
            <a:xfrm>
              <a:off x="1063760" y="13427303"/>
              <a:ext cx="6027271" cy="1103034"/>
            </a:xfrm>
            <a:prstGeom prst="rect">
              <a:avLst/>
            </a:prstGeom>
          </p:spPr>
          <p:txBody>
            <a:bodyPr wrap="square">
              <a:noAutofit/>
            </a:bodyPr>
            <a:lstStyle/>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城关镇中心卫生院规划床位</a:t>
              </a:r>
              <a:r>
                <a:rPr lang="en-US" altLang="zh-CN" sz="2400" b="1" dirty="0">
                  <a:solidFill>
                    <a:srgbClr val="008080"/>
                  </a:solidFill>
                  <a:latin typeface="微软雅黑" panose="020B0503020204020204" pitchFamily="34" charset="-122"/>
                  <a:ea typeface="微软雅黑" panose="020B0503020204020204" pitchFamily="34" charset="-122"/>
                  <a:sym typeface="+mn-ea"/>
                </a:rPr>
                <a:t>20</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张，占地</a:t>
              </a:r>
              <a:r>
                <a:rPr lang="en-US" altLang="zh-CN" sz="2400" b="1" dirty="0">
                  <a:solidFill>
                    <a:srgbClr val="008080"/>
                  </a:solidFill>
                  <a:latin typeface="微软雅黑" panose="020B0503020204020204" pitchFamily="34" charset="-122"/>
                  <a:ea typeface="微软雅黑" panose="020B0503020204020204" pitchFamily="34" charset="-122"/>
                  <a:sym typeface="+mn-ea"/>
                </a:rPr>
                <a:t>0.17</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a:t>
              </a:r>
            </a:p>
            <a:p>
              <a:pPr lvl="0">
                <a:lnSpc>
                  <a:spcPct val="150000"/>
                </a:lnSpc>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各村卫生室不设床位，占地各</a:t>
              </a:r>
              <a:r>
                <a:rPr lang="en-US" altLang="zh-CN" sz="2400" b="1" dirty="0">
                  <a:solidFill>
                    <a:srgbClr val="008080"/>
                  </a:solidFill>
                  <a:latin typeface="微软雅黑" panose="020B0503020204020204" pitchFamily="34" charset="-122"/>
                  <a:ea typeface="微软雅黑" panose="020B0503020204020204" pitchFamily="34" charset="-122"/>
                  <a:sym typeface="+mn-ea"/>
                </a:rPr>
                <a:t>0.01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a:t>
              </a: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67" name="Picture 20" descr="https://gimg2.baidu.com/image_search/src=http%3A%2F%2Fbpic.51yuansu.com%2Fpic3%2Fcover%2F03%2F45%2F16%2F5ba49377a7826_610.jpg&amp;refer=http%3A%2F%2Fbpic.51yuansu.com&amp;app=2002&amp;size=f9999,10000&amp;q=a80&amp;n=0&amp;g=0n&amp;fmt=auto?sec=1673496319&amp;t=aa2f66ba775e094d25b09e3dfcfa4ae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091535" y="12949734"/>
              <a:ext cx="2288958" cy="12759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sp>
        <p:nvSpPr>
          <p:cNvPr id="111" name="矩形: 圆角 11"/>
          <p:cNvSpPr/>
          <p:nvPr>
            <p:custDataLst>
              <p:tags r:id="rId1"/>
            </p:custDataLst>
          </p:nvPr>
        </p:nvSpPr>
        <p:spPr>
          <a:xfrm>
            <a:off x="213995" y="1840230"/>
            <a:ext cx="10120630" cy="754380"/>
          </a:xfrm>
          <a:prstGeom prst="roundRect">
            <a:avLst/>
          </a:prstGeom>
          <a:solidFill>
            <a:srgbClr val="F8E3C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09270" eaLnBrk="0" fontAlgn="base" hangingPunct="0">
              <a:spcBef>
                <a:spcPct val="0"/>
              </a:spcBef>
              <a:spcAft>
                <a:spcPct val="0"/>
              </a:spcAft>
              <a:defRPr/>
            </a:pPr>
            <a:endParaRPr lang="zh-CN" altLang="en-US" sz="2005"/>
          </a:p>
        </p:txBody>
      </p:sp>
      <p:sp>
        <p:nvSpPr>
          <p:cNvPr id="113" name="文本框 112"/>
          <p:cNvSpPr txBox="1"/>
          <p:nvPr>
            <p:custDataLst>
              <p:tags r:id="rId2"/>
            </p:custDataLst>
          </p:nvPr>
        </p:nvSpPr>
        <p:spPr>
          <a:xfrm>
            <a:off x="290195" y="2775585"/>
            <a:ext cx="10120630" cy="1543685"/>
          </a:xfrm>
          <a:prstGeom prst="rect">
            <a:avLst/>
          </a:prstGeom>
          <a:noFill/>
        </p:spPr>
        <p:txBody>
          <a:bodyPr>
            <a:noAutofit/>
          </a:bodyPr>
          <a:lstStyle/>
          <a:p>
            <a:pPr marL="244475" indent="-244475" defTabSz="509270">
              <a:lnSpc>
                <a:spcPct val="150000"/>
              </a:lnSpc>
              <a:buFont typeface="Wingdings" panose="05000000000000000000" pitchFamily="2" charset="2"/>
              <a:buChar char="p"/>
              <a:defRPr/>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住房保障更加有力，至规划期末，居住用地面积</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sym typeface="+mn-ea"/>
              </a:rPr>
              <a:t>142.95</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公顷，占中心城区城镇建设用地</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sym typeface="+mn-ea"/>
              </a:rPr>
              <a:t>25.20%</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，人均用地面积</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sym typeface="+mn-ea"/>
              </a:rPr>
              <a:t>25.48</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平方米。居住用地主要分布在新城片区，以高尚居住服务为主，老城片区以老旧小区改造为主，南岸片区以移民安置为主。</a:t>
            </a:r>
            <a:endParaRPr lang="zh-CN" altLang="en-US" sz="2000" b="1"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14" name="文本框 2"/>
          <p:cNvSpPr txBox="1"/>
          <p:nvPr>
            <p:custDataLst>
              <p:tags r:id="rId3"/>
            </p:custDataLst>
          </p:nvPr>
        </p:nvSpPr>
        <p:spPr>
          <a:xfrm>
            <a:off x="213995" y="1723390"/>
            <a:ext cx="10119995" cy="811530"/>
          </a:xfrm>
          <a:prstGeom prst="rect">
            <a:avLst/>
          </a:prstGeom>
          <a:noFill/>
          <a:ln w="9525">
            <a:noFill/>
          </a:ln>
        </p:spPr>
        <p:txBody>
          <a:bodyPr wrap="square">
            <a:spAutoFit/>
          </a:bodyPr>
          <a:lstStyle/>
          <a:p>
            <a:pPr algn="ctr">
              <a:lnSpc>
                <a:spcPct val="150000"/>
              </a:lnSpc>
            </a:pPr>
            <a:r>
              <a:rPr lang="zh-CN" altLang="en-US" sz="3120" b="1" dirty="0">
                <a:solidFill>
                  <a:srgbClr val="ED7D31"/>
                </a:solidFill>
                <a:latin typeface="微软雅黑" panose="020B0503020204020204" pitchFamily="34" charset="-122"/>
                <a:ea typeface="微软雅黑" panose="020B0503020204020204" pitchFamily="34" charset="-122"/>
              </a:rPr>
              <a:t>推进保障性住房建设</a:t>
            </a:r>
          </a:p>
        </p:txBody>
      </p:sp>
      <p:sp>
        <p:nvSpPr>
          <p:cNvPr id="115" name="矩形: 圆角 12"/>
          <p:cNvSpPr/>
          <p:nvPr>
            <p:custDataLst>
              <p:tags r:id="rId4"/>
            </p:custDataLst>
          </p:nvPr>
        </p:nvSpPr>
        <p:spPr>
          <a:xfrm>
            <a:off x="213995" y="2762885"/>
            <a:ext cx="10120630" cy="1606550"/>
          </a:xfrm>
          <a:prstGeom prst="roundRect">
            <a:avLst>
              <a:gd name="adj" fmla="val 11603"/>
            </a:avLst>
          </a:prstGeom>
          <a:noFill/>
          <a:ln w="38100">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09270" eaLnBrk="0" fontAlgn="base" hangingPunct="0">
              <a:spcBef>
                <a:spcPct val="0"/>
              </a:spcBef>
              <a:spcAft>
                <a:spcPct val="0"/>
              </a:spcAft>
              <a:defRPr/>
            </a:pPr>
            <a:endParaRPr lang="zh-CN" altLang="en-US" sz="2005"/>
          </a:p>
        </p:txBody>
      </p:sp>
      <p:pic>
        <p:nvPicPr>
          <p:cNvPr id="3" name="图片 2"/>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grpSp>
        <p:nvGrpSpPr>
          <p:cNvPr id="6153" name="组合 3"/>
          <p:cNvGrpSpPr/>
          <p:nvPr/>
        </p:nvGrpSpPr>
        <p:grpSpPr>
          <a:xfrm>
            <a:off x="420743" y="9159424"/>
            <a:ext cx="10025343" cy="1765935"/>
            <a:chOff x="378079" y="9773698"/>
            <a:chExt cx="9002414" cy="1586769"/>
          </a:xfrm>
        </p:grpSpPr>
        <p:sp>
          <p:nvSpPr>
            <p:cNvPr id="41" name="对角圆角矩形 40"/>
            <p:cNvSpPr/>
            <p:nvPr/>
          </p:nvSpPr>
          <p:spPr>
            <a:xfrm>
              <a:off x="378079" y="10295774"/>
              <a:ext cx="8994464" cy="1064693"/>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48" name="圆角矩形 47"/>
            <p:cNvSpPr/>
            <p:nvPr/>
          </p:nvSpPr>
          <p:spPr>
            <a:xfrm>
              <a:off x="1094478" y="9829057"/>
              <a:ext cx="1481118" cy="432048"/>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文有传承</a:t>
              </a:r>
            </a:p>
          </p:txBody>
        </p:sp>
        <p:pic>
          <p:nvPicPr>
            <p:cNvPr id="56" name="Picture 6" descr="https://gimg2.baidu.com/image_search/src=http%3A%2F%2Fbpic.51yuansu.com%2Fpic3%2Fcover%2F03%2F10%2F67%2F5b4861d807041_610.jpg&amp;refer=http%3A%2F%2Fbpic.51yuansu.com&amp;app=2002&amp;size=f9999,10000&amp;q=a80&amp;n=0&amp;g=0n&amp;fmt=auto?sec=1673494029&amp;t=f5411c694145f4aabb3bd1e14bf2c592"/>
            <p:cNvPicPr>
              <a:picLocks noChangeAspect="1" noChangeArrowheads="1"/>
            </p:cNvPicPr>
            <p:nvPr/>
          </p:nvPicPr>
          <p:blipFill>
            <a:blip r:embed="rId11" cstate="print">
              <a:clrChange>
                <a:clrFrom>
                  <a:srgbClr val="F6F6F6"/>
                </a:clrFrom>
                <a:clrTo>
                  <a:srgbClr val="F6F6F6">
                    <a:alpha val="0"/>
                  </a:srgbClr>
                </a:clrTo>
              </a:clrChange>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477638" y="9773698"/>
              <a:ext cx="487407" cy="487407"/>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10" descr="https://gimg2.baidu.com/image_search/src=http%3A%2F%2Fwww.mianfeiwendang.com%2Fpic%2F91ae2b61fab5df8a502a1ae6%2F1-810-jpg_6-1080-0-0-1080.jpg&amp;refer=http%3A%2F%2Fwww.mianfeiwendang.com&amp;app=2002&amp;size=f9999,10000&amp;q=a80&amp;n=0&amp;g=0n&amp;fmt=auto?sec=1673494544&amp;t=83097cef001b0b26d591cb55a5346032"/>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5769" t="36702" r="14005" b="13346"/>
            <a:stretch>
              <a:fillRect/>
            </a:stretch>
          </p:blipFill>
          <p:spPr bwMode="auto">
            <a:xfrm>
              <a:off x="7202616" y="9979309"/>
              <a:ext cx="2177877" cy="11500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2" name="矩形 61"/>
            <p:cNvSpPr/>
            <p:nvPr/>
          </p:nvSpPr>
          <p:spPr>
            <a:xfrm>
              <a:off x="1044756" y="10285438"/>
              <a:ext cx="6276124" cy="952860"/>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800"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规划新建</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sz="1800" dirty="0">
                  <a:solidFill>
                    <a:schemeClr val="tx1">
                      <a:lumMod val="75000"/>
                      <a:lumOff val="25000"/>
                    </a:schemeClr>
                  </a:solidFill>
                  <a:latin typeface="微软雅黑" panose="020B0503020204020204" pitchFamily="34" charset="-122"/>
                  <a:ea typeface="微软雅黑" panose="020B0503020204020204" pitchFamily="34" charset="-122"/>
                  <a:sym typeface="+mn-ea"/>
                </a:rPr>
                <a:t>处文化站。保留城关镇文化艺术中心，县剧团改为秦腔陈列室，新建县剧团位于老城区</a:t>
              </a:r>
              <a:r>
                <a:rPr lang="zh-CN" altLang="en-US" sz="1800" dirty="0">
                  <a:solidFill>
                    <a:schemeClr val="tx1">
                      <a:lumMod val="75000"/>
                      <a:lumOff val="25000"/>
                    </a:schemeClr>
                  </a:solidFill>
                  <a:latin typeface="微软雅黑" panose="020B0503020204020204" pitchFamily="34" charset="-122"/>
                  <a:ea typeface="微软雅黑" panose="020B0503020204020204" pitchFamily="34" charset="-122"/>
                </a:rPr>
                <a:t>。</a:t>
              </a:r>
            </a:p>
          </p:txBody>
        </p:sp>
      </p:grpSp>
    </p:spTree>
    <p:extLst>
      <p:ext uri="{BB962C8B-B14F-4D97-AF65-F5344CB8AC3E}">
        <p14:creationId xmlns:p14="http://schemas.microsoft.com/office/powerpoint/2010/main" val="23373617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3"/>
          <p:cNvSpPr txBox="1">
            <a:spLocks noChangeArrowheads="1"/>
          </p:cNvSpPr>
          <p:nvPr>
            <p:custDataLst>
              <p:tags r:id="rId1"/>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公共空间与蓝绿网络规划图</a:t>
            </a:r>
          </a:p>
        </p:txBody>
      </p:sp>
      <p:sp>
        <p:nvSpPr>
          <p:cNvPr id="14" name="文本框 1"/>
          <p:cNvSpPr txBox="1">
            <a:spLocks noChangeArrowheads="1"/>
          </p:cNvSpPr>
          <p:nvPr>
            <p:custDataLst>
              <p:tags r:id="rId2"/>
            </p:custDataLst>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3.5 </a:t>
            </a:r>
            <a:r>
              <a:rPr lang="zh-CN" altLang="zh-CN" dirty="0"/>
              <a:t>蓝绿空间系统</a:t>
            </a:r>
            <a:endParaRPr lang="zh-CN" altLang="en-US" dirty="0"/>
          </a:p>
        </p:txBody>
      </p:sp>
      <p:sp>
        <p:nvSpPr>
          <p:cNvPr id="16" name="文本框 9"/>
          <p:cNvSpPr txBox="1">
            <a:spLocks noChangeArrowheads="1"/>
          </p:cNvSpPr>
          <p:nvPr>
            <p:custDataLst>
              <p:tags r:id="rId3"/>
            </p:custDataLst>
          </p:nvPr>
        </p:nvSpPr>
        <p:spPr bwMode="auto">
          <a:xfrm>
            <a:off x="289924" y="3253765"/>
            <a:ext cx="9947558" cy="1614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381000" eaLnBrk="0" hangingPunct="0">
              <a:defRPr>
                <a:solidFill>
                  <a:schemeClr val="tx1"/>
                </a:solidFill>
                <a:latin typeface="Calibri" panose="020F0502020204030204" pitchFamily="34" charset="0"/>
              </a:defRPr>
            </a:lvl1pPr>
            <a:lvl2pPr eaLnBrk="0" hangingPunct="0">
              <a:defRPr>
                <a:solidFill>
                  <a:schemeClr val="tx1"/>
                </a:solidFill>
                <a:latin typeface="Calibri" panose="020F0502020204030204" pitchFamily="34" charset="0"/>
              </a:defRPr>
            </a:lvl2pPr>
            <a:lvl3pPr eaLnBrk="0" hangingPunct="0">
              <a:defRPr>
                <a:solidFill>
                  <a:schemeClr val="tx1"/>
                </a:solidFill>
                <a:latin typeface="Calibri" panose="020F0502020204030204" pitchFamily="34" charset="0"/>
              </a:defRPr>
            </a:lvl3pPr>
            <a:lvl4pPr eaLnBrk="0" hangingPunct="0">
              <a:defRPr>
                <a:solidFill>
                  <a:schemeClr val="tx1"/>
                </a:solidFill>
                <a:latin typeface="Calibri" panose="020F0502020204030204" pitchFamily="34" charset="0"/>
              </a:defRPr>
            </a:lvl4pPr>
            <a:lvl5pPr eaLnBrk="0" hangingPunct="0">
              <a:defRPr>
                <a:solidFill>
                  <a:schemeClr val="tx1"/>
                </a:solidFill>
                <a:latin typeface="Calibri" panose="020F0502020204030204" pitchFamily="34" charset="0"/>
              </a:defRPr>
            </a:lvl5pPr>
            <a:lvl6pPr defTabSz="457200" eaLnBrk="0" fontAlgn="base" hangingPunct="0">
              <a:spcBef>
                <a:spcPct val="0"/>
              </a:spcBef>
              <a:spcAft>
                <a:spcPct val="0"/>
              </a:spcAft>
              <a:defRPr>
                <a:solidFill>
                  <a:schemeClr val="tx1"/>
                </a:solidFill>
                <a:latin typeface="Calibri" panose="020F0502020204030204" pitchFamily="34" charset="0"/>
              </a:defRPr>
            </a:lvl6pPr>
            <a:lvl7pPr defTabSz="457200" eaLnBrk="0" fontAlgn="base" hangingPunct="0">
              <a:spcBef>
                <a:spcPct val="0"/>
              </a:spcBef>
              <a:spcAft>
                <a:spcPct val="0"/>
              </a:spcAft>
              <a:defRPr>
                <a:solidFill>
                  <a:schemeClr val="tx1"/>
                </a:solidFill>
                <a:latin typeface="Calibri" panose="020F0502020204030204" pitchFamily="34" charset="0"/>
              </a:defRPr>
            </a:lvl7pPr>
            <a:lvl8pPr defTabSz="457200" eaLnBrk="0" fontAlgn="base" hangingPunct="0">
              <a:spcBef>
                <a:spcPct val="0"/>
              </a:spcBef>
              <a:spcAft>
                <a:spcPct val="0"/>
              </a:spcAft>
              <a:defRPr>
                <a:solidFill>
                  <a:schemeClr val="tx1"/>
                </a:solidFill>
                <a:latin typeface="Calibri" panose="020F0502020204030204" pitchFamily="34" charset="0"/>
              </a:defRPr>
            </a:lvl8pPr>
            <a:lvl9pPr defTabSz="457200" eaLnBrk="0" fontAlgn="base" hangingPunct="0">
              <a:spcBef>
                <a:spcPct val="0"/>
              </a:spcBef>
              <a:spcAft>
                <a:spcPct val="0"/>
              </a:spcAft>
              <a:defRPr>
                <a:solidFill>
                  <a:schemeClr val="tx1"/>
                </a:solidFill>
                <a:latin typeface="Calibri" panose="020F0502020204030204" pitchFamily="34" charset="0"/>
              </a:defRPr>
            </a:lvl9pPr>
          </a:lstStyle>
          <a:p>
            <a:pPr indent="504190" eaLnBrk="1" fontAlgn="auto"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四河</a:t>
            </a:r>
            <a:r>
              <a:rPr lang="en-US" altLang="zh-CN" sz="2200" b="1" dirty="0">
                <a:solidFill>
                  <a:srgbClr val="ED7D31"/>
                </a:solidFill>
                <a:latin typeface="微软雅黑" panose="020B0503020204020204" pitchFamily="34" charset="-122"/>
                <a:ea typeface="微软雅黑" panose="020B0503020204020204" pitchFamily="34" charset="-122"/>
              </a:rPr>
              <a:t>：</a:t>
            </a:r>
            <a:r>
              <a:rPr sz="2000" b="1">
                <a:solidFill>
                  <a:srgbClr val="404040"/>
                </a:solidFill>
                <a:latin typeface="微软雅黑" panose="020B0503020204020204" pitchFamily="34" charset="-122"/>
                <a:ea typeface="微软雅黑" panose="020B0503020204020204" pitchFamily="34" charset="-122"/>
              </a:rPr>
              <a:t>指千河、冯坊河、天池沟和西河沟。</a:t>
            </a:r>
          </a:p>
          <a:p>
            <a:pPr indent="504190" eaLnBrk="1" fontAlgn="auto" hangingPunct="1">
              <a:lnSpc>
                <a:spcPct val="150000"/>
              </a:lnSpc>
            </a:pPr>
            <a:r>
              <a:rPr lang="en-US" altLang="zh-CN" sz="2200" b="1" dirty="0">
                <a:solidFill>
                  <a:srgbClr val="ED7D31"/>
                </a:solidFill>
                <a:latin typeface="微软雅黑" panose="020B0503020204020204" pitchFamily="34" charset="-122"/>
                <a:ea typeface="微软雅黑" panose="020B0503020204020204" pitchFamily="34" charset="-122"/>
              </a:rPr>
              <a:t>三街</a:t>
            </a:r>
            <a:r>
              <a:rPr lang="zh-CN" altLang="en-US" sz="2200" b="1" dirty="0">
                <a:solidFill>
                  <a:srgbClr val="ED7D31"/>
                </a:solidFill>
                <a:latin typeface="微软雅黑" panose="020B0503020204020204" pitchFamily="34" charset="-122"/>
                <a:ea typeface="微软雅黑" panose="020B0503020204020204" pitchFamily="34" charset="-122"/>
              </a:rPr>
              <a:t>：</a:t>
            </a:r>
            <a:r>
              <a:rPr sz="2000" b="1">
                <a:solidFill>
                  <a:srgbClr val="404040"/>
                </a:solidFill>
                <a:latin typeface="微软雅黑" panose="020B0503020204020204" pitchFamily="34" charset="-122"/>
                <a:ea typeface="微软雅黑" panose="020B0503020204020204" pitchFamily="34" charset="-122"/>
              </a:rPr>
              <a:t>分别指老城药王洞步行街、新城渔阳步行街以及西河沟步行街。</a:t>
            </a:r>
          </a:p>
          <a:p>
            <a:pPr indent="504190" eaLnBrk="1" fontAlgn="auto" hangingPunct="1">
              <a:lnSpc>
                <a:spcPct val="150000"/>
              </a:lnSpc>
            </a:pPr>
            <a:r>
              <a:rPr lang="en-US" altLang="zh-CN" sz="2200" b="1" dirty="0">
                <a:solidFill>
                  <a:srgbClr val="ED7D31"/>
                </a:solidFill>
                <a:latin typeface="微软雅黑" panose="020B0503020204020204" pitchFamily="34" charset="-122"/>
                <a:ea typeface="微软雅黑" panose="020B0503020204020204" pitchFamily="34" charset="-122"/>
              </a:rPr>
              <a:t>六园</a:t>
            </a:r>
            <a:r>
              <a:rPr lang="zh-CN" altLang="en-US" sz="2200" b="1" dirty="0">
                <a:solidFill>
                  <a:srgbClr val="ED7D31"/>
                </a:solidFill>
                <a:latin typeface="微软雅黑" panose="020B0503020204020204" pitchFamily="34" charset="-122"/>
                <a:ea typeface="微软雅黑" panose="020B0503020204020204" pitchFamily="34" charset="-122"/>
              </a:rPr>
              <a:t>：</a:t>
            </a:r>
            <a:r>
              <a:rPr sz="2000" b="1">
                <a:solidFill>
                  <a:srgbClr val="404040"/>
                </a:solidFill>
                <a:latin typeface="微软雅黑" panose="020B0503020204020204" pitchFamily="34" charset="-122"/>
                <a:ea typeface="微软雅黑" panose="020B0503020204020204" pitchFamily="34" charset="-122"/>
              </a:rPr>
              <a:t>指城区北边4个郊野公园、天池沟公园以及千河两岸滨河公园</a:t>
            </a:r>
            <a:r>
              <a:rPr lang="en-US" altLang="zh-CN" sz="2000" b="1" dirty="0">
                <a:solidFill>
                  <a:srgbClr val="404040"/>
                </a:solidFill>
                <a:latin typeface="微软雅黑" panose="020B0503020204020204" pitchFamily="34" charset="-122"/>
                <a:ea typeface="微软雅黑" panose="020B0503020204020204" pitchFamily="34" charset="-122"/>
              </a:rPr>
              <a:t>。</a:t>
            </a:r>
          </a:p>
        </p:txBody>
      </p:sp>
      <p:sp>
        <p:nvSpPr>
          <p:cNvPr id="18" name="矩形: 圆角 12"/>
          <p:cNvSpPr/>
          <p:nvPr>
            <p:custDataLst>
              <p:tags r:id="rId4"/>
            </p:custDataLst>
          </p:nvPr>
        </p:nvSpPr>
        <p:spPr>
          <a:xfrm>
            <a:off x="213908" y="3171931"/>
            <a:ext cx="10120804" cy="1902093"/>
          </a:xfrm>
          <a:prstGeom prst="roundRect">
            <a:avLst>
              <a:gd name="adj" fmla="val 11603"/>
            </a:avLst>
          </a:prstGeom>
          <a:noFill/>
          <a:ln w="28575">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pic>
        <p:nvPicPr>
          <p:cNvPr id="2" name="图片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03  </a:t>
            </a:r>
            <a:r>
              <a:rPr lang="zh-CN" altLang="en-US" sz="3600" b="1" dirty="0">
                <a:solidFill>
                  <a:schemeClr val="bg1"/>
                </a:solidFill>
                <a:latin typeface="方正小标宋简体" panose="02010601030101010101" pitchFamily="2" charset="-122"/>
                <a:ea typeface="方正小标宋简体" panose="02010601030101010101" pitchFamily="2" charset="-122"/>
              </a:rPr>
              <a:t>以人为本  营建幸福宜居城市</a:t>
            </a:r>
          </a:p>
        </p:txBody>
      </p:sp>
      <p:sp>
        <p:nvSpPr>
          <p:cNvPr id="5" name="矩形: 圆角 11"/>
          <p:cNvSpPr/>
          <p:nvPr>
            <p:custDataLst>
              <p:tags r:id="rId5"/>
            </p:custDataLst>
          </p:nvPr>
        </p:nvSpPr>
        <p:spPr>
          <a:xfrm>
            <a:off x="213995" y="2145665"/>
            <a:ext cx="10208895" cy="657225"/>
          </a:xfrm>
          <a:prstGeom prst="roundRect">
            <a:avLst/>
          </a:prstGeom>
          <a:solidFill>
            <a:srgbClr val="F8E3C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dirty="0"/>
          </a:p>
        </p:txBody>
      </p:sp>
      <p:sp>
        <p:nvSpPr>
          <p:cNvPr id="6" name="文本框 2"/>
          <p:cNvSpPr txBox="1">
            <a:spLocks noChangeArrowheads="1"/>
          </p:cNvSpPr>
          <p:nvPr>
            <p:custDataLst>
              <p:tags r:id="rId6"/>
            </p:custDataLst>
          </p:nvPr>
        </p:nvSpPr>
        <p:spPr bwMode="auto">
          <a:xfrm>
            <a:off x="401320" y="2017395"/>
            <a:ext cx="9836785" cy="81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eaLnBrk="0" hangingPunct="0">
              <a:lnSpc>
                <a:spcPct val="150000"/>
              </a:lnSpc>
            </a:pPr>
            <a:r>
              <a:rPr lang="zh-CN" sz="3120" b="1" dirty="0">
                <a:solidFill>
                  <a:srgbClr val="ED7D31"/>
                </a:solidFill>
                <a:latin typeface="微软雅黑" panose="020B0503020204020204" pitchFamily="34" charset="-122"/>
                <a:ea typeface="微软雅黑" panose="020B0503020204020204" pitchFamily="34" charset="-122"/>
              </a:rPr>
              <a:t>打造“四河、三街、六园”的蓝绿空间网络</a:t>
            </a:r>
          </a:p>
        </p:txBody>
      </p:sp>
      <p:pic>
        <p:nvPicPr>
          <p:cNvPr id="8" name="图片 7"/>
          <p:cNvPicPr>
            <a:picLocks noChangeAspect="1"/>
          </p:cNvPicPr>
          <p:nvPr/>
        </p:nvPicPr>
        <p:blipFill>
          <a:blip r:embed="rId9" cstate="print">
            <a:extLst>
              <a:ext uri="{28A0092B-C50C-407E-A947-70E740481C1C}">
                <a14:useLocalDpi xmlns:a14="http://schemas.microsoft.com/office/drawing/2010/main" val="0"/>
              </a:ext>
            </a:extLst>
          </a:blip>
          <a:srcRect l="3274" t="13292" r="17570" b="6680"/>
          <a:stretch>
            <a:fillRect/>
          </a:stretch>
        </p:blipFill>
        <p:spPr>
          <a:xfrm>
            <a:off x="401320" y="5848985"/>
            <a:ext cx="9836785" cy="7751445"/>
          </a:xfrm>
          <a:prstGeom prst="rect">
            <a:avLst/>
          </a:prstGeom>
        </p:spPr>
      </p:pic>
      <p:pic>
        <p:nvPicPr>
          <p:cNvPr id="10" name="图片 9"/>
          <p:cNvPicPr>
            <a:picLocks noChangeAspect="1"/>
          </p:cNvPicPr>
          <p:nvPr/>
        </p:nvPicPr>
        <p:blipFill>
          <a:blip r:embed="rId9" cstate="print">
            <a:extLst>
              <a:ext uri="{28A0092B-C50C-407E-A947-70E740481C1C}">
                <a14:useLocalDpi xmlns:a14="http://schemas.microsoft.com/office/drawing/2010/main" val="0"/>
              </a:ext>
            </a:extLst>
          </a:blip>
          <a:srcRect l="83733" t="32566" r="3462" b="29573"/>
          <a:stretch>
            <a:fillRect/>
          </a:stretch>
        </p:blipFill>
        <p:spPr>
          <a:xfrm>
            <a:off x="401320" y="9933305"/>
            <a:ext cx="1591310" cy="3667125"/>
          </a:xfrm>
          <a:prstGeom prst="rect">
            <a:avLst/>
          </a:prstGeom>
        </p:spPr>
      </p:pic>
    </p:spTree>
    <p:extLst>
      <p:ext uri="{BB962C8B-B14F-4D97-AF65-F5344CB8AC3E}">
        <p14:creationId xmlns:p14="http://schemas.microsoft.com/office/powerpoint/2010/main" val="19964430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2">
            <a:extLst>
              <a:ext uri="{28A0092B-C50C-407E-A947-70E740481C1C}">
                <a14:useLocalDpi xmlns:a14="http://schemas.microsoft.com/office/drawing/2010/main" val="0"/>
              </a:ext>
            </a:extLst>
          </a:blip>
          <a:srcRect l="18453" r="35065"/>
          <a:stretch>
            <a:fillRect/>
          </a:stretch>
        </p:blipFill>
        <p:spPr>
          <a:xfrm>
            <a:off x="-2" y="0"/>
            <a:ext cx="10691815" cy="15119350"/>
          </a:xfrm>
          <a:prstGeom prst="rect">
            <a:avLst/>
          </a:prstGeom>
        </p:spPr>
      </p:pic>
      <p:pic>
        <p:nvPicPr>
          <p:cNvPr id="12" name="图片 11">
            <a:extLst>
              <a:ext uri="{FF2B5EF4-FFF2-40B4-BE49-F238E27FC236}">
                <a16:creationId xmlns:a16="http://schemas.microsoft.com/office/drawing/2014/main" id="{74B4123B-1087-17CC-85E1-9A1CE05F78DD}"/>
              </a:ext>
            </a:extLst>
          </p:cNvPr>
          <p:cNvPicPr>
            <a:picLocks noChangeAspect="1"/>
          </p:cNvPicPr>
          <p:nvPr/>
        </p:nvPicPr>
        <p:blipFill rotWithShape="1">
          <a:blip r:embed="rId3">
            <a:extLst>
              <a:ext uri="{28A0092B-C50C-407E-A947-70E740481C1C}">
                <a14:useLocalDpi xmlns:a14="http://schemas.microsoft.com/office/drawing/2010/main" val="0"/>
              </a:ext>
            </a:extLst>
          </a:blip>
          <a:srcRect b="48820"/>
          <a:stretch/>
        </p:blipFill>
        <p:spPr>
          <a:xfrm>
            <a:off x="4" y="-493"/>
            <a:ext cx="10691809" cy="7666892"/>
          </a:xfrm>
          <a:prstGeom prst="rect">
            <a:avLst/>
          </a:prstGeom>
        </p:spPr>
      </p:pic>
      <p:sp>
        <p:nvSpPr>
          <p:cNvPr id="3" name="文本框 1">
            <a:extLst>
              <a:ext uri="{FF2B5EF4-FFF2-40B4-BE49-F238E27FC236}">
                <a16:creationId xmlns:a16="http://schemas.microsoft.com/office/drawing/2014/main" id="{2B16EBEE-868C-C98B-215F-E0162C4C1D1E}"/>
              </a:ext>
            </a:extLst>
          </p:cNvPr>
          <p:cNvSpPr txBox="1">
            <a:spLocks noChangeArrowheads="1"/>
          </p:cNvSpPr>
          <p:nvPr/>
        </p:nvSpPr>
        <p:spPr bwMode="auto">
          <a:xfrm>
            <a:off x="971194" y="-125155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04</a:t>
            </a:r>
            <a:endParaRPr lang="zh-CN" altLang="en-US" sz="13000" b="1" dirty="0"/>
          </a:p>
        </p:txBody>
      </p:sp>
      <p:sp>
        <p:nvSpPr>
          <p:cNvPr id="6" name="文本框 5">
            <a:extLst>
              <a:ext uri="{FF2B5EF4-FFF2-40B4-BE49-F238E27FC236}">
                <a16:creationId xmlns:a16="http://schemas.microsoft.com/office/drawing/2014/main" id="{7864902C-4C47-E862-6A37-D4687D4F3687}"/>
              </a:ext>
            </a:extLst>
          </p:cNvPr>
          <p:cNvSpPr txBox="1"/>
          <p:nvPr/>
        </p:nvSpPr>
        <p:spPr>
          <a:xfrm>
            <a:off x="3413911" y="40552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风貌塑造  </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彰显山水文化魅力</a:t>
            </a:r>
          </a:p>
        </p:txBody>
      </p:sp>
      <p:sp>
        <p:nvSpPr>
          <p:cNvPr id="7" name="文本框 6">
            <a:extLst>
              <a:ext uri="{FF2B5EF4-FFF2-40B4-BE49-F238E27FC236}">
                <a16:creationId xmlns:a16="http://schemas.microsoft.com/office/drawing/2014/main" id="{D5B4CAA0-9006-38CD-3164-4C8927D5C6FE}"/>
              </a:ext>
            </a:extLst>
          </p:cNvPr>
          <p:cNvSpPr txBox="1"/>
          <p:nvPr/>
        </p:nvSpPr>
        <p:spPr>
          <a:xfrm>
            <a:off x="4590161" y="3309875"/>
            <a:ext cx="5562601" cy="133113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历史文化保护体系</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城乡特色风貌管控</a:t>
            </a:r>
          </a:p>
        </p:txBody>
      </p:sp>
      <p:pic>
        <p:nvPicPr>
          <p:cNvPr id="13" name="图片 12">
            <a:extLst>
              <a:ext uri="{FF2B5EF4-FFF2-40B4-BE49-F238E27FC236}">
                <a16:creationId xmlns:a16="http://schemas.microsoft.com/office/drawing/2014/main" id="{5EB2C883-ECE8-AE18-1723-BBAFE89A7DB7}"/>
              </a:ext>
            </a:extLst>
          </p:cNvPr>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p:blipFill>
        <p:spPr>
          <a:xfrm>
            <a:off x="773723" y="-867507"/>
            <a:ext cx="3376246" cy="3801378"/>
          </a:xfrm>
          <a:prstGeom prst="rect">
            <a:avLst/>
          </a:prstGeom>
        </p:spPr>
      </p:pic>
    </p:spTree>
    <p:extLst>
      <p:ext uri="{BB962C8B-B14F-4D97-AF65-F5344CB8AC3E}">
        <p14:creationId xmlns:p14="http://schemas.microsoft.com/office/powerpoint/2010/main" val="1812000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文本框 6"/>
          <p:cNvSpPr txBox="1">
            <a:spLocks noChangeArrowheads="1"/>
          </p:cNvSpPr>
          <p:nvPr>
            <p:custDataLst>
              <p:tags r:id="rId1"/>
            </p:custDataLst>
          </p:nvPr>
        </p:nvSpPr>
        <p:spPr bwMode="auto">
          <a:xfrm>
            <a:off x="1093470" y="1767840"/>
            <a:ext cx="8512810" cy="4870450"/>
          </a:xfrm>
          <a:prstGeom prst="rect">
            <a:avLst/>
          </a:prstGeom>
          <a:noFill/>
          <a:ln w="28575">
            <a:solidFill>
              <a:srgbClr val="7E9EEE"/>
            </a:solidFill>
          </a:ln>
          <a:extLst>
            <a:ext uri="{909E8E84-426E-40DD-AFC4-6F175D3DCCD1}">
              <a14:hiddenFill xmlns:a14="http://schemas.microsoft.com/office/drawing/2010/main">
                <a:solidFill>
                  <a:srgbClr val="FFFFFF"/>
                </a:solidFill>
              </a14:hiddenFill>
            </a:ext>
          </a:extLst>
        </p:spPr>
        <p:txBody>
          <a:bodyPr wrap="square">
            <a:noAutofit/>
          </a:bodyPr>
          <a:lstStyle/>
          <a:p>
            <a:pPr>
              <a:lnSpc>
                <a:spcPct val="150000"/>
              </a:lnSpc>
            </a:pPr>
            <a:endParaRPr lang="zh-CN" altLang="en-US" sz="2400" b="1" dirty="0">
              <a:solidFill>
                <a:srgbClr val="B86EAC"/>
              </a:solidFill>
              <a:latin typeface="微软雅黑" panose="020B0503020204020204" pitchFamily="34" charset="-122"/>
              <a:ea typeface="微软雅黑" panose="020B0503020204020204" pitchFamily="34" charset="-122"/>
            </a:endParaRPr>
          </a:p>
        </p:txBody>
      </p:sp>
      <p:sp>
        <p:nvSpPr>
          <p:cNvPr id="100" name="文本框 99"/>
          <p:cNvSpPr txBox="1"/>
          <p:nvPr/>
        </p:nvSpPr>
        <p:spPr>
          <a:xfrm>
            <a:off x="1094105" y="1879600"/>
            <a:ext cx="8501380" cy="1238885"/>
          </a:xfrm>
          <a:prstGeom prst="rect">
            <a:avLst/>
          </a:prstGeom>
          <a:noFill/>
        </p:spPr>
        <p:txBody>
          <a:bodyPr wrap="square" rtlCol="0">
            <a:noAutofit/>
          </a:bodyPr>
          <a:lstStyle/>
          <a:p>
            <a:pPr>
              <a:lnSpc>
                <a:spcPct val="150000"/>
              </a:lnSpc>
              <a:buClrTx/>
              <a:buSzTx/>
              <a:buFontTx/>
            </a:pPr>
            <a:r>
              <a:rPr lang="zh-CN" altLang="en-US" sz="2000" b="1"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严格保护：</a:t>
            </a:r>
            <a:r>
              <a:rPr lang="en-US" altLang="zh-CN"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4</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处省级文物保护单位和</a:t>
            </a:r>
            <a:r>
              <a:rPr lang="en-US" altLang="zh-CN"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6</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处县级文物保护单位。</a:t>
            </a:r>
          </a:p>
          <a:p>
            <a:pPr>
              <a:lnSpc>
                <a:spcPct val="150000"/>
              </a:lnSpc>
              <a:buClrTx/>
              <a:buSzTx/>
              <a:buFontTx/>
              <a:buNone/>
            </a:pPr>
            <a:r>
              <a:rPr lang="zh-CN" altLang="en-US" sz="2000" b="1"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宣传推广：</a:t>
            </a:r>
            <a:r>
              <a:rPr lang="en-US" altLang="zh-CN"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项国家级非物质文化遗产</a:t>
            </a:r>
          </a:p>
        </p:txBody>
      </p:sp>
      <p:sp>
        <p:nvSpPr>
          <p:cNvPr id="4"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zh-CN" sz="3565" b="1" dirty="0">
                <a:solidFill>
                  <a:srgbClr val="638AEB"/>
                </a:solidFill>
                <a:latin typeface="微软雅黑" panose="020B0503020204020204" pitchFamily="34" charset="-122"/>
                <a:ea typeface="微软雅黑" panose="020B0503020204020204" pitchFamily="34" charset="-122"/>
              </a:rPr>
              <a:t>4.1 </a:t>
            </a:r>
            <a:r>
              <a:rPr lang="zh-CN" altLang="en-US" sz="3565" b="1" dirty="0">
                <a:solidFill>
                  <a:srgbClr val="638AEB"/>
                </a:solidFill>
                <a:latin typeface="微软雅黑" panose="020B0503020204020204" pitchFamily="34" charset="-122"/>
                <a:ea typeface="微软雅黑" panose="020B0503020204020204" pitchFamily="34" charset="-122"/>
              </a:rPr>
              <a:t>历史文化保护体系</a:t>
            </a:r>
          </a:p>
        </p:txBody>
      </p:sp>
      <p:sp>
        <p:nvSpPr>
          <p:cNvPr id="8" name="文本框 7"/>
          <p:cNvSpPr txBox="1"/>
          <p:nvPr/>
        </p:nvSpPr>
        <p:spPr>
          <a:xfrm>
            <a:off x="1111250" y="6851650"/>
            <a:ext cx="8501380" cy="2466975"/>
          </a:xfrm>
          <a:prstGeom prst="rect">
            <a:avLst/>
          </a:prstGeom>
          <a:noFill/>
        </p:spPr>
        <p:txBody>
          <a:bodyPr wrap="square" rtlCol="0">
            <a:noAutofit/>
          </a:bodyPr>
          <a:lstStyle/>
          <a:p>
            <a:pPr>
              <a:lnSpc>
                <a:spcPct val="150000"/>
              </a:lnSpc>
              <a:buClrTx/>
              <a:buSzTx/>
              <a:buFontTx/>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保护措施：</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对尚未核定公布为文物保护单位的不可移动文物，应制定具体保护措施，并公告实施。加强对未定级文物点的保护。</a:t>
            </a:r>
          </a:p>
          <a:p>
            <a:pPr>
              <a:lnSpc>
                <a:spcPct val="150000"/>
              </a:lnSpc>
              <a:buClrTx/>
              <a:buSzTx/>
              <a:buFontTx/>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按照“保护为主、抢救第一、合理利用、传承发展”的原则，切实做好非物质文化遗产的保护、管理和合理利用工作。推进非物质文化遗产普查工作，加强非物质文化遗产的收集、整理、研究和保护利用。</a:t>
            </a:r>
          </a:p>
          <a:p>
            <a:pPr>
              <a:lnSpc>
                <a:spcPct val="150000"/>
              </a:lnSpc>
              <a:buClrTx/>
              <a:buSzTx/>
              <a:buFontTx/>
            </a:pP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9" name="矩形 8"/>
          <p:cNvSpPr/>
          <p:nvPr/>
        </p:nvSpPr>
        <p:spPr>
          <a:xfrm>
            <a:off x="1094105" y="3117850"/>
            <a:ext cx="8511540" cy="3519170"/>
          </a:xfrm>
          <a:prstGeom prst="rect">
            <a:avLst/>
          </a:prstGeom>
          <a:solidFill>
            <a:srgbClr val="BBCCF6">
              <a:alpha val="42000"/>
            </a:srgbClr>
          </a:solidFill>
          <a:ln w="19050" cap="rnd">
            <a:noFill/>
          </a:ln>
        </p:spPr>
        <p:txBody>
          <a:bodyPr>
            <a:noAutofit/>
          </a:bodyPr>
          <a:lstStyle/>
          <a:p>
            <a:pPr indent="0" fontAlgn="auto">
              <a:lnSpc>
                <a:spcPct val="150000"/>
              </a:lnSpc>
            </a:pPr>
            <a:endParaRPr lang="zh-CN" altLang="en-US" sz="201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nvGrpSpPr>
          <p:cNvPr id="33" name="组合 32"/>
          <p:cNvGrpSpPr/>
          <p:nvPr/>
        </p:nvGrpSpPr>
        <p:grpSpPr>
          <a:xfrm>
            <a:off x="1094105" y="3320415"/>
            <a:ext cx="8274050" cy="3030220"/>
            <a:chOff x="1723" y="4631"/>
            <a:chExt cx="13030" cy="4772"/>
          </a:xfrm>
        </p:grpSpPr>
        <p:sp>
          <p:nvSpPr>
            <p:cNvPr id="11" name="文本框 10"/>
            <p:cNvSpPr txBox="1"/>
            <p:nvPr/>
          </p:nvSpPr>
          <p:spPr>
            <a:xfrm>
              <a:off x="1723" y="4631"/>
              <a:ext cx="3249" cy="550"/>
            </a:xfrm>
            <a:prstGeom prst="rect">
              <a:avLst/>
            </a:prstGeom>
            <a:noFill/>
          </p:spPr>
          <p:txBody>
            <a:bodyPr wrap="square" rtlCol="0">
              <a:noAutofit/>
            </a:bodyPr>
            <a:lstStyle/>
            <a:p>
              <a:r>
                <a:rPr lang="zh-CN" altLang="en-US" b="1">
                  <a:solidFill>
                    <a:schemeClr val="tx1"/>
                  </a:solidFill>
                  <a:latin typeface="微软雅黑" panose="020B0503020204020204" pitchFamily="34" charset="-122"/>
                  <a:ea typeface="微软雅黑" panose="020B0503020204020204" pitchFamily="34" charset="-122"/>
                </a:rPr>
                <a:t>文物保护单位</a:t>
              </a:r>
            </a:p>
          </p:txBody>
        </p:sp>
        <p:sp>
          <p:nvSpPr>
            <p:cNvPr id="12" name="文本框 11"/>
            <p:cNvSpPr txBox="1"/>
            <p:nvPr/>
          </p:nvSpPr>
          <p:spPr>
            <a:xfrm>
              <a:off x="8532" y="4631"/>
              <a:ext cx="3249" cy="550"/>
            </a:xfrm>
            <a:prstGeom prst="rect">
              <a:avLst/>
            </a:prstGeom>
            <a:noFill/>
          </p:spPr>
          <p:txBody>
            <a:bodyPr wrap="square" rtlCol="0">
              <a:noAutofit/>
            </a:bodyPr>
            <a:lstStyle/>
            <a:p>
              <a:r>
                <a:rPr lang="zh-CN" altLang="en-US" b="1">
                  <a:solidFill>
                    <a:schemeClr val="tx1"/>
                  </a:solidFill>
                  <a:latin typeface="微软雅黑" panose="020B0503020204020204" pitchFamily="34" charset="-122"/>
                  <a:ea typeface="微软雅黑" panose="020B0503020204020204" pitchFamily="34" charset="-122"/>
                </a:rPr>
                <a:t>非物质文化遗产</a:t>
              </a:r>
            </a:p>
          </p:txBody>
        </p:sp>
        <p:sp>
          <p:nvSpPr>
            <p:cNvPr id="13" name="文本框 12"/>
            <p:cNvSpPr txBox="1"/>
            <p:nvPr/>
          </p:nvSpPr>
          <p:spPr>
            <a:xfrm>
              <a:off x="8532" y="5341"/>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国家级非物质文化遗产</a:t>
              </a:r>
            </a:p>
          </p:txBody>
        </p:sp>
        <p:sp>
          <p:nvSpPr>
            <p:cNvPr id="14" name="文本框 13"/>
            <p:cNvSpPr txBox="1"/>
            <p:nvPr/>
          </p:nvSpPr>
          <p:spPr>
            <a:xfrm>
              <a:off x="9260" y="5891"/>
              <a:ext cx="5493" cy="652"/>
            </a:xfrm>
            <a:prstGeom prst="rect">
              <a:avLst/>
            </a:prstGeom>
            <a:noFill/>
          </p:spPr>
          <p:txBody>
            <a:bodyPr wrap="square" rtlCol="0">
              <a:spAutoFit/>
            </a:bodyPr>
            <a:lstStyle/>
            <a:p>
              <a:pPr indent="0" fontAlgn="auto">
                <a:lnSpc>
                  <a:spcPct val="150000"/>
                </a:lnSpc>
              </a:pPr>
              <a:r>
                <a:rPr lang="zh-CN" sz="1400">
                  <a:latin typeface="微软雅黑" panose="020B0503020204020204" pitchFamily="34" charset="-122"/>
                  <a:ea typeface="微软雅黑" panose="020B0503020204020204" pitchFamily="34" charset="-122"/>
                  <a:sym typeface="+mn-ea"/>
                </a:rPr>
                <a:t>西秦刺绣</a:t>
              </a:r>
              <a:endParaRPr lang="zh-CN" sz="1400">
                <a:solidFill>
                  <a:schemeClr val="tx1"/>
                </a:solidFill>
                <a:latin typeface="微软雅黑" panose="020B0503020204020204" pitchFamily="34" charset="-122"/>
                <a:ea typeface="微软雅黑" panose="020B0503020204020204" pitchFamily="34" charset="-122"/>
                <a:sym typeface="+mn-ea"/>
              </a:endParaRPr>
            </a:p>
          </p:txBody>
        </p:sp>
        <p:sp>
          <p:nvSpPr>
            <p:cNvPr id="19" name="文本框 18"/>
            <p:cNvSpPr txBox="1"/>
            <p:nvPr/>
          </p:nvSpPr>
          <p:spPr>
            <a:xfrm>
              <a:off x="1840" y="5341"/>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省级文物保护单位</a:t>
              </a:r>
            </a:p>
          </p:txBody>
        </p:sp>
        <p:sp>
          <p:nvSpPr>
            <p:cNvPr id="20" name="文本框 19"/>
            <p:cNvSpPr txBox="1"/>
            <p:nvPr/>
          </p:nvSpPr>
          <p:spPr>
            <a:xfrm>
              <a:off x="2568" y="5891"/>
              <a:ext cx="5189" cy="1161"/>
            </a:xfrm>
            <a:prstGeom prst="rect">
              <a:avLst/>
            </a:prstGeom>
            <a:noFill/>
          </p:spPr>
          <p:txBody>
            <a:bodyPr wrap="square" rtlCol="0">
              <a:spAutoFit/>
            </a:bodyPr>
            <a:lstStyle/>
            <a:p>
              <a:pPr indent="0" fontAlgn="auto">
                <a:lnSpc>
                  <a:spcPct val="150000"/>
                </a:lnSpc>
              </a:pPr>
              <a:r>
                <a:rPr lang="zh-CN" sz="1400">
                  <a:latin typeface="微软雅黑" panose="020B0503020204020204" pitchFamily="34" charset="-122"/>
                  <a:ea typeface="微软雅黑" panose="020B0503020204020204" pitchFamily="34" charset="-122"/>
                  <a:sym typeface="+mn-ea"/>
                </a:rPr>
                <a:t>新民遗址、毗庐寺遗址、前川遗址、望鲁台遗址</a:t>
              </a:r>
              <a:endParaRPr lang="zh-CN" sz="1400">
                <a:solidFill>
                  <a:schemeClr val="tx1"/>
                </a:solidFill>
                <a:latin typeface="微软雅黑" panose="020B0503020204020204" pitchFamily="34" charset="-122"/>
                <a:ea typeface="微软雅黑" panose="020B0503020204020204" pitchFamily="34" charset="-122"/>
                <a:sym typeface="+mn-ea"/>
              </a:endParaRPr>
            </a:p>
          </p:txBody>
        </p:sp>
        <p:sp>
          <p:nvSpPr>
            <p:cNvPr id="21" name="文本框 20"/>
            <p:cNvSpPr txBox="1"/>
            <p:nvPr/>
          </p:nvSpPr>
          <p:spPr>
            <a:xfrm>
              <a:off x="1840" y="7253"/>
              <a:ext cx="4617" cy="5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县级文物保护单位</a:t>
              </a:r>
            </a:p>
          </p:txBody>
        </p:sp>
        <p:sp>
          <p:nvSpPr>
            <p:cNvPr id="22" name="文本框 21"/>
            <p:cNvSpPr txBox="1"/>
            <p:nvPr/>
          </p:nvSpPr>
          <p:spPr>
            <a:xfrm>
              <a:off x="2568" y="7791"/>
              <a:ext cx="5189" cy="1612"/>
            </a:xfrm>
            <a:prstGeom prst="rect">
              <a:avLst/>
            </a:prstGeom>
            <a:noFill/>
          </p:spPr>
          <p:txBody>
            <a:bodyPr wrap="square" rtlCol="0">
              <a:spAutoFit/>
            </a:bodyPr>
            <a:lstStyle/>
            <a:p>
              <a:pPr indent="0" fontAlgn="auto">
                <a:lnSpc>
                  <a:spcPct val="150000"/>
                </a:lnSpc>
              </a:pPr>
              <a:r>
                <a:rPr lang="zh-CN" altLang="en-US" sz="1400" dirty="0">
                  <a:latin typeface="微软雅黑" panose="020B0503020204020204" pitchFamily="34" charset="-122"/>
                  <a:ea typeface="微软雅黑" panose="020B0503020204020204" pitchFamily="34" charset="-122"/>
                  <a:sym typeface="+mn-ea"/>
                </a:rPr>
                <a:t>细巷遗址、</a:t>
              </a:r>
              <a:r>
                <a:rPr lang="zh-CN" sz="1400" dirty="0">
                  <a:latin typeface="微软雅黑" panose="020B0503020204020204" pitchFamily="34" charset="-122"/>
                  <a:ea typeface="微软雅黑" panose="020B0503020204020204" pitchFamily="34" charset="-122"/>
                  <a:sym typeface="+mn-ea"/>
                </a:rPr>
                <a:t>冉家沟遗址、观底下（村落）遗址、刘家沟遗址、下湾遗址、171遗址</a:t>
              </a:r>
              <a:endParaRPr lang="zh-CN" sz="1400" dirty="0">
                <a:solidFill>
                  <a:schemeClr val="tx1"/>
                </a:solidFill>
                <a:latin typeface="微软雅黑" panose="020B0503020204020204" pitchFamily="34" charset="-122"/>
                <a:ea typeface="微软雅黑" panose="020B0503020204020204" pitchFamily="34" charset="-122"/>
                <a:sym typeface="+mn-ea"/>
              </a:endParaRPr>
            </a:p>
          </p:txBody>
        </p:sp>
      </p:grpSp>
      <p:pic>
        <p:nvPicPr>
          <p:cNvPr id="10" name="图片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2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04  </a:t>
            </a:r>
            <a:r>
              <a:rPr lang="zh-CN" altLang="en-US" sz="3600" b="1" dirty="0">
                <a:solidFill>
                  <a:schemeClr val="bg1"/>
                </a:solidFill>
                <a:latin typeface="方正小标宋简体" panose="02010601030101010101" pitchFamily="2" charset="-122"/>
                <a:ea typeface="方正小标宋简体" panose="02010601030101010101" pitchFamily="2" charset="-122"/>
              </a:rPr>
              <a:t>风貌塑造  彰显山水文化魅力</a:t>
            </a:r>
          </a:p>
        </p:txBody>
      </p:sp>
      <p:sp>
        <p:nvSpPr>
          <p:cNvPr id="17" name="文本框 16"/>
          <p:cNvSpPr txBox="1"/>
          <p:nvPr/>
        </p:nvSpPr>
        <p:spPr>
          <a:xfrm>
            <a:off x="5417820" y="4985385"/>
            <a:ext cx="2931795" cy="349250"/>
          </a:xfrm>
          <a:prstGeom prst="rect">
            <a:avLst/>
          </a:prstGeom>
          <a:noFill/>
        </p:spPr>
        <p:txBody>
          <a:bodyPr wrap="square" rtlCol="0">
            <a:noAutofit/>
          </a:bodyPr>
          <a:lstStyle/>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县级非物质文化遗产</a:t>
            </a:r>
          </a:p>
        </p:txBody>
      </p:sp>
      <p:sp>
        <p:nvSpPr>
          <p:cNvPr id="18" name="文本框 17"/>
          <p:cNvSpPr txBox="1"/>
          <p:nvPr/>
        </p:nvSpPr>
        <p:spPr>
          <a:xfrm>
            <a:off x="5880100" y="5323205"/>
            <a:ext cx="3333750" cy="737235"/>
          </a:xfrm>
          <a:prstGeom prst="rect">
            <a:avLst/>
          </a:prstGeom>
          <a:noFill/>
        </p:spPr>
        <p:txBody>
          <a:bodyPr wrap="square" rtlCol="0">
            <a:spAutoFit/>
          </a:bodyPr>
          <a:lstStyle/>
          <a:p>
            <a:pPr indent="0" fontAlgn="auto">
              <a:lnSpc>
                <a:spcPct val="150000"/>
              </a:lnSpc>
            </a:pPr>
            <a:r>
              <a:rPr lang="zh-CN" sz="1400" dirty="0">
                <a:latin typeface="微软雅黑" panose="020B0503020204020204" pitchFamily="34" charset="-122"/>
                <a:ea typeface="微软雅黑" panose="020B0503020204020204" pitchFamily="34" charset="-122"/>
                <a:sym typeface="+mn-ea"/>
              </a:rPr>
              <a:t>西府康祥酥皮点心手工制作技艺、千阳大肉泡馍</a:t>
            </a:r>
            <a:endParaRPr lang="zh-CN" sz="1400" dirty="0">
              <a:solidFill>
                <a:schemeClr val="tx1"/>
              </a:solidFill>
              <a:latin typeface="微软雅黑" panose="020B0503020204020204" pitchFamily="34" charset="-122"/>
              <a:ea typeface="微软雅黑" panose="020B0503020204020204" pitchFamily="34" charset="-122"/>
              <a:sym typeface="+mn-ea"/>
            </a:endParaRPr>
          </a:p>
        </p:txBody>
      </p:sp>
      <p:grpSp>
        <p:nvGrpSpPr>
          <p:cNvPr id="6" name="组合 5"/>
          <p:cNvGrpSpPr/>
          <p:nvPr/>
        </p:nvGrpSpPr>
        <p:grpSpPr>
          <a:xfrm>
            <a:off x="958850" y="9279890"/>
            <a:ext cx="8584565" cy="5394960"/>
            <a:chOff x="4888" y="4801"/>
            <a:chExt cx="19156" cy="12037"/>
          </a:xfrm>
        </p:grpSpPr>
        <p:grpSp>
          <p:nvGrpSpPr>
            <p:cNvPr id="2" name="组合 1"/>
            <p:cNvGrpSpPr/>
            <p:nvPr/>
          </p:nvGrpSpPr>
          <p:grpSpPr>
            <a:xfrm>
              <a:off x="4888" y="4801"/>
              <a:ext cx="19156" cy="6137"/>
              <a:chOff x="-32108" y="2821946"/>
              <a:chExt cx="13632535" cy="4367571"/>
            </a:xfrm>
          </p:grpSpPr>
          <p:pic>
            <p:nvPicPr>
              <p:cNvPr id="7" name="图片 6"/>
              <p:cNvPicPr>
                <a:picLocks noChangeAspect="1"/>
              </p:cNvPicPr>
              <p:nvPr/>
            </p:nvPicPr>
            <p:blipFill rotWithShape="1">
              <a:blip r:embed="rId4" cstate="print">
                <a:extLst>
                  <a:ext uri="{28A0092B-C50C-407E-A947-70E740481C1C}">
                    <a14:useLocalDpi xmlns:a14="http://schemas.microsoft.com/office/drawing/2010/main" val="0"/>
                  </a:ext>
                </a:extLst>
              </a:blip>
              <a:srcRect t="5549" b="11349"/>
              <a:stretch>
                <a:fillRect/>
              </a:stretch>
            </p:blipFill>
            <p:spPr>
              <a:xfrm>
                <a:off x="-32108" y="2821946"/>
                <a:ext cx="7088365" cy="4367570"/>
              </a:xfrm>
              <a:prstGeom prst="rect">
                <a:avLst/>
              </a:prstGeom>
            </p:spPr>
          </p:pic>
          <p:pic>
            <p:nvPicPr>
              <p:cNvPr id="3" name="图片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49072" y="2821947"/>
                <a:ext cx="6551355" cy="4367570"/>
              </a:xfrm>
              <a:prstGeom prst="rect">
                <a:avLst/>
              </a:prstGeom>
            </p:spPr>
          </p:pic>
        </p:gr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88" y="11018"/>
              <a:ext cx="10463" cy="582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350" y="11018"/>
              <a:ext cx="8694" cy="582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4766338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组合 39"/>
          <p:cNvGrpSpPr/>
          <p:nvPr/>
        </p:nvGrpSpPr>
        <p:grpSpPr>
          <a:xfrm>
            <a:off x="1061085" y="5318125"/>
            <a:ext cx="8552180" cy="9045575"/>
            <a:chOff x="1671" y="8695"/>
            <a:chExt cx="13700" cy="14490"/>
          </a:xfrm>
        </p:grpSpPr>
        <p:pic>
          <p:nvPicPr>
            <p:cNvPr id="26" name="图片 25"/>
            <p:cNvPicPr>
              <a:picLocks noChangeAspect="1"/>
            </p:cNvPicPr>
            <p:nvPr/>
          </p:nvPicPr>
          <p:blipFill>
            <a:blip r:embed="rId9"/>
            <a:stretch>
              <a:fillRect/>
            </a:stretch>
          </p:blipFill>
          <p:spPr>
            <a:xfrm>
              <a:off x="1671" y="8695"/>
              <a:ext cx="13700" cy="14490"/>
            </a:xfrm>
            <a:prstGeom prst="rect">
              <a:avLst/>
            </a:prstGeom>
          </p:spPr>
        </p:pic>
        <p:sp>
          <p:nvSpPr>
            <p:cNvPr id="29" name="任意多边形: 形状 13"/>
            <p:cNvSpPr/>
            <p:nvPr/>
          </p:nvSpPr>
          <p:spPr>
            <a:xfrm>
              <a:off x="5407" y="12357"/>
              <a:ext cx="4594" cy="3909"/>
            </a:xfrm>
            <a:custGeom>
              <a:avLst/>
              <a:gdLst>
                <a:gd name="connsiteX0" fmla="*/ 0 w 2917371"/>
                <a:gd name="connsiteY0" fmla="*/ 261258 h 2481943"/>
                <a:gd name="connsiteX1" fmla="*/ 319314 w 2917371"/>
                <a:gd name="connsiteY1" fmla="*/ 0 h 2481943"/>
                <a:gd name="connsiteX2" fmla="*/ 696686 w 2917371"/>
                <a:gd name="connsiteY2" fmla="*/ 275772 h 2481943"/>
                <a:gd name="connsiteX3" fmla="*/ 1088571 w 2917371"/>
                <a:gd name="connsiteY3" fmla="*/ 856343 h 2481943"/>
                <a:gd name="connsiteX4" fmla="*/ 1480457 w 2917371"/>
                <a:gd name="connsiteY4" fmla="*/ 1146629 h 2481943"/>
                <a:gd name="connsiteX5" fmla="*/ 2061028 w 2917371"/>
                <a:gd name="connsiteY5" fmla="*/ 1320800 h 2481943"/>
                <a:gd name="connsiteX6" fmla="*/ 2583543 w 2917371"/>
                <a:gd name="connsiteY6" fmla="*/ 1611086 h 2481943"/>
                <a:gd name="connsiteX7" fmla="*/ 2917371 w 2917371"/>
                <a:gd name="connsiteY7" fmla="*/ 1785258 h 2481943"/>
                <a:gd name="connsiteX8" fmla="*/ 2801257 w 2917371"/>
                <a:gd name="connsiteY8" fmla="*/ 2061029 h 2481943"/>
                <a:gd name="connsiteX9" fmla="*/ 2409371 w 2917371"/>
                <a:gd name="connsiteY9" fmla="*/ 2220686 h 2481943"/>
                <a:gd name="connsiteX10" fmla="*/ 2264228 w 2917371"/>
                <a:gd name="connsiteY10" fmla="*/ 2264229 h 2481943"/>
                <a:gd name="connsiteX11" fmla="*/ 1886857 w 2917371"/>
                <a:gd name="connsiteY11" fmla="*/ 2423886 h 2481943"/>
                <a:gd name="connsiteX12" fmla="*/ 1509486 w 2917371"/>
                <a:gd name="connsiteY12" fmla="*/ 2481943 h 2481943"/>
                <a:gd name="connsiteX13" fmla="*/ 1204686 w 2917371"/>
                <a:gd name="connsiteY13" fmla="*/ 2307772 h 2481943"/>
                <a:gd name="connsiteX14" fmla="*/ 1001486 w 2917371"/>
                <a:gd name="connsiteY14" fmla="*/ 2075543 h 2481943"/>
                <a:gd name="connsiteX15" fmla="*/ 841828 w 2917371"/>
                <a:gd name="connsiteY15" fmla="*/ 1872343 h 2481943"/>
                <a:gd name="connsiteX16" fmla="*/ 856343 w 2917371"/>
                <a:gd name="connsiteY16" fmla="*/ 1407886 h 2481943"/>
                <a:gd name="connsiteX17" fmla="*/ 928914 w 2917371"/>
                <a:gd name="connsiteY17" fmla="*/ 1190172 h 2481943"/>
                <a:gd name="connsiteX18" fmla="*/ 478971 w 2917371"/>
                <a:gd name="connsiteY18" fmla="*/ 856343 h 2481943"/>
                <a:gd name="connsiteX19" fmla="*/ 174171 w 2917371"/>
                <a:gd name="connsiteY19" fmla="*/ 493486 h 2481943"/>
                <a:gd name="connsiteX20" fmla="*/ 0 w 2917371"/>
                <a:gd name="connsiteY20" fmla="*/ 261258 h 2481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17371" h="2481943">
                  <a:moveTo>
                    <a:pt x="0" y="261258"/>
                  </a:moveTo>
                  <a:lnTo>
                    <a:pt x="319314" y="0"/>
                  </a:lnTo>
                  <a:lnTo>
                    <a:pt x="696686" y="275772"/>
                  </a:lnTo>
                  <a:lnTo>
                    <a:pt x="1088571" y="856343"/>
                  </a:lnTo>
                  <a:lnTo>
                    <a:pt x="1480457" y="1146629"/>
                  </a:lnTo>
                  <a:lnTo>
                    <a:pt x="2061028" y="1320800"/>
                  </a:lnTo>
                  <a:lnTo>
                    <a:pt x="2583543" y="1611086"/>
                  </a:lnTo>
                  <a:lnTo>
                    <a:pt x="2917371" y="1785258"/>
                  </a:lnTo>
                  <a:lnTo>
                    <a:pt x="2801257" y="2061029"/>
                  </a:lnTo>
                  <a:lnTo>
                    <a:pt x="2409371" y="2220686"/>
                  </a:lnTo>
                  <a:lnTo>
                    <a:pt x="2264228" y="2264229"/>
                  </a:lnTo>
                  <a:lnTo>
                    <a:pt x="1886857" y="2423886"/>
                  </a:lnTo>
                  <a:lnTo>
                    <a:pt x="1509486" y="2481943"/>
                  </a:lnTo>
                  <a:lnTo>
                    <a:pt x="1204686" y="2307772"/>
                  </a:lnTo>
                  <a:lnTo>
                    <a:pt x="1001486" y="2075543"/>
                  </a:lnTo>
                  <a:lnTo>
                    <a:pt x="841828" y="1872343"/>
                  </a:lnTo>
                  <a:lnTo>
                    <a:pt x="856343" y="1407886"/>
                  </a:lnTo>
                  <a:lnTo>
                    <a:pt x="928914" y="1190172"/>
                  </a:lnTo>
                  <a:lnTo>
                    <a:pt x="478971" y="856343"/>
                  </a:lnTo>
                  <a:lnTo>
                    <a:pt x="174171" y="493486"/>
                  </a:lnTo>
                  <a:lnTo>
                    <a:pt x="0" y="261258"/>
                  </a:lnTo>
                  <a:close/>
                </a:path>
              </a:pathLst>
            </a:custGeom>
            <a:solidFill>
              <a:schemeClr val="accent2">
                <a:alpha val="5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3065" dirty="0"/>
            </a:p>
          </p:txBody>
        </p:sp>
        <p:sp>
          <p:nvSpPr>
            <p:cNvPr id="30" name="任意多边形: 形状 14"/>
            <p:cNvSpPr/>
            <p:nvPr/>
          </p:nvSpPr>
          <p:spPr>
            <a:xfrm>
              <a:off x="7898" y="14963"/>
              <a:ext cx="4320" cy="5737"/>
            </a:xfrm>
            <a:custGeom>
              <a:avLst/>
              <a:gdLst>
                <a:gd name="connsiteX0" fmla="*/ 0 w 2743200"/>
                <a:gd name="connsiteY0" fmla="*/ 827314 h 3643086"/>
                <a:gd name="connsiteX1" fmla="*/ 1146629 w 2743200"/>
                <a:gd name="connsiteY1" fmla="*/ 1524000 h 3643086"/>
                <a:gd name="connsiteX2" fmla="*/ 1901371 w 2743200"/>
                <a:gd name="connsiteY2" fmla="*/ 2235200 h 3643086"/>
                <a:gd name="connsiteX3" fmla="*/ 2307771 w 2743200"/>
                <a:gd name="connsiteY3" fmla="*/ 2917371 h 3643086"/>
                <a:gd name="connsiteX4" fmla="*/ 2554514 w 2743200"/>
                <a:gd name="connsiteY4" fmla="*/ 3643086 h 3643086"/>
                <a:gd name="connsiteX5" fmla="*/ 2743200 w 2743200"/>
                <a:gd name="connsiteY5" fmla="*/ 3643086 h 3643086"/>
                <a:gd name="connsiteX6" fmla="*/ 2714171 w 2743200"/>
                <a:gd name="connsiteY6" fmla="*/ 3439886 h 3643086"/>
                <a:gd name="connsiteX7" fmla="*/ 2743200 w 2743200"/>
                <a:gd name="connsiteY7" fmla="*/ 3077029 h 3643086"/>
                <a:gd name="connsiteX8" fmla="*/ 2612571 w 2743200"/>
                <a:gd name="connsiteY8" fmla="*/ 2743200 h 3643086"/>
                <a:gd name="connsiteX9" fmla="*/ 2627086 w 2743200"/>
                <a:gd name="connsiteY9" fmla="*/ 2307771 h 3643086"/>
                <a:gd name="connsiteX10" fmla="*/ 2627086 w 2743200"/>
                <a:gd name="connsiteY10" fmla="*/ 2133600 h 3643086"/>
                <a:gd name="connsiteX11" fmla="*/ 2220686 w 2743200"/>
                <a:gd name="connsiteY11" fmla="*/ 2133600 h 3643086"/>
                <a:gd name="connsiteX12" fmla="*/ 1915886 w 2743200"/>
                <a:gd name="connsiteY12" fmla="*/ 1944914 h 3643086"/>
                <a:gd name="connsiteX13" fmla="*/ 1930400 w 2743200"/>
                <a:gd name="connsiteY13" fmla="*/ 1567543 h 3643086"/>
                <a:gd name="connsiteX14" fmla="*/ 2307771 w 2743200"/>
                <a:gd name="connsiteY14" fmla="*/ 1248229 h 3643086"/>
                <a:gd name="connsiteX15" fmla="*/ 2206171 w 2743200"/>
                <a:gd name="connsiteY15" fmla="*/ 957943 h 3643086"/>
                <a:gd name="connsiteX16" fmla="*/ 2148114 w 2743200"/>
                <a:gd name="connsiteY16" fmla="*/ 638629 h 3643086"/>
                <a:gd name="connsiteX17" fmla="*/ 2032000 w 2743200"/>
                <a:gd name="connsiteY17" fmla="*/ 348343 h 3643086"/>
                <a:gd name="connsiteX18" fmla="*/ 1611086 w 2743200"/>
                <a:gd name="connsiteY18" fmla="*/ 130629 h 3643086"/>
                <a:gd name="connsiteX19" fmla="*/ 1509486 w 2743200"/>
                <a:gd name="connsiteY19" fmla="*/ 0 h 3643086"/>
                <a:gd name="connsiteX20" fmla="*/ 1335314 w 2743200"/>
                <a:gd name="connsiteY20" fmla="*/ 159657 h 3643086"/>
                <a:gd name="connsiteX21" fmla="*/ 1277257 w 2743200"/>
                <a:gd name="connsiteY21" fmla="*/ 435429 h 3643086"/>
                <a:gd name="connsiteX22" fmla="*/ 827314 w 2743200"/>
                <a:gd name="connsiteY22" fmla="*/ 609600 h 3643086"/>
                <a:gd name="connsiteX23" fmla="*/ 159657 w 2743200"/>
                <a:gd name="connsiteY23" fmla="*/ 827314 h 3643086"/>
                <a:gd name="connsiteX24" fmla="*/ 0 w 2743200"/>
                <a:gd name="connsiteY24" fmla="*/ 827314 h 364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43200" h="3643086">
                  <a:moveTo>
                    <a:pt x="0" y="827314"/>
                  </a:moveTo>
                  <a:lnTo>
                    <a:pt x="1146629" y="1524000"/>
                  </a:lnTo>
                  <a:lnTo>
                    <a:pt x="1901371" y="2235200"/>
                  </a:lnTo>
                  <a:lnTo>
                    <a:pt x="2307771" y="2917371"/>
                  </a:lnTo>
                  <a:lnTo>
                    <a:pt x="2554514" y="3643086"/>
                  </a:lnTo>
                  <a:lnTo>
                    <a:pt x="2743200" y="3643086"/>
                  </a:lnTo>
                  <a:lnTo>
                    <a:pt x="2714171" y="3439886"/>
                  </a:lnTo>
                  <a:lnTo>
                    <a:pt x="2743200" y="3077029"/>
                  </a:lnTo>
                  <a:lnTo>
                    <a:pt x="2612571" y="2743200"/>
                  </a:lnTo>
                  <a:lnTo>
                    <a:pt x="2627086" y="2307771"/>
                  </a:lnTo>
                  <a:lnTo>
                    <a:pt x="2627086" y="2133600"/>
                  </a:lnTo>
                  <a:lnTo>
                    <a:pt x="2220686" y="2133600"/>
                  </a:lnTo>
                  <a:lnTo>
                    <a:pt x="1915886" y="1944914"/>
                  </a:lnTo>
                  <a:lnTo>
                    <a:pt x="1930400" y="1567543"/>
                  </a:lnTo>
                  <a:lnTo>
                    <a:pt x="2307771" y="1248229"/>
                  </a:lnTo>
                  <a:lnTo>
                    <a:pt x="2206171" y="957943"/>
                  </a:lnTo>
                  <a:lnTo>
                    <a:pt x="2148114" y="638629"/>
                  </a:lnTo>
                  <a:lnTo>
                    <a:pt x="2032000" y="348343"/>
                  </a:lnTo>
                  <a:lnTo>
                    <a:pt x="1611086" y="130629"/>
                  </a:lnTo>
                  <a:lnTo>
                    <a:pt x="1509486" y="0"/>
                  </a:lnTo>
                  <a:lnTo>
                    <a:pt x="1335314" y="159657"/>
                  </a:lnTo>
                  <a:lnTo>
                    <a:pt x="1277257" y="435429"/>
                  </a:lnTo>
                  <a:lnTo>
                    <a:pt x="827314" y="609600"/>
                  </a:lnTo>
                  <a:lnTo>
                    <a:pt x="159657" y="827314"/>
                  </a:lnTo>
                  <a:lnTo>
                    <a:pt x="0" y="827314"/>
                  </a:lnTo>
                  <a:close/>
                </a:path>
              </a:pathLst>
            </a:custGeom>
            <a:solidFill>
              <a:schemeClr val="accent1">
                <a:lumMod val="75000"/>
                <a:alpha val="5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3065" dirty="0"/>
            </a:p>
          </p:txBody>
        </p:sp>
        <p:sp>
          <p:nvSpPr>
            <p:cNvPr id="32" name="任意多边形: 形状 15"/>
            <p:cNvSpPr/>
            <p:nvPr/>
          </p:nvSpPr>
          <p:spPr>
            <a:xfrm>
              <a:off x="4972" y="9477"/>
              <a:ext cx="2057" cy="3337"/>
            </a:xfrm>
            <a:custGeom>
              <a:avLst/>
              <a:gdLst>
                <a:gd name="connsiteX0" fmla="*/ 0 w 1306286"/>
                <a:gd name="connsiteY0" fmla="*/ 928915 h 2119086"/>
                <a:gd name="connsiteX1" fmla="*/ 217715 w 1306286"/>
                <a:gd name="connsiteY1" fmla="*/ 827315 h 2119086"/>
                <a:gd name="connsiteX2" fmla="*/ 391886 w 1306286"/>
                <a:gd name="connsiteY2" fmla="*/ 1016000 h 2119086"/>
                <a:gd name="connsiteX3" fmla="*/ 682172 w 1306286"/>
                <a:gd name="connsiteY3" fmla="*/ 870858 h 2119086"/>
                <a:gd name="connsiteX4" fmla="*/ 1001486 w 1306286"/>
                <a:gd name="connsiteY4" fmla="*/ 783772 h 2119086"/>
                <a:gd name="connsiteX5" fmla="*/ 1132115 w 1306286"/>
                <a:gd name="connsiteY5" fmla="*/ 232229 h 2119086"/>
                <a:gd name="connsiteX6" fmla="*/ 1146629 w 1306286"/>
                <a:gd name="connsiteY6" fmla="*/ 0 h 2119086"/>
                <a:gd name="connsiteX7" fmla="*/ 1306286 w 1306286"/>
                <a:gd name="connsiteY7" fmla="*/ 348343 h 2119086"/>
                <a:gd name="connsiteX8" fmla="*/ 1088572 w 1306286"/>
                <a:gd name="connsiteY8" fmla="*/ 827315 h 2119086"/>
                <a:gd name="connsiteX9" fmla="*/ 1088572 w 1306286"/>
                <a:gd name="connsiteY9" fmla="*/ 1204686 h 2119086"/>
                <a:gd name="connsiteX10" fmla="*/ 1117600 w 1306286"/>
                <a:gd name="connsiteY10" fmla="*/ 1611086 h 2119086"/>
                <a:gd name="connsiteX11" fmla="*/ 986972 w 1306286"/>
                <a:gd name="connsiteY11" fmla="*/ 2017486 h 2119086"/>
                <a:gd name="connsiteX12" fmla="*/ 986972 w 1306286"/>
                <a:gd name="connsiteY12" fmla="*/ 2017486 h 2119086"/>
                <a:gd name="connsiteX13" fmla="*/ 1001486 w 1306286"/>
                <a:gd name="connsiteY13" fmla="*/ 2119086 h 2119086"/>
                <a:gd name="connsiteX14" fmla="*/ 783772 w 1306286"/>
                <a:gd name="connsiteY14" fmla="*/ 1959429 h 2119086"/>
                <a:gd name="connsiteX15" fmla="*/ 624115 w 1306286"/>
                <a:gd name="connsiteY15" fmla="*/ 1814286 h 2119086"/>
                <a:gd name="connsiteX16" fmla="*/ 261258 w 1306286"/>
                <a:gd name="connsiteY16" fmla="*/ 1988458 h 2119086"/>
                <a:gd name="connsiteX17" fmla="*/ 188686 w 1306286"/>
                <a:gd name="connsiteY17" fmla="*/ 1524000 h 2119086"/>
                <a:gd name="connsiteX18" fmla="*/ 43543 w 1306286"/>
                <a:gd name="connsiteY18" fmla="*/ 1248229 h 2119086"/>
                <a:gd name="connsiteX19" fmla="*/ 0 w 1306286"/>
                <a:gd name="connsiteY19" fmla="*/ 928915 h 2119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06286" h="2119086">
                  <a:moveTo>
                    <a:pt x="0" y="928915"/>
                  </a:moveTo>
                  <a:lnTo>
                    <a:pt x="217715" y="827315"/>
                  </a:lnTo>
                  <a:lnTo>
                    <a:pt x="391886" y="1016000"/>
                  </a:lnTo>
                  <a:lnTo>
                    <a:pt x="682172" y="870858"/>
                  </a:lnTo>
                  <a:lnTo>
                    <a:pt x="1001486" y="783772"/>
                  </a:lnTo>
                  <a:lnTo>
                    <a:pt x="1132115" y="232229"/>
                  </a:lnTo>
                  <a:lnTo>
                    <a:pt x="1146629" y="0"/>
                  </a:lnTo>
                  <a:lnTo>
                    <a:pt x="1306286" y="348343"/>
                  </a:lnTo>
                  <a:lnTo>
                    <a:pt x="1088572" y="827315"/>
                  </a:lnTo>
                  <a:lnTo>
                    <a:pt x="1088572" y="1204686"/>
                  </a:lnTo>
                  <a:lnTo>
                    <a:pt x="1117600" y="1611086"/>
                  </a:lnTo>
                  <a:lnTo>
                    <a:pt x="986972" y="2017486"/>
                  </a:lnTo>
                  <a:lnTo>
                    <a:pt x="986972" y="2017486"/>
                  </a:lnTo>
                  <a:lnTo>
                    <a:pt x="1001486" y="2119086"/>
                  </a:lnTo>
                  <a:lnTo>
                    <a:pt x="783772" y="1959429"/>
                  </a:lnTo>
                  <a:lnTo>
                    <a:pt x="624115" y="1814286"/>
                  </a:lnTo>
                  <a:lnTo>
                    <a:pt x="261258" y="1988458"/>
                  </a:lnTo>
                  <a:lnTo>
                    <a:pt x="188686" y="1524000"/>
                  </a:lnTo>
                  <a:lnTo>
                    <a:pt x="43543" y="1248229"/>
                  </a:lnTo>
                  <a:lnTo>
                    <a:pt x="0" y="928915"/>
                  </a:lnTo>
                  <a:close/>
                </a:path>
              </a:pathLst>
            </a:custGeom>
            <a:solidFill>
              <a:schemeClr val="accent1">
                <a:lumMod val="75000"/>
                <a:alpha val="5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3065" dirty="0"/>
            </a:p>
          </p:txBody>
        </p:sp>
        <p:sp>
          <p:nvSpPr>
            <p:cNvPr id="33" name="任意多边形: 形状 16"/>
            <p:cNvSpPr/>
            <p:nvPr/>
          </p:nvSpPr>
          <p:spPr>
            <a:xfrm>
              <a:off x="7052" y="12380"/>
              <a:ext cx="3246" cy="1897"/>
            </a:xfrm>
            <a:custGeom>
              <a:avLst/>
              <a:gdLst>
                <a:gd name="connsiteX0" fmla="*/ 0 w 2061029"/>
                <a:gd name="connsiteY0" fmla="*/ 696685 h 1204685"/>
                <a:gd name="connsiteX1" fmla="*/ 551543 w 2061029"/>
                <a:gd name="connsiteY1" fmla="*/ 1074057 h 1204685"/>
                <a:gd name="connsiteX2" fmla="*/ 1001486 w 2061029"/>
                <a:gd name="connsiteY2" fmla="*/ 1204685 h 1204685"/>
                <a:gd name="connsiteX3" fmla="*/ 1204686 w 2061029"/>
                <a:gd name="connsiteY3" fmla="*/ 943428 h 1204685"/>
                <a:gd name="connsiteX4" fmla="*/ 1306286 w 2061029"/>
                <a:gd name="connsiteY4" fmla="*/ 624114 h 1204685"/>
                <a:gd name="connsiteX5" fmla="*/ 1872343 w 2061029"/>
                <a:gd name="connsiteY5" fmla="*/ 246743 h 1204685"/>
                <a:gd name="connsiteX6" fmla="*/ 2061029 w 2061029"/>
                <a:gd name="connsiteY6" fmla="*/ 145143 h 1204685"/>
                <a:gd name="connsiteX7" fmla="*/ 1959429 w 2061029"/>
                <a:gd name="connsiteY7" fmla="*/ 0 h 1204685"/>
                <a:gd name="connsiteX8" fmla="*/ 1494972 w 2061029"/>
                <a:gd name="connsiteY8" fmla="*/ 174171 h 1204685"/>
                <a:gd name="connsiteX9" fmla="*/ 1291772 w 2061029"/>
                <a:gd name="connsiteY9" fmla="*/ 362857 h 1204685"/>
                <a:gd name="connsiteX10" fmla="*/ 1204686 w 2061029"/>
                <a:gd name="connsiteY10" fmla="*/ 362857 h 1204685"/>
                <a:gd name="connsiteX11" fmla="*/ 1291772 w 2061029"/>
                <a:gd name="connsiteY11" fmla="*/ 14514 h 1204685"/>
                <a:gd name="connsiteX12" fmla="*/ 1233715 w 2061029"/>
                <a:gd name="connsiteY12" fmla="*/ 0 h 1204685"/>
                <a:gd name="connsiteX13" fmla="*/ 1175658 w 2061029"/>
                <a:gd name="connsiteY13" fmla="*/ 0 h 1204685"/>
                <a:gd name="connsiteX14" fmla="*/ 1132115 w 2061029"/>
                <a:gd name="connsiteY14" fmla="*/ 217714 h 1204685"/>
                <a:gd name="connsiteX15" fmla="*/ 914400 w 2061029"/>
                <a:gd name="connsiteY15" fmla="*/ 319314 h 1204685"/>
                <a:gd name="connsiteX16" fmla="*/ 885372 w 2061029"/>
                <a:gd name="connsiteY16" fmla="*/ 159657 h 1204685"/>
                <a:gd name="connsiteX17" fmla="*/ 740229 w 2061029"/>
                <a:gd name="connsiteY17" fmla="*/ 232228 h 1204685"/>
                <a:gd name="connsiteX18" fmla="*/ 551543 w 2061029"/>
                <a:gd name="connsiteY18" fmla="*/ 551543 h 1204685"/>
                <a:gd name="connsiteX19" fmla="*/ 464458 w 2061029"/>
                <a:gd name="connsiteY19" fmla="*/ 754743 h 1204685"/>
                <a:gd name="connsiteX20" fmla="*/ 362858 w 2061029"/>
                <a:gd name="connsiteY20" fmla="*/ 798285 h 1204685"/>
                <a:gd name="connsiteX21" fmla="*/ 232229 w 2061029"/>
                <a:gd name="connsiteY21" fmla="*/ 696685 h 1204685"/>
                <a:gd name="connsiteX22" fmla="*/ 0 w 2061029"/>
                <a:gd name="connsiteY22" fmla="*/ 696685 h 1204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61029" h="1204685">
                  <a:moveTo>
                    <a:pt x="0" y="696685"/>
                  </a:moveTo>
                  <a:lnTo>
                    <a:pt x="551543" y="1074057"/>
                  </a:lnTo>
                  <a:lnTo>
                    <a:pt x="1001486" y="1204685"/>
                  </a:lnTo>
                  <a:lnTo>
                    <a:pt x="1204686" y="943428"/>
                  </a:lnTo>
                  <a:lnTo>
                    <a:pt x="1306286" y="624114"/>
                  </a:lnTo>
                  <a:lnTo>
                    <a:pt x="1872343" y="246743"/>
                  </a:lnTo>
                  <a:lnTo>
                    <a:pt x="2061029" y="145143"/>
                  </a:lnTo>
                  <a:lnTo>
                    <a:pt x="1959429" y="0"/>
                  </a:lnTo>
                  <a:lnTo>
                    <a:pt x="1494972" y="174171"/>
                  </a:lnTo>
                  <a:lnTo>
                    <a:pt x="1291772" y="362857"/>
                  </a:lnTo>
                  <a:lnTo>
                    <a:pt x="1204686" y="362857"/>
                  </a:lnTo>
                  <a:lnTo>
                    <a:pt x="1291772" y="14514"/>
                  </a:lnTo>
                  <a:lnTo>
                    <a:pt x="1233715" y="0"/>
                  </a:lnTo>
                  <a:lnTo>
                    <a:pt x="1175658" y="0"/>
                  </a:lnTo>
                  <a:lnTo>
                    <a:pt x="1132115" y="217714"/>
                  </a:lnTo>
                  <a:lnTo>
                    <a:pt x="914400" y="319314"/>
                  </a:lnTo>
                  <a:lnTo>
                    <a:pt x="885372" y="159657"/>
                  </a:lnTo>
                  <a:lnTo>
                    <a:pt x="740229" y="232228"/>
                  </a:lnTo>
                  <a:lnTo>
                    <a:pt x="551543" y="551543"/>
                  </a:lnTo>
                  <a:lnTo>
                    <a:pt x="464458" y="754743"/>
                  </a:lnTo>
                  <a:lnTo>
                    <a:pt x="362858" y="798285"/>
                  </a:lnTo>
                  <a:lnTo>
                    <a:pt x="232229" y="696685"/>
                  </a:lnTo>
                  <a:lnTo>
                    <a:pt x="0" y="696685"/>
                  </a:lnTo>
                  <a:close/>
                </a:path>
              </a:pathLst>
            </a:custGeom>
            <a:solidFill>
              <a:schemeClr val="accent4">
                <a:alpha val="5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3065" dirty="0"/>
            </a:p>
          </p:txBody>
        </p:sp>
        <p:sp>
          <p:nvSpPr>
            <p:cNvPr id="34" name="任意多边形: 形状 17"/>
            <p:cNvSpPr/>
            <p:nvPr/>
          </p:nvSpPr>
          <p:spPr>
            <a:xfrm>
              <a:off x="4035" y="14209"/>
              <a:ext cx="7726" cy="6491"/>
            </a:xfrm>
            <a:custGeom>
              <a:avLst/>
              <a:gdLst>
                <a:gd name="connsiteX0" fmla="*/ 1378857 w 4905828"/>
                <a:gd name="connsiteY0" fmla="*/ 217714 h 4122057"/>
                <a:gd name="connsiteX1" fmla="*/ 1509485 w 4905828"/>
                <a:gd name="connsiteY1" fmla="*/ 0 h 4122057"/>
                <a:gd name="connsiteX2" fmla="*/ 1640114 w 4905828"/>
                <a:gd name="connsiteY2" fmla="*/ 87085 h 4122057"/>
                <a:gd name="connsiteX3" fmla="*/ 1712685 w 4905828"/>
                <a:gd name="connsiteY3" fmla="*/ 304800 h 4122057"/>
                <a:gd name="connsiteX4" fmla="*/ 1683657 w 4905828"/>
                <a:gd name="connsiteY4" fmla="*/ 696685 h 4122057"/>
                <a:gd name="connsiteX5" fmla="*/ 1944914 w 4905828"/>
                <a:gd name="connsiteY5" fmla="*/ 1088571 h 4122057"/>
                <a:gd name="connsiteX6" fmla="*/ 2757714 w 4905828"/>
                <a:gd name="connsiteY6" fmla="*/ 1582057 h 4122057"/>
                <a:gd name="connsiteX7" fmla="*/ 3599543 w 4905828"/>
                <a:gd name="connsiteY7" fmla="*/ 2148114 h 4122057"/>
                <a:gd name="connsiteX8" fmla="*/ 4281714 w 4905828"/>
                <a:gd name="connsiteY8" fmla="*/ 2728685 h 4122057"/>
                <a:gd name="connsiteX9" fmla="*/ 4702628 w 4905828"/>
                <a:gd name="connsiteY9" fmla="*/ 3381828 h 4122057"/>
                <a:gd name="connsiteX10" fmla="*/ 4905828 w 4905828"/>
                <a:gd name="connsiteY10" fmla="*/ 4020457 h 4122057"/>
                <a:gd name="connsiteX11" fmla="*/ 4804228 w 4905828"/>
                <a:gd name="connsiteY11" fmla="*/ 4049485 h 4122057"/>
                <a:gd name="connsiteX12" fmla="*/ 4455885 w 4905828"/>
                <a:gd name="connsiteY12" fmla="*/ 4093028 h 4122057"/>
                <a:gd name="connsiteX13" fmla="*/ 4122057 w 4905828"/>
                <a:gd name="connsiteY13" fmla="*/ 4122057 h 4122057"/>
                <a:gd name="connsiteX14" fmla="*/ 3889828 w 4905828"/>
                <a:gd name="connsiteY14" fmla="*/ 3933371 h 4122057"/>
                <a:gd name="connsiteX15" fmla="*/ 3802743 w 4905828"/>
                <a:gd name="connsiteY15" fmla="*/ 3715657 h 4122057"/>
                <a:gd name="connsiteX16" fmla="*/ 4005943 w 4905828"/>
                <a:gd name="connsiteY16" fmla="*/ 3614057 h 4122057"/>
                <a:gd name="connsiteX17" fmla="*/ 4005943 w 4905828"/>
                <a:gd name="connsiteY17" fmla="*/ 3410857 h 4122057"/>
                <a:gd name="connsiteX18" fmla="*/ 3889828 w 4905828"/>
                <a:gd name="connsiteY18" fmla="*/ 3222171 h 4122057"/>
                <a:gd name="connsiteX19" fmla="*/ 3759200 w 4905828"/>
                <a:gd name="connsiteY19" fmla="*/ 3120571 h 4122057"/>
                <a:gd name="connsiteX20" fmla="*/ 3643085 w 4905828"/>
                <a:gd name="connsiteY20" fmla="*/ 3265714 h 4122057"/>
                <a:gd name="connsiteX21" fmla="*/ 3526971 w 4905828"/>
                <a:gd name="connsiteY21" fmla="*/ 3265714 h 4122057"/>
                <a:gd name="connsiteX22" fmla="*/ 3497943 w 4905828"/>
                <a:gd name="connsiteY22" fmla="*/ 3062514 h 4122057"/>
                <a:gd name="connsiteX23" fmla="*/ 3497943 w 4905828"/>
                <a:gd name="connsiteY23" fmla="*/ 3062514 h 4122057"/>
                <a:gd name="connsiteX24" fmla="*/ 3251200 w 4905828"/>
                <a:gd name="connsiteY24" fmla="*/ 3048000 h 4122057"/>
                <a:gd name="connsiteX25" fmla="*/ 3265714 w 4905828"/>
                <a:gd name="connsiteY25" fmla="*/ 3294742 h 4122057"/>
                <a:gd name="connsiteX26" fmla="*/ 3236685 w 4905828"/>
                <a:gd name="connsiteY26" fmla="*/ 3338285 h 4122057"/>
                <a:gd name="connsiteX27" fmla="*/ 3062514 w 4905828"/>
                <a:gd name="connsiteY27" fmla="*/ 3425371 h 4122057"/>
                <a:gd name="connsiteX28" fmla="*/ 3091543 w 4905828"/>
                <a:gd name="connsiteY28" fmla="*/ 3599542 h 4122057"/>
                <a:gd name="connsiteX29" fmla="*/ 3106057 w 4905828"/>
                <a:gd name="connsiteY29" fmla="*/ 3788228 h 4122057"/>
                <a:gd name="connsiteX30" fmla="*/ 2960914 w 4905828"/>
                <a:gd name="connsiteY30" fmla="*/ 3773714 h 4122057"/>
                <a:gd name="connsiteX31" fmla="*/ 2525485 w 4905828"/>
                <a:gd name="connsiteY31" fmla="*/ 3904342 h 4122057"/>
                <a:gd name="connsiteX32" fmla="*/ 2423885 w 4905828"/>
                <a:gd name="connsiteY32" fmla="*/ 4034971 h 4122057"/>
                <a:gd name="connsiteX33" fmla="*/ 2264228 w 4905828"/>
                <a:gd name="connsiteY33" fmla="*/ 3541485 h 4122057"/>
                <a:gd name="connsiteX34" fmla="*/ 2177143 w 4905828"/>
                <a:gd name="connsiteY34" fmla="*/ 3468914 h 4122057"/>
                <a:gd name="connsiteX35" fmla="*/ 1959428 w 4905828"/>
                <a:gd name="connsiteY35" fmla="*/ 3251200 h 4122057"/>
                <a:gd name="connsiteX36" fmla="*/ 1872343 w 4905828"/>
                <a:gd name="connsiteY36" fmla="*/ 3178628 h 4122057"/>
                <a:gd name="connsiteX37" fmla="*/ 1973943 w 4905828"/>
                <a:gd name="connsiteY37" fmla="*/ 3033485 h 4122057"/>
                <a:gd name="connsiteX38" fmla="*/ 2002971 w 4905828"/>
                <a:gd name="connsiteY38" fmla="*/ 2946400 h 4122057"/>
                <a:gd name="connsiteX39" fmla="*/ 1959428 w 4905828"/>
                <a:gd name="connsiteY39" fmla="*/ 2888342 h 4122057"/>
                <a:gd name="connsiteX40" fmla="*/ 1727200 w 4905828"/>
                <a:gd name="connsiteY40" fmla="*/ 2685142 h 4122057"/>
                <a:gd name="connsiteX41" fmla="*/ 1509485 w 4905828"/>
                <a:gd name="connsiteY41" fmla="*/ 2598057 h 4122057"/>
                <a:gd name="connsiteX42" fmla="*/ 1219200 w 4905828"/>
                <a:gd name="connsiteY42" fmla="*/ 2540000 h 4122057"/>
                <a:gd name="connsiteX43" fmla="*/ 1045028 w 4905828"/>
                <a:gd name="connsiteY43" fmla="*/ 2336800 h 4122057"/>
                <a:gd name="connsiteX44" fmla="*/ 769257 w 4905828"/>
                <a:gd name="connsiteY44" fmla="*/ 2177142 h 4122057"/>
                <a:gd name="connsiteX45" fmla="*/ 769257 w 4905828"/>
                <a:gd name="connsiteY45" fmla="*/ 2177142 h 4122057"/>
                <a:gd name="connsiteX46" fmla="*/ 522514 w 4905828"/>
                <a:gd name="connsiteY46" fmla="*/ 2032000 h 4122057"/>
                <a:gd name="connsiteX47" fmla="*/ 435428 w 4905828"/>
                <a:gd name="connsiteY47" fmla="*/ 1915885 h 4122057"/>
                <a:gd name="connsiteX48" fmla="*/ 217714 w 4905828"/>
                <a:gd name="connsiteY48" fmla="*/ 1872342 h 4122057"/>
                <a:gd name="connsiteX49" fmla="*/ 116114 w 4905828"/>
                <a:gd name="connsiteY49" fmla="*/ 1727200 h 4122057"/>
                <a:gd name="connsiteX50" fmla="*/ 43543 w 4905828"/>
                <a:gd name="connsiteY50" fmla="*/ 1494971 h 4122057"/>
                <a:gd name="connsiteX51" fmla="*/ 72571 w 4905828"/>
                <a:gd name="connsiteY51" fmla="*/ 1306285 h 4122057"/>
                <a:gd name="connsiteX52" fmla="*/ 0 w 4905828"/>
                <a:gd name="connsiteY52" fmla="*/ 1175657 h 4122057"/>
                <a:gd name="connsiteX53" fmla="*/ 188685 w 4905828"/>
                <a:gd name="connsiteY53" fmla="*/ 943428 h 4122057"/>
                <a:gd name="connsiteX54" fmla="*/ 391885 w 4905828"/>
                <a:gd name="connsiteY54" fmla="*/ 783771 h 4122057"/>
                <a:gd name="connsiteX55" fmla="*/ 595085 w 4905828"/>
                <a:gd name="connsiteY55" fmla="*/ 783771 h 4122057"/>
                <a:gd name="connsiteX56" fmla="*/ 725714 w 4905828"/>
                <a:gd name="connsiteY56" fmla="*/ 609600 h 4122057"/>
                <a:gd name="connsiteX57" fmla="*/ 972457 w 4905828"/>
                <a:gd name="connsiteY57" fmla="*/ 464457 h 4122057"/>
                <a:gd name="connsiteX58" fmla="*/ 1161143 w 4905828"/>
                <a:gd name="connsiteY58" fmla="*/ 159657 h 4122057"/>
                <a:gd name="connsiteX59" fmla="*/ 1248228 w 4905828"/>
                <a:gd name="connsiteY59" fmla="*/ 101600 h 4122057"/>
                <a:gd name="connsiteX60" fmla="*/ 1378857 w 4905828"/>
                <a:gd name="connsiteY60" fmla="*/ 217714 h 4122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905828" h="4122057">
                  <a:moveTo>
                    <a:pt x="1378857" y="217714"/>
                  </a:moveTo>
                  <a:lnTo>
                    <a:pt x="1509485" y="0"/>
                  </a:lnTo>
                  <a:lnTo>
                    <a:pt x="1640114" y="87085"/>
                  </a:lnTo>
                  <a:lnTo>
                    <a:pt x="1712685" y="304800"/>
                  </a:lnTo>
                  <a:lnTo>
                    <a:pt x="1683657" y="696685"/>
                  </a:lnTo>
                  <a:lnTo>
                    <a:pt x="1944914" y="1088571"/>
                  </a:lnTo>
                  <a:lnTo>
                    <a:pt x="2757714" y="1582057"/>
                  </a:lnTo>
                  <a:lnTo>
                    <a:pt x="3599543" y="2148114"/>
                  </a:lnTo>
                  <a:lnTo>
                    <a:pt x="4281714" y="2728685"/>
                  </a:lnTo>
                  <a:lnTo>
                    <a:pt x="4702628" y="3381828"/>
                  </a:lnTo>
                  <a:lnTo>
                    <a:pt x="4905828" y="4020457"/>
                  </a:lnTo>
                  <a:lnTo>
                    <a:pt x="4804228" y="4049485"/>
                  </a:lnTo>
                  <a:lnTo>
                    <a:pt x="4455885" y="4093028"/>
                  </a:lnTo>
                  <a:lnTo>
                    <a:pt x="4122057" y="4122057"/>
                  </a:lnTo>
                  <a:lnTo>
                    <a:pt x="3889828" y="3933371"/>
                  </a:lnTo>
                  <a:lnTo>
                    <a:pt x="3802743" y="3715657"/>
                  </a:lnTo>
                  <a:lnTo>
                    <a:pt x="4005943" y="3614057"/>
                  </a:lnTo>
                  <a:lnTo>
                    <a:pt x="4005943" y="3410857"/>
                  </a:lnTo>
                  <a:lnTo>
                    <a:pt x="3889828" y="3222171"/>
                  </a:lnTo>
                  <a:lnTo>
                    <a:pt x="3759200" y="3120571"/>
                  </a:lnTo>
                  <a:lnTo>
                    <a:pt x="3643085" y="3265714"/>
                  </a:lnTo>
                  <a:lnTo>
                    <a:pt x="3526971" y="3265714"/>
                  </a:lnTo>
                  <a:lnTo>
                    <a:pt x="3497943" y="3062514"/>
                  </a:lnTo>
                  <a:lnTo>
                    <a:pt x="3497943" y="3062514"/>
                  </a:lnTo>
                  <a:lnTo>
                    <a:pt x="3251200" y="3048000"/>
                  </a:lnTo>
                  <a:lnTo>
                    <a:pt x="3265714" y="3294742"/>
                  </a:lnTo>
                  <a:lnTo>
                    <a:pt x="3236685" y="3338285"/>
                  </a:lnTo>
                  <a:lnTo>
                    <a:pt x="3062514" y="3425371"/>
                  </a:lnTo>
                  <a:lnTo>
                    <a:pt x="3091543" y="3599542"/>
                  </a:lnTo>
                  <a:lnTo>
                    <a:pt x="3106057" y="3788228"/>
                  </a:lnTo>
                  <a:lnTo>
                    <a:pt x="2960914" y="3773714"/>
                  </a:lnTo>
                  <a:lnTo>
                    <a:pt x="2525485" y="3904342"/>
                  </a:lnTo>
                  <a:lnTo>
                    <a:pt x="2423885" y="4034971"/>
                  </a:lnTo>
                  <a:lnTo>
                    <a:pt x="2264228" y="3541485"/>
                  </a:lnTo>
                  <a:lnTo>
                    <a:pt x="2177143" y="3468914"/>
                  </a:lnTo>
                  <a:lnTo>
                    <a:pt x="1959428" y="3251200"/>
                  </a:lnTo>
                  <a:lnTo>
                    <a:pt x="1872343" y="3178628"/>
                  </a:lnTo>
                  <a:lnTo>
                    <a:pt x="1973943" y="3033485"/>
                  </a:lnTo>
                  <a:lnTo>
                    <a:pt x="2002971" y="2946400"/>
                  </a:lnTo>
                  <a:lnTo>
                    <a:pt x="1959428" y="2888342"/>
                  </a:lnTo>
                  <a:lnTo>
                    <a:pt x="1727200" y="2685142"/>
                  </a:lnTo>
                  <a:lnTo>
                    <a:pt x="1509485" y="2598057"/>
                  </a:lnTo>
                  <a:lnTo>
                    <a:pt x="1219200" y="2540000"/>
                  </a:lnTo>
                  <a:lnTo>
                    <a:pt x="1045028" y="2336800"/>
                  </a:lnTo>
                  <a:lnTo>
                    <a:pt x="769257" y="2177142"/>
                  </a:lnTo>
                  <a:lnTo>
                    <a:pt x="769257" y="2177142"/>
                  </a:lnTo>
                  <a:lnTo>
                    <a:pt x="522514" y="2032000"/>
                  </a:lnTo>
                  <a:lnTo>
                    <a:pt x="435428" y="1915885"/>
                  </a:lnTo>
                  <a:lnTo>
                    <a:pt x="217714" y="1872342"/>
                  </a:lnTo>
                  <a:lnTo>
                    <a:pt x="116114" y="1727200"/>
                  </a:lnTo>
                  <a:lnTo>
                    <a:pt x="43543" y="1494971"/>
                  </a:lnTo>
                  <a:lnTo>
                    <a:pt x="72571" y="1306285"/>
                  </a:lnTo>
                  <a:lnTo>
                    <a:pt x="0" y="1175657"/>
                  </a:lnTo>
                  <a:lnTo>
                    <a:pt x="188685" y="943428"/>
                  </a:lnTo>
                  <a:lnTo>
                    <a:pt x="391885" y="783771"/>
                  </a:lnTo>
                  <a:lnTo>
                    <a:pt x="595085" y="783771"/>
                  </a:lnTo>
                  <a:lnTo>
                    <a:pt x="725714" y="609600"/>
                  </a:lnTo>
                  <a:lnTo>
                    <a:pt x="972457" y="464457"/>
                  </a:lnTo>
                  <a:lnTo>
                    <a:pt x="1161143" y="159657"/>
                  </a:lnTo>
                  <a:lnTo>
                    <a:pt x="1248228" y="101600"/>
                  </a:lnTo>
                  <a:lnTo>
                    <a:pt x="1378857" y="217714"/>
                  </a:lnTo>
                  <a:close/>
                </a:path>
              </a:pathLst>
            </a:custGeom>
            <a:solidFill>
              <a:srgbClr val="00B050">
                <a:alpha val="5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3065" dirty="0"/>
            </a:p>
          </p:txBody>
        </p:sp>
        <p:sp>
          <p:nvSpPr>
            <p:cNvPr id="35" name="文本框 34"/>
            <p:cNvSpPr txBox="1"/>
            <p:nvPr/>
          </p:nvSpPr>
          <p:spPr>
            <a:xfrm>
              <a:off x="5407" y="16831"/>
              <a:ext cx="3310" cy="639"/>
            </a:xfrm>
            <a:prstGeom prst="rect">
              <a:avLst/>
            </a:prstGeom>
            <a:noFill/>
            <a:ln w="38100">
              <a:noFill/>
            </a:ln>
          </p:spPr>
          <p:txBody>
            <a:bodyPr wrap="square" rtlCol="0">
              <a:spAutoFit/>
            </a:bodyPr>
            <a:lstStyle/>
            <a:p>
              <a:r>
                <a:rPr lang="zh-CN" altLang="en-US" sz="2000" b="1" dirty="0">
                  <a:latin typeface="微软雅黑" panose="020B0503020204020204" pitchFamily="34" charset="-122"/>
                  <a:ea typeface="微软雅黑" panose="020B0503020204020204" pitchFamily="34" charset="-122"/>
                </a:rPr>
                <a:t>自然生态风貌区</a:t>
              </a:r>
            </a:p>
          </p:txBody>
        </p:sp>
        <p:sp>
          <p:nvSpPr>
            <p:cNvPr id="36" name="文本框 35"/>
            <p:cNvSpPr txBox="1"/>
            <p:nvPr/>
          </p:nvSpPr>
          <p:spPr>
            <a:xfrm>
              <a:off x="6676" y="14749"/>
              <a:ext cx="3325" cy="639"/>
            </a:xfrm>
            <a:prstGeom prst="rect">
              <a:avLst/>
            </a:prstGeom>
            <a:noFill/>
            <a:ln w="38100">
              <a:noFill/>
            </a:ln>
          </p:spPr>
          <p:txBody>
            <a:bodyPr wrap="square" rtlCol="0">
              <a:spAutoFit/>
            </a:bodyPr>
            <a:lstStyle/>
            <a:p>
              <a:r>
                <a:rPr lang="zh-CN" altLang="en-US" sz="2000" b="1" dirty="0">
                  <a:latin typeface="微软雅黑" panose="020B0503020204020204" pitchFamily="34" charset="-122"/>
                  <a:ea typeface="微软雅黑" panose="020B0503020204020204" pitchFamily="34" charset="-122"/>
                </a:rPr>
                <a:t>城镇现代风貌区</a:t>
              </a:r>
            </a:p>
          </p:txBody>
        </p:sp>
        <p:sp>
          <p:nvSpPr>
            <p:cNvPr id="37" name="文本框 36"/>
            <p:cNvSpPr txBox="1"/>
            <p:nvPr/>
          </p:nvSpPr>
          <p:spPr>
            <a:xfrm>
              <a:off x="8542" y="16284"/>
              <a:ext cx="3219" cy="639"/>
            </a:xfrm>
            <a:prstGeom prst="rect">
              <a:avLst/>
            </a:prstGeom>
            <a:noFill/>
            <a:ln w="38100">
              <a:noFill/>
            </a:ln>
          </p:spPr>
          <p:txBody>
            <a:bodyPr wrap="square" rtlCol="0">
              <a:spAutoFit/>
            </a:bodyPr>
            <a:lstStyle/>
            <a:p>
              <a:r>
                <a:rPr lang="zh-CN" altLang="en-US" sz="2000" b="1" dirty="0">
                  <a:latin typeface="微软雅黑" panose="020B0503020204020204" pitchFamily="34" charset="-122"/>
                  <a:ea typeface="微软雅黑" panose="020B0503020204020204" pitchFamily="34" charset="-122"/>
                </a:rPr>
                <a:t>河谷川道风貌区</a:t>
              </a:r>
            </a:p>
          </p:txBody>
        </p:sp>
        <p:sp>
          <p:nvSpPr>
            <p:cNvPr id="38" name="文本框 37"/>
            <p:cNvSpPr txBox="1"/>
            <p:nvPr/>
          </p:nvSpPr>
          <p:spPr>
            <a:xfrm>
              <a:off x="7614" y="13033"/>
              <a:ext cx="3336" cy="639"/>
            </a:xfrm>
            <a:prstGeom prst="rect">
              <a:avLst/>
            </a:prstGeom>
            <a:noFill/>
            <a:ln w="38100">
              <a:noFill/>
            </a:ln>
          </p:spPr>
          <p:txBody>
            <a:bodyPr wrap="square" rtlCol="0">
              <a:spAutoFit/>
            </a:bodyPr>
            <a:lstStyle/>
            <a:p>
              <a:r>
                <a:rPr lang="zh-CN" altLang="en-US" sz="2000" b="1" dirty="0">
                  <a:latin typeface="微软雅黑" panose="020B0503020204020204" pitchFamily="34" charset="-122"/>
                  <a:ea typeface="微软雅黑" panose="020B0503020204020204" pitchFamily="34" charset="-122"/>
                </a:rPr>
                <a:t>台塬农耕风貌区</a:t>
              </a:r>
            </a:p>
          </p:txBody>
        </p:sp>
        <p:sp>
          <p:nvSpPr>
            <p:cNvPr id="39" name="文本框 38"/>
            <p:cNvSpPr txBox="1"/>
            <p:nvPr/>
          </p:nvSpPr>
          <p:spPr>
            <a:xfrm>
              <a:off x="4551" y="11075"/>
              <a:ext cx="3348" cy="639"/>
            </a:xfrm>
            <a:prstGeom prst="rect">
              <a:avLst/>
            </a:prstGeom>
            <a:noFill/>
            <a:ln w="38100">
              <a:noFill/>
            </a:ln>
          </p:spPr>
          <p:txBody>
            <a:bodyPr wrap="square" rtlCol="0">
              <a:spAutoFit/>
            </a:bodyPr>
            <a:lstStyle/>
            <a:p>
              <a:r>
                <a:rPr lang="zh-CN" altLang="en-US" sz="2000" b="1" dirty="0">
                  <a:latin typeface="微软雅黑" panose="020B0503020204020204" pitchFamily="34" charset="-122"/>
                  <a:ea typeface="微软雅黑" panose="020B0503020204020204" pitchFamily="34" charset="-122"/>
                </a:rPr>
                <a:t>河谷川道风貌区</a:t>
              </a:r>
            </a:p>
          </p:txBody>
        </p:sp>
      </p:grpSp>
      <p:graphicFrame>
        <p:nvGraphicFramePr>
          <p:cNvPr id="23" name="表格 22"/>
          <p:cNvGraphicFramePr/>
          <p:nvPr>
            <p:custDataLst>
              <p:tags r:id="rId1"/>
            </p:custDataLst>
          </p:nvPr>
        </p:nvGraphicFramePr>
        <p:xfrm>
          <a:off x="1061085" y="3082290"/>
          <a:ext cx="1998345" cy="2178685"/>
        </p:xfrm>
        <a:graphic>
          <a:graphicData uri="http://schemas.openxmlformats.org/drawingml/2006/table">
            <a:tbl>
              <a:tblPr firstRow="1" bandRow="1">
                <a:tableStyleId>{5C22544A-7EE6-4342-B048-85BDC9FD1C3A}</a:tableStyleId>
              </a:tblPr>
              <a:tblGrid>
                <a:gridCol w="1998345">
                  <a:extLst>
                    <a:ext uri="{9D8B030D-6E8A-4147-A177-3AD203B41FA5}">
                      <a16:colId xmlns:a16="http://schemas.microsoft.com/office/drawing/2014/main" val="20000"/>
                    </a:ext>
                  </a:extLst>
                </a:gridCol>
              </a:tblGrid>
              <a:tr h="217868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该区主要指以城关镇镇区为本底的城镇集中建设区。</a:t>
                      </a:r>
                    </a:p>
                  </a:txBody>
                  <a:tcPr marR="71755">
                    <a:solidFill>
                      <a:srgbClr val="D3DBEC"/>
                    </a:solidFill>
                  </a:tcPr>
                </a:tc>
                <a:extLst>
                  <a:ext uri="{0D108BD9-81ED-4DB2-BD59-A6C34878D82A}">
                    <a16:rowId xmlns:a16="http://schemas.microsoft.com/office/drawing/2014/main" val="10000"/>
                  </a:ext>
                </a:extLst>
              </a:tr>
            </a:tbl>
          </a:graphicData>
        </a:graphic>
      </p:graphicFrame>
      <p:sp>
        <p:nvSpPr>
          <p:cNvPr id="5"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defRPr sz="3565" b="1">
                <a:solidFill>
                  <a:srgbClr val="638AEB"/>
                </a:solidFill>
                <a:latin typeface="微软雅黑" panose="020B0503020204020204" pitchFamily="34" charset="-122"/>
                <a:ea typeface="微软雅黑" panose="020B0503020204020204" pitchFamily="34" charset="-122"/>
              </a:defRPr>
            </a:lvl1pPr>
          </a:lstStyle>
          <a:p>
            <a:r>
              <a:rPr lang="en-US" altLang="zh-CN" dirty="0"/>
              <a:t>4.2 </a:t>
            </a:r>
            <a:r>
              <a:rPr lang="zh-CN" altLang="en-US" dirty="0"/>
              <a:t>城乡特色风貌管控</a:t>
            </a:r>
          </a:p>
        </p:txBody>
      </p:sp>
      <p:sp>
        <p:nvSpPr>
          <p:cNvPr id="9" name="文本框 6"/>
          <p:cNvSpPr txBox="1">
            <a:spLocks noChangeArrowheads="1"/>
          </p:cNvSpPr>
          <p:nvPr>
            <p:custDataLst>
              <p:tags r:id="rId2"/>
            </p:custDataLst>
          </p:nvPr>
        </p:nvSpPr>
        <p:spPr bwMode="auto">
          <a:xfrm>
            <a:off x="1061085" y="1738630"/>
            <a:ext cx="8545195" cy="721360"/>
          </a:xfrm>
          <a:prstGeom prst="rect">
            <a:avLst/>
          </a:prstGeom>
          <a:noFill/>
          <a:ln w="12700">
            <a:solidFill>
              <a:srgbClr val="7E9EEE"/>
            </a:solidFill>
          </a:ln>
          <a:extLst>
            <a:ext uri="{909E8E84-426E-40DD-AFC4-6F175D3DCCD1}">
              <a14:hiddenFill xmlns:a14="http://schemas.microsoft.com/office/drawing/2010/main">
                <a:solidFill>
                  <a:srgbClr val="FFFFFF"/>
                </a:solidFill>
              </a14:hiddenFill>
            </a:ext>
          </a:extLst>
        </p:spPr>
        <p:txBody>
          <a:bodyPr wrap="square" lIns="0" tIns="0" rIns="0" bIns="0" anchor="ctr" anchorCtr="1">
            <a:noAutofit/>
          </a:bodyPr>
          <a:lstStyle/>
          <a:p>
            <a:pPr indent="0" algn="ctr" fontAlgn="auto">
              <a:lnSpc>
                <a:spcPct val="100000"/>
              </a:lnSpc>
            </a:pPr>
            <a:r>
              <a:rPr lang="zh-CN" altLang="en-US" sz="3200" b="1" dirty="0">
                <a:solidFill>
                  <a:srgbClr val="638AEB"/>
                </a:solidFill>
                <a:latin typeface="微软雅黑" panose="020B0503020204020204" pitchFamily="34" charset="-122"/>
                <a:ea typeface="微软雅黑" panose="020B0503020204020204" pitchFamily="34" charset="-122"/>
              </a:rPr>
              <a:t>“山水相依、田城交融”</a:t>
            </a:r>
            <a:endParaRPr lang="zh-CN" altLang="en-US" sz="2400" b="1" dirty="0">
              <a:solidFill>
                <a:srgbClr val="638AEB"/>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1061085" y="2683510"/>
            <a:ext cx="1998345" cy="398780"/>
          </a:xfrm>
          <a:prstGeom prst="rect">
            <a:avLst/>
          </a:prstGeom>
          <a:solidFill>
            <a:srgbClr val="7E9EEE"/>
          </a:solidFill>
        </p:spPr>
        <p:txBody>
          <a:bodyPr wrap="square" rtlCol="0">
            <a:spAutoFit/>
          </a:bodyPr>
          <a:lstStyle/>
          <a:p>
            <a:pPr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城镇现代风貌区</a:t>
            </a:r>
          </a:p>
        </p:txBody>
      </p:sp>
      <p:sp>
        <p:nvSpPr>
          <p:cNvPr id="28" name="文本框 3"/>
          <p:cNvSpPr txBox="1">
            <a:spLocks noChangeArrowheads="1"/>
          </p:cNvSpPr>
          <p:nvPr>
            <p:custDataLst>
              <p:tags r:id="rId3"/>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城乡风貌规划结构图</a:t>
            </a:r>
          </a:p>
        </p:txBody>
      </p:sp>
      <p:pic>
        <p:nvPicPr>
          <p:cNvPr id="4" name="图片 3"/>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04  </a:t>
            </a:r>
            <a:r>
              <a:rPr lang="zh-CN" altLang="en-US" sz="3600" b="1" dirty="0">
                <a:solidFill>
                  <a:schemeClr val="bg1"/>
                </a:solidFill>
                <a:latin typeface="方正小标宋简体" panose="02010601030101010101" pitchFamily="2" charset="-122"/>
                <a:ea typeface="方正小标宋简体" panose="02010601030101010101" pitchFamily="2" charset="-122"/>
              </a:rPr>
              <a:t>风貌塑造  彰显山水文化魅力</a:t>
            </a:r>
          </a:p>
        </p:txBody>
      </p:sp>
      <p:sp>
        <p:nvSpPr>
          <p:cNvPr id="12" name="文本框 6"/>
          <p:cNvSpPr txBox="1">
            <a:spLocks noChangeArrowheads="1"/>
          </p:cNvSpPr>
          <p:nvPr>
            <p:custDataLst>
              <p:tags r:id="rId4"/>
            </p:custDataLst>
          </p:nvPr>
        </p:nvSpPr>
        <p:spPr bwMode="auto">
          <a:xfrm>
            <a:off x="356235" y="2869565"/>
            <a:ext cx="704850" cy="2189480"/>
          </a:xfrm>
          <a:prstGeom prst="rect">
            <a:avLst/>
          </a:prstGeom>
          <a:noFill/>
          <a:ln w="12700">
            <a:noFill/>
          </a:ln>
          <a:extLst>
            <a:ext uri="{909E8E84-426E-40DD-AFC4-6F175D3DCCD1}">
              <a14:hiddenFill xmlns:a14="http://schemas.microsoft.com/office/drawing/2010/main">
                <a:solidFill>
                  <a:srgbClr val="FFFFFF"/>
                </a:solidFill>
              </a14:hiddenFill>
            </a:ext>
          </a:extLst>
        </p:spPr>
        <p:txBody>
          <a:bodyPr wrap="square">
            <a:noAutofit/>
          </a:bodyPr>
          <a:lstStyle/>
          <a:p>
            <a:pPr indent="0" algn="ctr" fontAlgn="auto">
              <a:lnSpc>
                <a:spcPct val="100000"/>
              </a:lnSpc>
            </a:pPr>
            <a:r>
              <a:rPr lang="zh-CN" altLang="en-US" sz="3200" b="1" dirty="0">
                <a:solidFill>
                  <a:srgbClr val="638AEB"/>
                </a:solidFill>
                <a:latin typeface="微软雅黑" panose="020B0503020204020204" pitchFamily="34" charset="-122"/>
                <a:ea typeface="微软雅黑" panose="020B0503020204020204" pitchFamily="34" charset="-122"/>
              </a:rPr>
              <a:t>镇村风貌</a:t>
            </a:r>
          </a:p>
        </p:txBody>
      </p:sp>
      <p:graphicFrame>
        <p:nvGraphicFramePr>
          <p:cNvPr id="17" name="表格 16"/>
          <p:cNvGraphicFramePr/>
          <p:nvPr>
            <p:custDataLst>
              <p:tags r:id="rId5"/>
            </p:custDataLst>
          </p:nvPr>
        </p:nvGraphicFramePr>
        <p:xfrm>
          <a:off x="3291205" y="3082290"/>
          <a:ext cx="1998345" cy="2178685"/>
        </p:xfrm>
        <a:graphic>
          <a:graphicData uri="http://schemas.openxmlformats.org/drawingml/2006/table">
            <a:tbl>
              <a:tblPr firstRow="1" bandRow="1">
                <a:tableStyleId>{5C22544A-7EE6-4342-B048-85BDC9FD1C3A}</a:tableStyleId>
              </a:tblPr>
              <a:tblGrid>
                <a:gridCol w="1998345">
                  <a:extLst>
                    <a:ext uri="{9D8B030D-6E8A-4147-A177-3AD203B41FA5}">
                      <a16:colId xmlns:a16="http://schemas.microsoft.com/office/drawing/2014/main" val="20000"/>
                    </a:ext>
                  </a:extLst>
                </a:gridCol>
              </a:tblGrid>
              <a:tr h="217868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该区主要指沿千河分布的村庄区域，包括段坊村、新兴村、侯家坡村、冉家沟村、惠家沟村。</a:t>
                      </a:r>
                    </a:p>
                  </a:txBody>
                  <a:tcPr marR="71755">
                    <a:solidFill>
                      <a:srgbClr val="D3DBEC"/>
                    </a:solidFill>
                  </a:tcPr>
                </a:tc>
                <a:extLst>
                  <a:ext uri="{0D108BD9-81ED-4DB2-BD59-A6C34878D82A}">
                    <a16:rowId xmlns:a16="http://schemas.microsoft.com/office/drawing/2014/main" val="10000"/>
                  </a:ext>
                </a:extLst>
              </a:tr>
            </a:tbl>
          </a:graphicData>
        </a:graphic>
      </p:graphicFrame>
      <p:sp>
        <p:nvSpPr>
          <p:cNvPr id="18" name="文本框 17"/>
          <p:cNvSpPr txBox="1"/>
          <p:nvPr/>
        </p:nvSpPr>
        <p:spPr>
          <a:xfrm>
            <a:off x="3291205" y="2683510"/>
            <a:ext cx="1998345" cy="398780"/>
          </a:xfrm>
          <a:prstGeom prst="rect">
            <a:avLst/>
          </a:prstGeom>
          <a:solidFill>
            <a:srgbClr val="7E9EEE"/>
          </a:solidFill>
        </p:spPr>
        <p:txBody>
          <a:bodyPr wrap="square" rtlCol="0">
            <a:spAutoFit/>
          </a:bodyPr>
          <a:lstStyle/>
          <a:p>
            <a:pPr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河谷川道风貌区</a:t>
            </a:r>
          </a:p>
        </p:txBody>
      </p:sp>
      <p:graphicFrame>
        <p:nvGraphicFramePr>
          <p:cNvPr id="20" name="表格 19"/>
          <p:cNvGraphicFramePr/>
          <p:nvPr>
            <p:custDataLst>
              <p:tags r:id="rId6"/>
            </p:custDataLst>
          </p:nvPr>
        </p:nvGraphicFramePr>
        <p:xfrm>
          <a:off x="5459730" y="3082290"/>
          <a:ext cx="1998345" cy="2178685"/>
        </p:xfrm>
        <a:graphic>
          <a:graphicData uri="http://schemas.openxmlformats.org/drawingml/2006/table">
            <a:tbl>
              <a:tblPr firstRow="1" bandRow="1">
                <a:tableStyleId>{5C22544A-7EE6-4342-B048-85BDC9FD1C3A}</a:tableStyleId>
              </a:tblPr>
              <a:tblGrid>
                <a:gridCol w="1998345">
                  <a:extLst>
                    <a:ext uri="{9D8B030D-6E8A-4147-A177-3AD203B41FA5}">
                      <a16:colId xmlns:a16="http://schemas.microsoft.com/office/drawing/2014/main" val="20000"/>
                    </a:ext>
                  </a:extLst>
                </a:gridCol>
              </a:tblGrid>
              <a:tr h="217868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该区主要指镇域北部依台塬而建以传统农业产业为主导的村庄，包括北台村、红升村。</a:t>
                      </a:r>
                    </a:p>
                  </a:txBody>
                  <a:tcPr marR="71755">
                    <a:solidFill>
                      <a:srgbClr val="D3DBEC"/>
                    </a:solidFill>
                  </a:tcPr>
                </a:tc>
                <a:extLst>
                  <a:ext uri="{0D108BD9-81ED-4DB2-BD59-A6C34878D82A}">
                    <a16:rowId xmlns:a16="http://schemas.microsoft.com/office/drawing/2014/main" val="10000"/>
                  </a:ext>
                </a:extLst>
              </a:tr>
            </a:tbl>
          </a:graphicData>
        </a:graphic>
      </p:graphicFrame>
      <p:sp>
        <p:nvSpPr>
          <p:cNvPr id="21" name="文本框 20"/>
          <p:cNvSpPr txBox="1"/>
          <p:nvPr/>
        </p:nvSpPr>
        <p:spPr>
          <a:xfrm>
            <a:off x="5459730" y="2683510"/>
            <a:ext cx="1998345" cy="398780"/>
          </a:xfrm>
          <a:prstGeom prst="rect">
            <a:avLst/>
          </a:prstGeom>
          <a:solidFill>
            <a:srgbClr val="7E9EEE"/>
          </a:solidFill>
        </p:spPr>
        <p:txBody>
          <a:bodyPr wrap="square" rtlCol="0">
            <a:spAutoFit/>
          </a:bodyPr>
          <a:lstStyle/>
          <a:p>
            <a:pPr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台塬农耕风貌区</a:t>
            </a:r>
          </a:p>
        </p:txBody>
      </p:sp>
      <p:graphicFrame>
        <p:nvGraphicFramePr>
          <p:cNvPr id="22" name="表格 21"/>
          <p:cNvGraphicFramePr/>
          <p:nvPr>
            <p:custDataLst>
              <p:tags r:id="rId7"/>
            </p:custDataLst>
          </p:nvPr>
        </p:nvGraphicFramePr>
        <p:xfrm>
          <a:off x="7689850" y="3082290"/>
          <a:ext cx="1998345" cy="2178685"/>
        </p:xfrm>
        <a:graphic>
          <a:graphicData uri="http://schemas.openxmlformats.org/drawingml/2006/table">
            <a:tbl>
              <a:tblPr firstRow="1" bandRow="1">
                <a:tableStyleId>{5C22544A-7EE6-4342-B048-85BDC9FD1C3A}</a:tableStyleId>
              </a:tblPr>
              <a:tblGrid>
                <a:gridCol w="1998345">
                  <a:extLst>
                    <a:ext uri="{9D8B030D-6E8A-4147-A177-3AD203B41FA5}">
                      <a16:colId xmlns:a16="http://schemas.microsoft.com/office/drawing/2014/main" val="20000"/>
                    </a:ext>
                  </a:extLst>
                </a:gridCol>
              </a:tblGrid>
              <a:tr h="217868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该区主要为城关镇南部的山体，切实做好水土保持，保证山体生态环境质量，维护山体自然风光。</a:t>
                      </a:r>
                    </a:p>
                  </a:txBody>
                  <a:tcPr marR="71755">
                    <a:solidFill>
                      <a:srgbClr val="D3DBEC"/>
                    </a:solidFill>
                  </a:tcPr>
                </a:tc>
                <a:extLst>
                  <a:ext uri="{0D108BD9-81ED-4DB2-BD59-A6C34878D82A}">
                    <a16:rowId xmlns:a16="http://schemas.microsoft.com/office/drawing/2014/main" val="10000"/>
                  </a:ext>
                </a:extLst>
              </a:tr>
            </a:tbl>
          </a:graphicData>
        </a:graphic>
      </p:graphicFrame>
      <p:sp>
        <p:nvSpPr>
          <p:cNvPr id="24" name="文本框 23"/>
          <p:cNvSpPr txBox="1"/>
          <p:nvPr/>
        </p:nvSpPr>
        <p:spPr>
          <a:xfrm>
            <a:off x="7689850" y="2683510"/>
            <a:ext cx="1998345" cy="398780"/>
          </a:xfrm>
          <a:prstGeom prst="rect">
            <a:avLst/>
          </a:prstGeom>
          <a:solidFill>
            <a:srgbClr val="7E9EEE"/>
          </a:solidFill>
        </p:spPr>
        <p:txBody>
          <a:bodyPr wrap="square" rtlCol="0">
            <a:spAutoFit/>
          </a:bodyPr>
          <a:lstStyle/>
          <a:p>
            <a:pPr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自然生态风貌区</a:t>
            </a:r>
          </a:p>
        </p:txBody>
      </p:sp>
    </p:spTree>
    <p:extLst>
      <p:ext uri="{BB962C8B-B14F-4D97-AF65-F5344CB8AC3E}">
        <p14:creationId xmlns:p14="http://schemas.microsoft.com/office/powerpoint/2010/main" val="37235322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hqprint">
            <a:extLst>
              <a:ext uri="{28A0092B-C50C-407E-A947-70E740481C1C}">
                <a14:useLocalDpi xmlns:a14="http://schemas.microsoft.com/office/drawing/2010/main" val="0"/>
              </a:ext>
            </a:extLst>
          </a:blip>
          <a:srcRect l="9811" t="35304" r="68228"/>
          <a:stretch/>
        </p:blipFill>
        <p:spPr>
          <a:xfrm>
            <a:off x="-23446" y="-29053"/>
            <a:ext cx="10715260" cy="9858776"/>
          </a:xfrm>
          <a:prstGeom prst="rect">
            <a:avLst/>
          </a:prstGeom>
        </p:spPr>
      </p:pic>
      <p:pic>
        <p:nvPicPr>
          <p:cNvPr id="13" name="图片 12">
            <a:extLst>
              <a:ext uri="{FF2B5EF4-FFF2-40B4-BE49-F238E27FC236}">
                <a16:creationId xmlns:a16="http://schemas.microsoft.com/office/drawing/2014/main" id="{953E0E90-5F1E-4910-2A0C-A71CB2FB78EC}"/>
              </a:ext>
            </a:extLst>
          </p:cNvPr>
          <p:cNvPicPr>
            <a:picLocks noChangeAspect="1"/>
          </p:cNvPicPr>
          <p:nvPr/>
        </p:nvPicPr>
        <p:blipFill rotWithShape="1">
          <a:blip r:embed="rId3">
            <a:extLst>
              <a:ext uri="{28A0092B-C50C-407E-A947-70E740481C1C}">
                <a14:useLocalDpi xmlns:a14="http://schemas.microsoft.com/office/drawing/2010/main" val="0"/>
              </a:ext>
            </a:extLst>
          </a:blip>
          <a:srcRect t="44351"/>
          <a:stretch/>
        </p:blipFill>
        <p:spPr>
          <a:xfrm>
            <a:off x="0" y="6541477"/>
            <a:ext cx="10691813" cy="8577873"/>
          </a:xfrm>
          <a:prstGeom prst="rect">
            <a:avLst/>
          </a:prstGeom>
        </p:spPr>
      </p:pic>
      <p:sp>
        <p:nvSpPr>
          <p:cNvPr id="3" name="文本框 1">
            <a:extLst>
              <a:ext uri="{FF2B5EF4-FFF2-40B4-BE49-F238E27FC236}">
                <a16:creationId xmlns:a16="http://schemas.microsoft.com/office/drawing/2014/main" id="{A5FCC286-E22F-A883-2A87-6840119BAF02}"/>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05</a:t>
            </a:r>
            <a:endParaRPr lang="zh-CN" altLang="en-US" sz="13000" b="1" dirty="0"/>
          </a:p>
        </p:txBody>
      </p:sp>
      <p:sp>
        <p:nvSpPr>
          <p:cNvPr id="7" name="文本框 6">
            <a:extLst>
              <a:ext uri="{FF2B5EF4-FFF2-40B4-BE49-F238E27FC236}">
                <a16:creationId xmlns:a16="http://schemas.microsoft.com/office/drawing/2014/main" id="{4A62CA63-3FA7-24E0-4043-5C53827CBF22}"/>
              </a:ext>
            </a:extLst>
          </p:cNvPr>
          <p:cNvSpPr txBox="1"/>
          <p:nvPr/>
        </p:nvSpPr>
        <p:spPr>
          <a:xfrm>
            <a:off x="3413911" y="9066143"/>
            <a:ext cx="7277902" cy="2585323"/>
          </a:xfrm>
          <a:prstGeom prst="rect">
            <a:avLst/>
          </a:prstGeom>
          <a:noFill/>
        </p:spPr>
        <p:txBody>
          <a:bodyPr wrap="square" rtlCol="0">
            <a:spAutoFit/>
          </a:bodyPr>
          <a:lstStyle/>
          <a:p>
            <a:pPr algn="ctr">
              <a:lnSpc>
                <a:spcPct val="150000"/>
              </a:lnSpc>
            </a:pPr>
            <a:r>
              <a:rPr lang="zh-CN" altLang="en-US" sz="54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综合</a:t>
            </a: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整治 </a:t>
            </a:r>
            <a:endParaRPr lang="en-US" altLang="zh-CN" sz="54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algn="ctr">
              <a:lnSpc>
                <a:spcPct val="150000"/>
              </a:lnSpc>
            </a:pPr>
            <a:r>
              <a:rPr lang="zh-CN" altLang="en-US" sz="54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保护</a:t>
            </a: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利用</a:t>
            </a:r>
            <a:r>
              <a:rPr lang="zh-CN" altLang="en-US" sz="54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自然资源</a:t>
            </a:r>
            <a:endPar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p:txBody>
      </p:sp>
      <p:sp>
        <p:nvSpPr>
          <p:cNvPr id="11" name="文本框 10">
            <a:extLst>
              <a:ext uri="{FF2B5EF4-FFF2-40B4-BE49-F238E27FC236}">
                <a16:creationId xmlns:a16="http://schemas.microsoft.com/office/drawing/2014/main" id="{E2EFED9E-5543-3E22-D8C8-04AE22062DF2}"/>
              </a:ext>
            </a:extLst>
          </p:cNvPr>
          <p:cNvSpPr txBox="1"/>
          <p:nvPr/>
        </p:nvSpPr>
        <p:spPr>
          <a:xfrm>
            <a:off x="3810828" y="11597100"/>
            <a:ext cx="6484068" cy="2677656"/>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自然资源禀赋</a:t>
            </a:r>
            <a:endParaRPr lang="en-US" altLang="zh-CN"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自然资源保护</a:t>
            </a: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与</a:t>
            </a: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利用</a:t>
            </a:r>
            <a:endParaRPr lang="en-US" altLang="zh-CN"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国土综合整治与生态</a:t>
            </a: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修复格局</a:t>
            </a:r>
            <a:endParaRPr lang="en-US" altLang="zh-CN"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国土综合整治与生态</a:t>
            </a: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修复重点项目</a:t>
            </a:r>
            <a:endParaRPr lang="en-US" altLang="zh-CN"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p:txBody>
      </p:sp>
      <p:pic>
        <p:nvPicPr>
          <p:cNvPr id="15" name="图片 14">
            <a:extLst>
              <a:ext uri="{FF2B5EF4-FFF2-40B4-BE49-F238E27FC236}">
                <a16:creationId xmlns:a16="http://schemas.microsoft.com/office/drawing/2014/main" id="{27EB648E-64CA-CC78-1C25-90B4C9E0BD6B}"/>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a:stretch/>
        </p:blipFill>
        <p:spPr>
          <a:xfrm>
            <a:off x="730602" y="8160324"/>
            <a:ext cx="3376246" cy="3436776"/>
          </a:xfrm>
          <a:prstGeom prst="rect">
            <a:avLst/>
          </a:prstGeom>
        </p:spPr>
      </p:pic>
    </p:spTree>
    <p:extLst>
      <p:ext uri="{BB962C8B-B14F-4D97-AF65-F5344CB8AC3E}">
        <p14:creationId xmlns:p14="http://schemas.microsoft.com/office/powerpoint/2010/main" val="20104354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descr="14县域生态系统保护规划图">
            <a:extLst>
              <a:ext uri="{FF2B5EF4-FFF2-40B4-BE49-F238E27FC236}">
                <a16:creationId xmlns:a16="http://schemas.microsoft.com/office/drawing/2014/main" id="{6BC8E955-7989-5B04-22C0-2E41C1337506}"/>
              </a:ext>
            </a:extLst>
          </p:cNvPr>
          <p:cNvPicPr>
            <a:picLocks noChangeAspect="1"/>
          </p:cNvPicPr>
          <p:nvPr/>
        </p:nvPicPr>
        <p:blipFill>
          <a:blip r:embed="rId2"/>
          <a:srcRect l="416" r="917"/>
          <a:stretch>
            <a:fillRect/>
          </a:stretch>
        </p:blipFill>
        <p:spPr>
          <a:xfrm>
            <a:off x="1078704" y="5007296"/>
            <a:ext cx="8534400" cy="9255759"/>
          </a:xfrm>
          <a:prstGeom prst="rect">
            <a:avLst/>
          </a:prstGeom>
        </p:spPr>
      </p:pic>
      <p:sp>
        <p:nvSpPr>
          <p:cNvPr id="9"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5.1 </a:t>
            </a:r>
            <a:r>
              <a:rPr lang="zh-CN" altLang="en-US" dirty="0" smtClean="0"/>
              <a:t>自然资源禀赋</a:t>
            </a:r>
            <a:endParaRPr lang="zh-CN" altLang="en-US" dirty="0"/>
          </a:p>
        </p:txBody>
      </p:sp>
      <p:sp>
        <p:nvSpPr>
          <p:cNvPr id="5" name="文本框 3">
            <a:extLst>
              <a:ext uri="{FF2B5EF4-FFF2-40B4-BE49-F238E27FC236}">
                <a16:creationId xmlns:a16="http://schemas.microsoft.com/office/drawing/2014/main" id="{3ECE16BF-DC26-1C88-FC90-7C65FE0877CA}"/>
              </a:ext>
            </a:extLst>
          </p:cNvPr>
          <p:cNvSpPr txBox="1">
            <a:spLocks noChangeArrowheads="1"/>
          </p:cNvSpPr>
          <p:nvPr/>
        </p:nvSpPr>
        <p:spPr bwMode="auto">
          <a:xfrm>
            <a:off x="4750904" y="14169271"/>
            <a:ext cx="4862202"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县域生态系统保护规划图</a:t>
            </a:r>
          </a:p>
        </p:txBody>
      </p:sp>
      <p:sp>
        <p:nvSpPr>
          <p:cNvPr id="2" name="文本框 6">
            <a:extLst>
              <a:ext uri="{FF2B5EF4-FFF2-40B4-BE49-F238E27FC236}">
                <a16:creationId xmlns:a16="http://schemas.microsoft.com/office/drawing/2014/main" id="{2CD16816-A723-999F-1898-118653C4AF96}"/>
              </a:ext>
            </a:extLst>
          </p:cNvPr>
          <p:cNvSpPr txBox="1">
            <a:spLocks noChangeArrowheads="1"/>
          </p:cNvSpPr>
          <p:nvPr/>
        </p:nvSpPr>
        <p:spPr bwMode="auto">
          <a:xfrm>
            <a:off x="1078704" y="2131972"/>
            <a:ext cx="8534400" cy="263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现状自然资源禀赋</a:t>
            </a:r>
            <a:endParaRPr lang="en-US" altLang="zh-CN" sz="2200" b="1" dirty="0" smtClean="0">
              <a:solidFill>
                <a:schemeClr val="accent6">
                  <a:lumMod val="75000"/>
                </a:schemeClr>
              </a:solidFill>
              <a:latin typeface="微软雅黑" panose="020B0503020204020204" pitchFamily="34" charset="-122"/>
              <a:ea typeface="微软雅黑" panose="020B0503020204020204" pitchFamily="34" charset="-122"/>
            </a:endParaRPr>
          </a:p>
          <a:p>
            <a:pPr marL="342900" indent="-342900">
              <a:lnSpc>
                <a:spcPct val="150000"/>
              </a:lnSpc>
              <a:buFont typeface="Arial" panose="020B0604020202020204" pitchFamily="34" charset="0"/>
              <a:buChar char="•"/>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水资源丰富：属黄河流域渭河水系，主要河流有千河、冯坊河；</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a:lnSpc>
                <a:spcPct val="150000"/>
              </a:lnSpc>
              <a:buFont typeface="Arial" panose="020B0604020202020204" pitchFamily="34" charset="0"/>
              <a:buChar char="•"/>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植物资源</a:t>
            </a: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丰富：城关</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镇树种多为栎、榆、杨、柳等</a:t>
            </a: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a:t>
            </a:r>
            <a:endParaRPr lang="en-US" altLang="zh-CN" sz="2200" b="1" dirty="0" smtClean="0">
              <a:solidFill>
                <a:schemeClr val="accent6">
                  <a:lumMod val="75000"/>
                </a:schemeClr>
              </a:solidFill>
              <a:latin typeface="微软雅黑" panose="020B0503020204020204" pitchFamily="34" charset="-122"/>
              <a:ea typeface="微软雅黑" panose="020B0503020204020204" pitchFamily="34" charset="-122"/>
            </a:endParaRPr>
          </a:p>
          <a:p>
            <a:pPr marL="342900" indent="-342900">
              <a:lnSpc>
                <a:spcPct val="150000"/>
              </a:lnSpc>
              <a:buFont typeface="Arial" panose="020B0604020202020204" pitchFamily="34" charset="0"/>
              <a:buChar char="•"/>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动物资源</a:t>
            </a: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丰富：城关</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镇小型兽类和鸟类</a:t>
            </a: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较多；</a:t>
            </a:r>
            <a:endParaRPr lang="en-US" altLang="zh-CN" sz="2200" b="1" dirty="0" smtClean="0">
              <a:solidFill>
                <a:schemeClr val="accent6">
                  <a:lumMod val="75000"/>
                </a:schemeClr>
              </a:solidFill>
              <a:latin typeface="微软雅黑" panose="020B0503020204020204" pitchFamily="34" charset="-122"/>
              <a:ea typeface="微软雅黑" panose="020B0503020204020204" pitchFamily="34" charset="-122"/>
            </a:endParaRPr>
          </a:p>
          <a:p>
            <a:pPr marL="342900" indent="-342900">
              <a:lnSpc>
                <a:spcPct val="150000"/>
              </a:lnSpc>
              <a:buFont typeface="Arial" panose="020B0604020202020204" pitchFamily="34" charset="0"/>
              <a:buChar char="•"/>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矿产资源品质</a:t>
            </a: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高：矿产资源</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聚集度高，石灰岩优势</a:t>
            </a:r>
            <a:r>
              <a:rPr lang="zh-CN" altLang="en-US" sz="2200" b="1" dirty="0" smtClean="0">
                <a:solidFill>
                  <a:schemeClr val="accent6">
                    <a:lumMod val="75000"/>
                  </a:schemeClr>
                </a:solidFill>
                <a:latin typeface="微软雅黑" panose="020B0503020204020204" pitchFamily="34" charset="-122"/>
                <a:ea typeface="微软雅黑" panose="020B0503020204020204" pitchFamily="34" charset="-122"/>
              </a:rPr>
              <a:t>明显。</a:t>
            </a:r>
            <a:endParaRPr lang="zh-CN" altLang="en-US"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3" name="矩形: 圆角 2">
            <a:extLst>
              <a:ext uri="{FF2B5EF4-FFF2-40B4-BE49-F238E27FC236}">
                <a16:creationId xmlns:a16="http://schemas.microsoft.com/office/drawing/2014/main" id="{A40BEE48-CD3E-ADBD-3C54-D96386379CAD}"/>
              </a:ext>
            </a:extLst>
          </p:cNvPr>
          <p:cNvSpPr/>
          <p:nvPr/>
        </p:nvSpPr>
        <p:spPr>
          <a:xfrm>
            <a:off x="782474" y="2050735"/>
            <a:ext cx="9126859" cy="2689406"/>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a:extLst>
              <a:ext uri="{FF2B5EF4-FFF2-40B4-BE49-F238E27FC236}">
                <a16:creationId xmlns:a16="http://schemas.microsoft.com/office/drawing/2014/main" id="{62CDDF3A-B532-795B-184E-DFDFA120A73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8" name="文本框 1">
            <a:extLst>
              <a:ext uri="{FF2B5EF4-FFF2-40B4-BE49-F238E27FC236}">
                <a16:creationId xmlns:a16="http://schemas.microsoft.com/office/drawing/2014/main" id="{FA85B09E-6E42-2AE3-0E5F-18351C230979}"/>
              </a:ext>
            </a:extLst>
          </p:cNvPr>
          <p:cNvSpPr txBox="1">
            <a:spLocks noChangeArrowheads="1"/>
          </p:cNvSpPr>
          <p:nvPr/>
        </p:nvSpPr>
        <p:spPr bwMode="auto">
          <a:xfrm>
            <a:off x="425803" y="135197"/>
            <a:ext cx="6929153" cy="646331"/>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600" b="1" dirty="0" smtClean="0">
                <a:solidFill>
                  <a:schemeClr val="bg1"/>
                </a:solidFill>
                <a:latin typeface="方正小标宋简体" panose="02010601030101010101" pitchFamily="2" charset="-122"/>
                <a:ea typeface="方正小标宋简体" panose="02010601030101010101" pitchFamily="2" charset="-122"/>
              </a:rPr>
              <a:t>05  </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综合整治  保护</a:t>
            </a:r>
            <a:r>
              <a:rPr lang="zh-CN" altLang="en-US" sz="3600" b="1" dirty="0">
                <a:solidFill>
                  <a:schemeClr val="bg1"/>
                </a:solidFill>
                <a:latin typeface="方正小标宋简体" panose="02010601030101010101" pitchFamily="2" charset="-122"/>
                <a:ea typeface="方正小标宋简体" panose="02010601030101010101" pitchFamily="2" charset="-122"/>
              </a:rPr>
              <a:t>利用</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自然资源</a:t>
            </a:r>
            <a:endParaRPr lang="zh-CN" altLang="en-US" sz="3600" b="1" dirty="0">
              <a:solidFill>
                <a:schemeClr val="bg1"/>
              </a:solidFill>
              <a:latin typeface="方正小标宋简体" panose="02010601030101010101" pitchFamily="2" charset="-122"/>
              <a:ea typeface="方正小标宋简体" panose="02010601030101010101" pitchFamily="2" charset="-122"/>
            </a:endParaRPr>
          </a:p>
        </p:txBody>
      </p:sp>
    </p:spTree>
    <p:extLst>
      <p:ext uri="{BB962C8B-B14F-4D97-AF65-F5344CB8AC3E}">
        <p14:creationId xmlns:p14="http://schemas.microsoft.com/office/powerpoint/2010/main" val="2999412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图片 33"/>
          <p:cNvPicPr>
            <a:picLocks noChangeAspect="1"/>
          </p:cNvPicPr>
          <p:nvPr/>
        </p:nvPicPr>
        <p:blipFill rotWithShape="1">
          <a:blip r:embed="rId2" cstate="hqprint">
            <a:extLst>
              <a:ext uri="{28A0092B-C50C-407E-A947-70E740481C1C}">
                <a14:useLocalDpi xmlns:a14="http://schemas.microsoft.com/office/drawing/2010/main" val="0"/>
              </a:ext>
            </a:extLst>
          </a:blip>
          <a:srcRect l="2140" r="3705"/>
          <a:stretch/>
        </p:blipFill>
        <p:spPr>
          <a:xfrm>
            <a:off x="6412941" y="8934690"/>
            <a:ext cx="3798054" cy="1966698"/>
          </a:xfrm>
          <a:prstGeom prst="rect">
            <a:avLst/>
          </a:prstGeom>
        </p:spPr>
      </p:pic>
      <p:pic>
        <p:nvPicPr>
          <p:cNvPr id="21" name="图片 20">
            <a:extLst>
              <a:ext uri="{FF2B5EF4-FFF2-40B4-BE49-F238E27FC236}">
                <a16:creationId xmlns:a16="http://schemas.microsoft.com/office/drawing/2014/main" id="{CDDDC716-391F-8868-52BB-521AB9E35155}"/>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l="4003" r="12497"/>
          <a:stretch/>
        </p:blipFill>
        <p:spPr>
          <a:xfrm>
            <a:off x="6337429" y="11080331"/>
            <a:ext cx="3873566" cy="2138482"/>
          </a:xfrm>
          <a:prstGeom prst="rect">
            <a:avLst/>
          </a:prstGeom>
        </p:spPr>
      </p:pic>
      <p:pic>
        <p:nvPicPr>
          <p:cNvPr id="6" name="图片 5">
            <a:extLst>
              <a:ext uri="{FF2B5EF4-FFF2-40B4-BE49-F238E27FC236}">
                <a16:creationId xmlns:a16="http://schemas.microsoft.com/office/drawing/2014/main" id="{65C0065A-CD2B-08B4-E920-9F38055E664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18"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5.2 </a:t>
            </a:r>
            <a:r>
              <a:rPr lang="zh-CN" altLang="en-US" dirty="0" smtClean="0"/>
              <a:t>自然资源保护与利用</a:t>
            </a:r>
            <a:endParaRPr lang="zh-CN" altLang="en-US" dirty="0"/>
          </a:p>
        </p:txBody>
      </p:sp>
      <p:sp>
        <p:nvSpPr>
          <p:cNvPr id="19" name="文本框 6">
            <a:extLst>
              <a:ext uri="{FF2B5EF4-FFF2-40B4-BE49-F238E27FC236}">
                <a16:creationId xmlns:a16="http://schemas.microsoft.com/office/drawing/2014/main" id="{4A3A21EC-49C3-0A43-AE90-669C96B72382}"/>
              </a:ext>
            </a:extLst>
          </p:cNvPr>
          <p:cNvSpPr txBox="1">
            <a:spLocks noChangeArrowheads="1"/>
          </p:cNvSpPr>
          <p:nvPr/>
        </p:nvSpPr>
        <p:spPr bwMode="auto">
          <a:xfrm>
            <a:off x="704408" y="1287381"/>
            <a:ext cx="5459909" cy="11664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285750" indent="-285750" algn="just">
              <a:lnSpc>
                <a:spcPct val="250000"/>
              </a:lnSpc>
              <a:buFont typeface="Wingdings" panose="05000000000000000000" pitchFamily="2" charset="2"/>
              <a:buChar char="p"/>
            </a:pPr>
            <a:endParaRPr lang="en-US" altLang="zh-CN" sz="1600" b="1" dirty="0">
              <a:solidFill>
                <a:schemeClr val="accent6">
                  <a:lumMod val="75000"/>
                </a:schemeClr>
              </a:solidFill>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耕地资源保护利用</a:t>
            </a:r>
          </a:p>
          <a:p>
            <a:pPr algn="just">
              <a:lnSpc>
                <a:spcPct val="200000"/>
              </a:lnSpc>
            </a:pPr>
            <a:r>
              <a:rPr lang="zh-CN" altLang="en-US" sz="1600" dirty="0" smtClean="0">
                <a:latin typeface="微软雅黑" panose="020B0503020204020204" charset="-122"/>
                <a:ea typeface="微软雅黑" panose="020B0503020204020204" charset="-122"/>
              </a:rPr>
              <a:t>城关镇高标准</a:t>
            </a:r>
            <a:r>
              <a:rPr lang="zh-CN" altLang="en-US" sz="1600" dirty="0">
                <a:latin typeface="微软雅黑" panose="020B0503020204020204" charset="-122"/>
                <a:ea typeface="微软雅黑" panose="020B0503020204020204" charset="-122"/>
              </a:rPr>
              <a:t>农田面积</a:t>
            </a:r>
            <a:r>
              <a:rPr lang="zh-CN" altLang="en-US" sz="1600" dirty="0" smtClean="0">
                <a:latin typeface="微软雅黑" panose="020B0503020204020204" charset="-122"/>
                <a:ea typeface="微软雅黑" panose="020B0503020204020204" charset="-122"/>
              </a:rPr>
              <a:t>为</a:t>
            </a:r>
            <a:r>
              <a:rPr lang="en-US" altLang="zh-CN" sz="1600" dirty="0">
                <a:latin typeface="微软雅黑" panose="020B0503020204020204" charset="-122"/>
                <a:ea typeface="微软雅黑" panose="020B0503020204020204" charset="-122"/>
              </a:rPr>
              <a:t>287.42</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。规划至</a:t>
            </a:r>
            <a:r>
              <a:rPr lang="en-US" altLang="zh-CN" sz="1600" dirty="0">
                <a:latin typeface="微软雅黑" panose="020B0503020204020204" charset="-122"/>
                <a:ea typeface="微软雅黑" panose="020B0503020204020204" charset="-122"/>
              </a:rPr>
              <a:t>2035</a:t>
            </a:r>
            <a:r>
              <a:rPr lang="zh-CN" altLang="en-US" sz="1600" dirty="0">
                <a:latin typeface="微软雅黑" panose="020B0503020204020204" charset="-122"/>
                <a:ea typeface="微软雅黑" panose="020B0503020204020204" charset="-122"/>
              </a:rPr>
              <a:t>年，城关镇永久基本农田</a:t>
            </a:r>
            <a:r>
              <a:rPr lang="zh-CN" altLang="en-US" sz="1600" dirty="0" smtClean="0">
                <a:latin typeface="微软雅黑" panose="020B0503020204020204" charset="-122"/>
                <a:ea typeface="微软雅黑" panose="020B0503020204020204" charset="-122"/>
              </a:rPr>
              <a:t>面积</a:t>
            </a:r>
            <a:r>
              <a:rPr lang="en-US" altLang="zh-CN" sz="1600" dirty="0">
                <a:latin typeface="微软雅黑" panose="020B0503020204020204" charset="-122"/>
                <a:ea typeface="微软雅黑" panose="020B0503020204020204" charset="-122"/>
              </a:rPr>
              <a:t>1859.78</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。城关镇耕地保有量</a:t>
            </a:r>
            <a:r>
              <a:rPr lang="zh-CN" altLang="en-US" sz="1600" dirty="0" smtClean="0">
                <a:latin typeface="微软雅黑" panose="020B0503020204020204" charset="-122"/>
                <a:ea typeface="微软雅黑" panose="020B0503020204020204" charset="-122"/>
              </a:rPr>
              <a:t>为</a:t>
            </a:r>
            <a:r>
              <a:rPr lang="en-US" altLang="zh-CN" sz="1600" dirty="0">
                <a:latin typeface="微软雅黑" panose="020B0503020204020204" charset="-122"/>
                <a:ea typeface="微软雅黑" panose="020B0503020204020204" charset="-122"/>
              </a:rPr>
              <a:t>2346.87</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。。城关镇耕地后备资源面积</a:t>
            </a:r>
            <a:r>
              <a:rPr lang="zh-CN" altLang="en-US" sz="1600" dirty="0" smtClean="0">
                <a:latin typeface="微软雅黑" panose="020B0503020204020204" charset="-122"/>
                <a:ea typeface="微软雅黑" panose="020B0503020204020204" charset="-122"/>
              </a:rPr>
              <a:t>为</a:t>
            </a:r>
            <a:r>
              <a:rPr lang="en-US" altLang="zh-CN" sz="1600" dirty="0">
                <a:latin typeface="微软雅黑" panose="020B0503020204020204" charset="-122"/>
                <a:ea typeface="微软雅黑" panose="020B0503020204020204" charset="-122"/>
              </a:rPr>
              <a:t>28.51</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全镇耕地后备资源主要分布于地势开阔的平坦草地。</a:t>
            </a:r>
            <a:endParaRPr lang="zh-CN" altLang="en-US" sz="1600" dirty="0" smtClean="0">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smtClean="0">
                <a:solidFill>
                  <a:schemeClr val="accent6">
                    <a:lumMod val="75000"/>
                  </a:schemeClr>
                </a:solidFill>
                <a:latin typeface="微软雅黑" panose="020B0503020204020204" charset="-122"/>
                <a:ea typeface="微软雅黑" panose="020B0503020204020204" charset="-122"/>
              </a:rPr>
              <a:t>建设用地集约利用</a:t>
            </a:r>
            <a:endParaRPr lang="en-US" altLang="zh-CN" sz="1600" b="1" dirty="0" smtClean="0">
              <a:solidFill>
                <a:schemeClr val="accent6">
                  <a:lumMod val="75000"/>
                </a:schemeClr>
              </a:solidFill>
              <a:latin typeface="微软雅黑" panose="020B0503020204020204" charset="-122"/>
              <a:ea typeface="微软雅黑" panose="020B0503020204020204" charset="-122"/>
            </a:endParaRPr>
          </a:p>
          <a:p>
            <a:pPr algn="just">
              <a:lnSpc>
                <a:spcPct val="200000"/>
              </a:lnSpc>
            </a:pPr>
            <a:r>
              <a:rPr lang="zh-CN" altLang="en-US" sz="1600" dirty="0" smtClean="0">
                <a:latin typeface="微软雅黑" panose="020B0503020204020204" charset="-122"/>
                <a:ea typeface="微软雅黑" panose="020B0503020204020204" charset="-122"/>
              </a:rPr>
              <a:t>规划</a:t>
            </a:r>
            <a:r>
              <a:rPr lang="zh-CN" altLang="en-US" sz="1600" dirty="0">
                <a:latin typeface="微软雅黑" panose="020B0503020204020204" charset="-122"/>
                <a:ea typeface="微软雅黑" panose="020B0503020204020204" charset="-122"/>
              </a:rPr>
              <a:t>至</a:t>
            </a:r>
            <a:r>
              <a:rPr lang="en-US" altLang="zh-CN" sz="1600" dirty="0">
                <a:latin typeface="微软雅黑" panose="020B0503020204020204" charset="-122"/>
                <a:ea typeface="微软雅黑" panose="020B0503020204020204" charset="-122"/>
              </a:rPr>
              <a:t>2035</a:t>
            </a:r>
            <a:r>
              <a:rPr lang="zh-CN" altLang="en-US" sz="1600" dirty="0">
                <a:latin typeface="微软雅黑" panose="020B0503020204020204" charset="-122"/>
                <a:ea typeface="微软雅黑" panose="020B0503020204020204" charset="-122"/>
              </a:rPr>
              <a:t>年，全镇建设用地总规模控制</a:t>
            </a:r>
            <a:r>
              <a:rPr lang="zh-CN" altLang="en-US" sz="1600" dirty="0" smtClean="0">
                <a:latin typeface="微软雅黑" panose="020B0503020204020204" charset="-122"/>
                <a:ea typeface="微软雅黑" panose="020B0503020204020204" charset="-122"/>
              </a:rPr>
              <a:t>在</a:t>
            </a:r>
            <a:r>
              <a:rPr lang="en-US" altLang="zh-CN" sz="1600" dirty="0">
                <a:latin typeface="微软雅黑" panose="020B0503020204020204" charset="-122"/>
                <a:ea typeface="微软雅黑" panose="020B0503020204020204" charset="-122"/>
              </a:rPr>
              <a:t>1157.85</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以内，城乡建设用地严格控制</a:t>
            </a:r>
            <a:r>
              <a:rPr lang="zh-CN" altLang="en-US" sz="1600" dirty="0" smtClean="0">
                <a:latin typeface="微软雅黑" panose="020B0503020204020204" charset="-122"/>
                <a:ea typeface="微软雅黑" panose="020B0503020204020204" charset="-122"/>
              </a:rPr>
              <a:t>在</a:t>
            </a:r>
            <a:r>
              <a:rPr lang="en-US" altLang="zh-CN" sz="1600" dirty="0">
                <a:latin typeface="微软雅黑" panose="020B0503020204020204" charset="-122"/>
                <a:ea typeface="微软雅黑" panose="020B0503020204020204" charset="-122"/>
              </a:rPr>
              <a:t>893.02</a:t>
            </a:r>
            <a:r>
              <a:rPr lang="zh-CN" altLang="en-US" sz="1600" dirty="0">
                <a:latin typeface="微软雅黑" panose="020B0503020204020204" charset="-122"/>
                <a:ea typeface="微软雅黑" panose="020B0503020204020204" charset="-122"/>
              </a:rPr>
              <a:t>公顷以内，城镇用地控制在</a:t>
            </a:r>
            <a:r>
              <a:rPr lang="en-US" altLang="zh-CN" sz="1600" dirty="0">
                <a:latin typeface="微软雅黑" panose="020B0503020204020204" charset="-122"/>
                <a:ea typeface="微软雅黑" panose="020B0503020204020204" charset="-122"/>
              </a:rPr>
              <a:t>592.80</a:t>
            </a:r>
            <a:r>
              <a:rPr lang="zh-CN" altLang="en-US" sz="1600" dirty="0" smtClean="0">
                <a:latin typeface="微软雅黑" panose="020B0503020204020204" charset="-122"/>
                <a:ea typeface="微软雅黑" panose="020B0503020204020204" charset="-122"/>
              </a:rPr>
              <a:t>公顷。</a:t>
            </a:r>
            <a:endParaRPr lang="en-US" altLang="zh-CN" sz="1600" dirty="0">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水资源保护利用</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algn="just">
              <a:lnSpc>
                <a:spcPct val="200000"/>
              </a:lnSpc>
            </a:pPr>
            <a:r>
              <a:rPr lang="zh-CN" altLang="en-US" sz="1600" dirty="0">
                <a:latin typeface="微软雅黑" panose="020B0503020204020204" charset="-122"/>
                <a:ea typeface="微软雅黑" panose="020B0503020204020204" charset="-122"/>
              </a:rPr>
              <a:t>规划落实上位规划确定的水源保护区、水源涵养区及河湖安全保护区等保护范围，实施农村饮水安全水源保护工程，加强保护老洼沟水库、冯家山水库，千河、冯坊河等水源涵养重要区。规划至 </a:t>
            </a:r>
            <a:r>
              <a:rPr lang="en-US" altLang="zh-CN" sz="1600" dirty="0">
                <a:latin typeface="微软雅黑" panose="020B0503020204020204" charset="-122"/>
                <a:ea typeface="微软雅黑" panose="020B0503020204020204" charset="-122"/>
              </a:rPr>
              <a:t>2035 </a:t>
            </a:r>
            <a:r>
              <a:rPr lang="zh-CN" altLang="en-US" sz="1600" dirty="0">
                <a:latin typeface="微软雅黑" panose="020B0503020204020204" charset="-122"/>
                <a:ea typeface="微软雅黑" panose="020B0503020204020204" charset="-122"/>
              </a:rPr>
              <a:t>年水域面积不低于</a:t>
            </a:r>
            <a:r>
              <a:rPr lang="en-US" altLang="zh-CN" sz="1600" dirty="0">
                <a:latin typeface="微软雅黑" panose="020B0503020204020204" charset="-122"/>
                <a:ea typeface="微软雅黑" panose="020B0503020204020204" charset="-122"/>
              </a:rPr>
              <a:t>1047.21</a:t>
            </a:r>
            <a:r>
              <a:rPr lang="zh-CN" altLang="en-US" sz="1600" dirty="0">
                <a:latin typeface="微软雅黑" panose="020B0503020204020204" charset="-122"/>
                <a:ea typeface="微软雅黑" panose="020B0503020204020204" charset="-122"/>
              </a:rPr>
              <a:t>公顷。</a:t>
            </a:r>
            <a:endParaRPr lang="en-US" altLang="zh-CN" sz="1600" dirty="0">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林</a:t>
            </a:r>
            <a:r>
              <a:rPr lang="zh-CN" altLang="en-US" sz="1600" b="1" dirty="0" smtClean="0">
                <a:solidFill>
                  <a:schemeClr val="accent6">
                    <a:lumMod val="75000"/>
                  </a:schemeClr>
                </a:solidFill>
                <a:latin typeface="微软雅黑" panose="020B0503020204020204" charset="-122"/>
                <a:ea typeface="微软雅黑" panose="020B0503020204020204" charset="-122"/>
              </a:rPr>
              <a:t>地</a:t>
            </a:r>
            <a:r>
              <a:rPr lang="zh-CN" altLang="en-US" sz="1600" b="1" dirty="0">
                <a:solidFill>
                  <a:schemeClr val="accent6">
                    <a:lumMod val="75000"/>
                  </a:schemeClr>
                </a:solidFill>
                <a:latin typeface="微软雅黑" panose="020B0503020204020204" charset="-122"/>
                <a:ea typeface="微软雅黑" panose="020B0503020204020204" charset="-122"/>
              </a:rPr>
              <a:t>资源保护利用</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algn="just">
              <a:lnSpc>
                <a:spcPct val="250000"/>
              </a:lnSpc>
            </a:pPr>
            <a:r>
              <a:rPr lang="zh-CN" altLang="en-US" sz="1600" dirty="0">
                <a:latin typeface="微软雅黑" panose="020B0503020204020204" charset="-122"/>
                <a:ea typeface="微软雅黑" panose="020B0503020204020204" charset="-122"/>
              </a:rPr>
              <a:t>规划至</a:t>
            </a:r>
            <a:r>
              <a:rPr lang="en-US" altLang="zh-CN" sz="1600" dirty="0">
                <a:latin typeface="微软雅黑" panose="020B0503020204020204" charset="-122"/>
                <a:ea typeface="微软雅黑" panose="020B0503020204020204" charset="-122"/>
              </a:rPr>
              <a:t>2035</a:t>
            </a:r>
            <a:r>
              <a:rPr lang="zh-CN" altLang="en-US" sz="1600" dirty="0">
                <a:latin typeface="微软雅黑" panose="020B0503020204020204" charset="-122"/>
                <a:ea typeface="微软雅黑" panose="020B0503020204020204" charset="-122"/>
              </a:rPr>
              <a:t>年，全镇造林绿化</a:t>
            </a:r>
            <a:r>
              <a:rPr lang="zh-CN" altLang="en-US" sz="1600" dirty="0" smtClean="0">
                <a:latin typeface="微软雅黑" panose="020B0503020204020204" charset="-122"/>
                <a:ea typeface="微软雅黑" panose="020B0503020204020204" charset="-122"/>
              </a:rPr>
              <a:t>空间</a:t>
            </a:r>
            <a:r>
              <a:rPr lang="en-US" altLang="zh-CN" sz="1600" dirty="0">
                <a:latin typeface="微软雅黑" panose="020B0503020204020204" charset="-122"/>
                <a:ea typeface="微软雅黑" panose="020B0503020204020204" charset="-122"/>
              </a:rPr>
              <a:t>509.03</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a:t>
            </a:r>
            <a:endParaRPr lang="en-US" altLang="zh-CN" sz="1600" b="1" dirty="0">
              <a:solidFill>
                <a:schemeClr val="accent6">
                  <a:lumMod val="75000"/>
                </a:schemeClr>
              </a:solidFill>
              <a:latin typeface="微软雅黑" panose="020B0503020204020204" charset="-122"/>
              <a:ea typeface="微软雅黑" panose="020B050302020402020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charset="-122"/>
                <a:ea typeface="微软雅黑" panose="020B0503020204020204" charset="-122"/>
              </a:rPr>
              <a:t>湿地资源保护利用</a:t>
            </a:r>
          </a:p>
          <a:p>
            <a:pPr algn="just">
              <a:lnSpc>
                <a:spcPct val="250000"/>
              </a:lnSpc>
            </a:pPr>
            <a:r>
              <a:rPr lang="zh-CN" altLang="en-US" sz="1600" dirty="0">
                <a:latin typeface="微软雅黑" panose="020B0503020204020204" charset="-122"/>
                <a:ea typeface="微软雅黑" panose="020B0503020204020204" charset="-122"/>
              </a:rPr>
              <a:t>规划至</a:t>
            </a:r>
            <a:r>
              <a:rPr lang="en-US" altLang="zh-CN" sz="1600" dirty="0">
                <a:latin typeface="微软雅黑" panose="020B0503020204020204" charset="-122"/>
                <a:ea typeface="微软雅黑" panose="020B0503020204020204" charset="-122"/>
              </a:rPr>
              <a:t>2035</a:t>
            </a:r>
            <a:r>
              <a:rPr lang="zh-CN" altLang="en-US" sz="1600" dirty="0">
                <a:latin typeface="微软雅黑" panose="020B0503020204020204" charset="-122"/>
                <a:ea typeface="微软雅黑" panose="020B0503020204020204" charset="-122"/>
              </a:rPr>
              <a:t>年，保持湿地保有量总体稳定，湿地生态质量和生态服务功能不降低的目标，不</a:t>
            </a:r>
            <a:r>
              <a:rPr lang="zh-CN" altLang="en-US" sz="1600" dirty="0" smtClean="0">
                <a:latin typeface="微软雅黑" panose="020B0503020204020204" charset="-122"/>
                <a:ea typeface="微软雅黑" panose="020B0503020204020204" charset="-122"/>
              </a:rPr>
              <a:t>低于</a:t>
            </a:r>
            <a:r>
              <a:rPr lang="en-US" altLang="zh-CN" sz="1600" dirty="0">
                <a:latin typeface="微软雅黑" panose="020B0503020204020204" charset="-122"/>
                <a:ea typeface="微软雅黑" panose="020B0503020204020204" charset="-122"/>
              </a:rPr>
              <a:t>222.46</a:t>
            </a:r>
            <a:r>
              <a:rPr lang="zh-CN" altLang="en-US" sz="1600" dirty="0" smtClean="0">
                <a:latin typeface="微软雅黑" panose="020B0503020204020204" charset="-122"/>
                <a:ea typeface="微软雅黑" panose="020B0503020204020204" charset="-122"/>
              </a:rPr>
              <a:t>公顷</a:t>
            </a:r>
            <a:r>
              <a:rPr lang="zh-CN" altLang="en-US" sz="1600" dirty="0">
                <a:latin typeface="微软雅黑" panose="020B0503020204020204" charset="-122"/>
                <a:ea typeface="微软雅黑" panose="020B0503020204020204" charset="-122"/>
              </a:rPr>
              <a:t>（不含水域）。</a:t>
            </a:r>
          </a:p>
        </p:txBody>
      </p:sp>
      <p:sp>
        <p:nvSpPr>
          <p:cNvPr id="22" name="矩形: 圆角 10">
            <a:extLst>
              <a:ext uri="{FF2B5EF4-FFF2-40B4-BE49-F238E27FC236}">
                <a16:creationId xmlns:a16="http://schemas.microsoft.com/office/drawing/2014/main" id="{9F32C1D6-E64A-4ED5-C33C-DEDD1A120164}"/>
              </a:ext>
            </a:extLst>
          </p:cNvPr>
          <p:cNvSpPr/>
          <p:nvPr/>
        </p:nvSpPr>
        <p:spPr>
          <a:xfrm>
            <a:off x="727902" y="9743089"/>
            <a:ext cx="5586033" cy="709449"/>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圆角 11">
            <a:extLst>
              <a:ext uri="{FF2B5EF4-FFF2-40B4-BE49-F238E27FC236}">
                <a16:creationId xmlns:a16="http://schemas.microsoft.com/office/drawing/2014/main" id="{26E1387F-45C0-DEC2-537E-33BC3943F3BE}"/>
              </a:ext>
            </a:extLst>
          </p:cNvPr>
          <p:cNvSpPr/>
          <p:nvPr/>
        </p:nvSpPr>
        <p:spPr>
          <a:xfrm>
            <a:off x="727902" y="7247432"/>
            <a:ext cx="5586033" cy="1959539"/>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矩形: 圆角 12">
            <a:extLst>
              <a:ext uri="{FF2B5EF4-FFF2-40B4-BE49-F238E27FC236}">
                <a16:creationId xmlns:a16="http://schemas.microsoft.com/office/drawing/2014/main" id="{FDA76CA9-9498-1BC3-E470-2DEFA3C2A3E4}"/>
              </a:ext>
            </a:extLst>
          </p:cNvPr>
          <p:cNvSpPr/>
          <p:nvPr/>
        </p:nvSpPr>
        <p:spPr>
          <a:xfrm>
            <a:off x="727902" y="11021822"/>
            <a:ext cx="5586033" cy="1930292"/>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圆角 1">
            <a:extLst>
              <a:ext uri="{FF2B5EF4-FFF2-40B4-BE49-F238E27FC236}">
                <a16:creationId xmlns:a16="http://schemas.microsoft.com/office/drawing/2014/main" id="{A5AE64D6-4025-BF80-90D2-06B605D281A7}"/>
              </a:ext>
            </a:extLst>
          </p:cNvPr>
          <p:cNvSpPr/>
          <p:nvPr/>
        </p:nvSpPr>
        <p:spPr>
          <a:xfrm>
            <a:off x="704408" y="2611246"/>
            <a:ext cx="5586033" cy="187213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矩形: 圆角 2">
            <a:extLst>
              <a:ext uri="{FF2B5EF4-FFF2-40B4-BE49-F238E27FC236}">
                <a16:creationId xmlns:a16="http://schemas.microsoft.com/office/drawing/2014/main" id="{EF4326B6-9ACA-D3DC-B1C6-71C61619A01E}"/>
              </a:ext>
            </a:extLst>
          </p:cNvPr>
          <p:cNvSpPr/>
          <p:nvPr/>
        </p:nvSpPr>
        <p:spPr>
          <a:xfrm>
            <a:off x="727902" y="5197841"/>
            <a:ext cx="5586033" cy="136200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AutoShape 2">
            <a:extLst>
              <a:ext uri="{FF2B5EF4-FFF2-40B4-BE49-F238E27FC236}">
                <a16:creationId xmlns:a16="http://schemas.microsoft.com/office/drawing/2014/main" id="{28E202A8-4730-EE64-82F2-27B1C22408FF}"/>
              </a:ext>
            </a:extLst>
          </p:cNvPr>
          <p:cNvSpPr>
            <a:spLocks noChangeAspect="1" noChangeArrowheads="1"/>
          </p:cNvSpPr>
          <p:nvPr/>
        </p:nvSpPr>
        <p:spPr bwMode="auto">
          <a:xfrm>
            <a:off x="5192713" y="7407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29" name="图片 28">
            <a:extLst>
              <a:ext uri="{FF2B5EF4-FFF2-40B4-BE49-F238E27FC236}">
                <a16:creationId xmlns:a16="http://schemas.microsoft.com/office/drawing/2014/main" id="{604B9FBE-6AC2-A7B8-58EF-73D691ECBFAD}"/>
              </a:ext>
            </a:extLst>
          </p:cNvPr>
          <p:cNvPicPr>
            <a:picLocks noChangeAspect="1"/>
          </p:cNvPicPr>
          <p:nvPr/>
        </p:nvPicPr>
        <p:blipFill rotWithShape="1">
          <a:blip r:embed="rId6" cstate="hqprint">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l="1101" t="5248" r="-115" b="23034"/>
          <a:stretch/>
        </p:blipFill>
        <p:spPr>
          <a:xfrm>
            <a:off x="6412942" y="6571591"/>
            <a:ext cx="3873567" cy="2191315"/>
          </a:xfrm>
          <a:prstGeom prst="rect">
            <a:avLst/>
          </a:prstGeom>
        </p:spPr>
      </p:pic>
      <p:pic>
        <p:nvPicPr>
          <p:cNvPr id="30" name="图片 29">
            <a:extLst>
              <a:ext uri="{FF2B5EF4-FFF2-40B4-BE49-F238E27FC236}">
                <a16:creationId xmlns:a16="http://schemas.microsoft.com/office/drawing/2014/main" id="{C75573AF-CB9E-4A05-866E-D3F931907DF4}"/>
              </a:ext>
            </a:extLst>
          </p:cNvPr>
          <p:cNvPicPr>
            <a:picLocks noChangeAspect="1"/>
          </p:cNvPicPr>
          <p:nvPr/>
        </p:nvPicPr>
        <p:blipFill rotWithShape="1">
          <a:blip r:embed="rId8"/>
          <a:srcRect t="5030" b="3153"/>
          <a:stretch/>
        </p:blipFill>
        <p:spPr>
          <a:xfrm>
            <a:off x="6412942" y="4570247"/>
            <a:ext cx="3873567" cy="1959539"/>
          </a:xfrm>
          <a:prstGeom prst="rect">
            <a:avLst/>
          </a:prstGeom>
        </p:spPr>
      </p:pic>
      <p:pic>
        <p:nvPicPr>
          <p:cNvPr id="32" name="图片 31">
            <a:extLst>
              <a:ext uri="{FF2B5EF4-FFF2-40B4-BE49-F238E27FC236}">
                <a16:creationId xmlns:a16="http://schemas.microsoft.com/office/drawing/2014/main" id="{0AB02129-9A30-D189-BB81-761F0D6D9FB7}"/>
              </a:ext>
            </a:extLst>
          </p:cNvPr>
          <p:cNvPicPr>
            <a:picLocks noChangeAspect="1"/>
          </p:cNvPicPr>
          <p:nvPr/>
        </p:nvPicPr>
        <p:blipFill>
          <a:blip r:embed="rId9"/>
          <a:stretch>
            <a:fillRect/>
          </a:stretch>
        </p:blipFill>
        <p:spPr>
          <a:xfrm>
            <a:off x="6412942" y="2466631"/>
            <a:ext cx="3873566" cy="1924673"/>
          </a:xfrm>
          <a:prstGeom prst="rect">
            <a:avLst/>
          </a:prstGeom>
        </p:spPr>
      </p:pic>
      <p:sp>
        <p:nvSpPr>
          <p:cNvPr id="36" name="文本框 1">
            <a:extLst>
              <a:ext uri="{FF2B5EF4-FFF2-40B4-BE49-F238E27FC236}">
                <a16:creationId xmlns:a16="http://schemas.microsoft.com/office/drawing/2014/main" id="{FA85B09E-6E42-2AE3-0E5F-18351C230979}"/>
              </a:ext>
            </a:extLst>
          </p:cNvPr>
          <p:cNvSpPr txBox="1">
            <a:spLocks noChangeArrowheads="1"/>
          </p:cNvSpPr>
          <p:nvPr/>
        </p:nvSpPr>
        <p:spPr bwMode="auto">
          <a:xfrm>
            <a:off x="425803" y="135197"/>
            <a:ext cx="6929153" cy="646331"/>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600" b="1" dirty="0" smtClean="0">
                <a:solidFill>
                  <a:schemeClr val="bg1"/>
                </a:solidFill>
                <a:latin typeface="方正小标宋简体" panose="02010601030101010101" pitchFamily="2" charset="-122"/>
                <a:ea typeface="方正小标宋简体" panose="02010601030101010101" pitchFamily="2" charset="-122"/>
              </a:rPr>
              <a:t>05  </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综合整治  保护</a:t>
            </a:r>
            <a:r>
              <a:rPr lang="zh-CN" altLang="en-US" sz="3600" b="1" dirty="0">
                <a:solidFill>
                  <a:schemeClr val="bg1"/>
                </a:solidFill>
                <a:latin typeface="方正小标宋简体" panose="02010601030101010101" pitchFamily="2" charset="-122"/>
                <a:ea typeface="方正小标宋简体" panose="02010601030101010101" pitchFamily="2" charset="-122"/>
              </a:rPr>
              <a:t>利用</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自然资源</a:t>
            </a:r>
            <a:endParaRPr lang="zh-CN" altLang="en-US" sz="3600" b="1" dirty="0">
              <a:solidFill>
                <a:schemeClr val="bg1"/>
              </a:solidFill>
              <a:latin typeface="方正小标宋简体" panose="02010601030101010101" pitchFamily="2" charset="-122"/>
              <a:ea typeface="方正小标宋简体" panose="02010601030101010101" pitchFamily="2" charset="-122"/>
            </a:endParaRPr>
          </a:p>
        </p:txBody>
      </p:sp>
    </p:spTree>
    <p:extLst>
      <p:ext uri="{BB962C8B-B14F-4D97-AF65-F5344CB8AC3E}">
        <p14:creationId xmlns:p14="http://schemas.microsoft.com/office/powerpoint/2010/main" val="13444177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1296178" y="5012920"/>
            <a:ext cx="8356695" cy="9270841"/>
            <a:chOff x="981218" y="5059375"/>
            <a:chExt cx="8711422" cy="9664372"/>
          </a:xfrm>
        </p:grpSpPr>
        <p:pic>
          <p:nvPicPr>
            <p:cNvPr id="21" name="图片 20"/>
            <p:cNvPicPr>
              <a:picLocks noChangeAspect="1"/>
            </p:cNvPicPr>
            <p:nvPr/>
          </p:nvPicPr>
          <p:blipFill rotWithShape="1">
            <a:blip r:embed="rId2" cstate="print">
              <a:extLst>
                <a:ext uri="{28A0092B-C50C-407E-A947-70E740481C1C}">
                  <a14:useLocalDpi xmlns:a14="http://schemas.microsoft.com/office/drawing/2010/main" val="0"/>
                </a:ext>
              </a:extLst>
            </a:blip>
            <a:srcRect l="4807" t="10622" r="4174" b="17616"/>
            <a:stretch/>
          </p:blipFill>
          <p:spPr>
            <a:xfrm>
              <a:off x="981219" y="5059375"/>
              <a:ext cx="8631887" cy="9617917"/>
            </a:xfrm>
            <a:prstGeom prst="rect">
              <a:avLst/>
            </a:prstGeom>
          </p:spPr>
        </p:pic>
        <p:pic>
          <p:nvPicPr>
            <p:cNvPr id="22" name="图片 21"/>
            <p:cNvPicPr>
              <a:picLocks noChangeAspect="1"/>
            </p:cNvPicPr>
            <p:nvPr/>
          </p:nvPicPr>
          <p:blipFill rotWithShape="1">
            <a:blip r:embed="rId2" cstate="print">
              <a:extLst>
                <a:ext uri="{28A0092B-C50C-407E-A947-70E740481C1C}">
                  <a14:useLocalDpi xmlns:a14="http://schemas.microsoft.com/office/drawing/2010/main" val="0"/>
                </a:ext>
              </a:extLst>
            </a:blip>
            <a:srcRect l="4807" t="84486" r="4174" b="7417"/>
            <a:stretch/>
          </p:blipFill>
          <p:spPr>
            <a:xfrm>
              <a:off x="981218" y="13458092"/>
              <a:ext cx="8711422" cy="1265655"/>
            </a:xfrm>
            <a:prstGeom prst="rect">
              <a:avLst/>
            </a:prstGeom>
          </p:spPr>
        </p:pic>
      </p:grpSp>
      <p:sp>
        <p:nvSpPr>
          <p:cNvPr id="5" name="文本框 3">
            <a:extLst>
              <a:ext uri="{FF2B5EF4-FFF2-40B4-BE49-F238E27FC236}">
                <a16:creationId xmlns:a16="http://schemas.microsoft.com/office/drawing/2014/main" id="{3ECE16BF-DC26-1C88-FC90-7C65FE0877CA}"/>
              </a:ext>
            </a:extLst>
          </p:cNvPr>
          <p:cNvSpPr txBox="1">
            <a:spLocks noChangeArrowheads="1"/>
          </p:cNvSpPr>
          <p:nvPr/>
        </p:nvSpPr>
        <p:spPr bwMode="auto">
          <a:xfrm>
            <a:off x="4790671" y="14239198"/>
            <a:ext cx="4862202"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县域国土空间生态修复与综合整治规划图</a:t>
            </a:r>
          </a:p>
        </p:txBody>
      </p:sp>
      <p:sp>
        <p:nvSpPr>
          <p:cNvPr id="2" name="文本框 6">
            <a:extLst>
              <a:ext uri="{FF2B5EF4-FFF2-40B4-BE49-F238E27FC236}">
                <a16:creationId xmlns:a16="http://schemas.microsoft.com/office/drawing/2014/main" id="{2CD16816-A723-999F-1898-118653C4AF96}"/>
              </a:ext>
            </a:extLst>
          </p:cNvPr>
          <p:cNvSpPr txBox="1">
            <a:spLocks noChangeArrowheads="1"/>
          </p:cNvSpPr>
          <p:nvPr/>
        </p:nvSpPr>
        <p:spPr bwMode="auto">
          <a:xfrm>
            <a:off x="1060753" y="1839267"/>
            <a:ext cx="7711748"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构筑“两带、五区、多极”的生态保护修复格局</a:t>
            </a:r>
          </a:p>
        </p:txBody>
      </p:sp>
      <p:sp>
        <p:nvSpPr>
          <p:cNvPr id="4" name="文本框 6">
            <a:extLst>
              <a:ext uri="{FF2B5EF4-FFF2-40B4-BE49-F238E27FC236}">
                <a16:creationId xmlns:a16="http://schemas.microsoft.com/office/drawing/2014/main" id="{CF6EC6FD-80B4-1362-8E99-5800758500A4}"/>
              </a:ext>
            </a:extLst>
          </p:cNvPr>
          <p:cNvSpPr txBox="1">
            <a:spLocks noChangeArrowheads="1"/>
          </p:cNvSpPr>
          <p:nvPr/>
        </p:nvSpPr>
        <p:spPr bwMode="auto">
          <a:xfrm>
            <a:off x="1923731" y="2450130"/>
            <a:ext cx="6956111"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dirty="0">
                <a:solidFill>
                  <a:srgbClr val="404040"/>
                </a:solidFill>
                <a:latin typeface="微软雅黑" panose="020B0503020204020204" pitchFamily="34" charset="-122"/>
                <a:ea typeface="微软雅黑" panose="020B0503020204020204" pitchFamily="34" charset="-122"/>
              </a:rPr>
              <a:t>指千河生态保护带和冯坊河生态保护带；</a:t>
            </a:r>
            <a:endParaRPr lang="en-US" altLang="zh-CN" dirty="0">
              <a:solidFill>
                <a:srgbClr val="404040"/>
              </a:solidFill>
              <a:latin typeface="微软雅黑" panose="020B0503020204020204" pitchFamily="34" charset="-122"/>
              <a:ea typeface="微软雅黑" panose="020B0503020204020204" pitchFamily="34" charset="-122"/>
            </a:endParaRPr>
          </a:p>
        </p:txBody>
      </p:sp>
      <p:sp>
        <p:nvSpPr>
          <p:cNvPr id="6" name="文本框 6">
            <a:extLst>
              <a:ext uri="{FF2B5EF4-FFF2-40B4-BE49-F238E27FC236}">
                <a16:creationId xmlns:a16="http://schemas.microsoft.com/office/drawing/2014/main" id="{42F38A3A-B5BF-600F-BAE9-E35E271C8F74}"/>
              </a:ext>
            </a:extLst>
          </p:cNvPr>
          <p:cNvSpPr txBox="1">
            <a:spLocks noChangeArrowheads="1"/>
          </p:cNvSpPr>
          <p:nvPr/>
        </p:nvSpPr>
        <p:spPr bwMode="auto">
          <a:xfrm>
            <a:off x="947857" y="2450130"/>
            <a:ext cx="776769"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两带</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7" name="文本框 6">
            <a:extLst>
              <a:ext uri="{FF2B5EF4-FFF2-40B4-BE49-F238E27FC236}">
                <a16:creationId xmlns:a16="http://schemas.microsoft.com/office/drawing/2014/main" id="{376EDED4-B8FF-7AC0-CD5A-60D5A530771E}"/>
              </a:ext>
            </a:extLst>
          </p:cNvPr>
          <p:cNvSpPr txBox="1">
            <a:spLocks noChangeArrowheads="1"/>
          </p:cNvSpPr>
          <p:nvPr/>
        </p:nvSpPr>
        <p:spPr bwMode="auto">
          <a:xfrm>
            <a:off x="947857" y="3206917"/>
            <a:ext cx="776769"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五区</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1" name="文本框 6">
            <a:extLst>
              <a:ext uri="{FF2B5EF4-FFF2-40B4-BE49-F238E27FC236}">
                <a16:creationId xmlns:a16="http://schemas.microsoft.com/office/drawing/2014/main" id="{575AF5B4-18F6-1A8A-B010-DA08056034E8}"/>
              </a:ext>
            </a:extLst>
          </p:cNvPr>
          <p:cNvSpPr txBox="1">
            <a:spLocks noChangeArrowheads="1"/>
          </p:cNvSpPr>
          <p:nvPr/>
        </p:nvSpPr>
        <p:spPr bwMode="auto">
          <a:xfrm>
            <a:off x="947858" y="4283236"/>
            <a:ext cx="776768"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多极</a:t>
            </a:r>
            <a:endParaRPr lang="en-US" altLang="zh-CN" sz="2004"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2" name="文本框 6">
            <a:extLst>
              <a:ext uri="{FF2B5EF4-FFF2-40B4-BE49-F238E27FC236}">
                <a16:creationId xmlns:a16="http://schemas.microsoft.com/office/drawing/2014/main" id="{5A707332-1D0C-7BED-D53F-E9D9214FCD55}"/>
              </a:ext>
            </a:extLst>
          </p:cNvPr>
          <p:cNvSpPr txBox="1">
            <a:spLocks noChangeArrowheads="1"/>
          </p:cNvSpPr>
          <p:nvPr/>
        </p:nvSpPr>
        <p:spPr bwMode="auto">
          <a:xfrm>
            <a:off x="1923731" y="3091100"/>
            <a:ext cx="745394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zh-CN" altLang="en-US" dirty="0">
                <a:solidFill>
                  <a:srgbClr val="404040"/>
                </a:solidFill>
                <a:latin typeface="微软雅黑" panose="020B0503020204020204" pitchFamily="34" charset="-122"/>
                <a:ea typeface="微软雅黑" panose="020B0503020204020204" pitchFamily="34" charset="-122"/>
              </a:rPr>
              <a:t>为千河北岸山前台塬水土流失防治与生态农业区、千河谷地城镇人居环境与水生态保护区、千河南岸山前台塬水土流失防治与生态农业区、西南部低山水源涵养与水土保持区、千湖湿地水源涵养与水生态保持区</a:t>
            </a:r>
            <a:r>
              <a:rPr lang="zh-CN" altLang="en-US" dirty="0" smtClean="0">
                <a:solidFill>
                  <a:srgbClr val="404040"/>
                </a:solidFill>
                <a:latin typeface="微软雅黑" panose="020B0503020204020204" pitchFamily="34" charset="-122"/>
                <a:ea typeface="微软雅黑" panose="020B0503020204020204" pitchFamily="34" charset="-122"/>
              </a:rPr>
              <a:t>；</a:t>
            </a:r>
            <a:endParaRPr lang="zh-CN" altLang="en-US" dirty="0">
              <a:solidFill>
                <a:srgbClr val="404040"/>
              </a:solidFill>
              <a:latin typeface="微软雅黑" panose="020B0503020204020204" pitchFamily="34" charset="-122"/>
              <a:ea typeface="微软雅黑" panose="020B0503020204020204" pitchFamily="34" charset="-122"/>
            </a:endParaRPr>
          </a:p>
        </p:txBody>
      </p:sp>
      <p:sp>
        <p:nvSpPr>
          <p:cNvPr id="14" name="文本框 6">
            <a:extLst>
              <a:ext uri="{FF2B5EF4-FFF2-40B4-BE49-F238E27FC236}">
                <a16:creationId xmlns:a16="http://schemas.microsoft.com/office/drawing/2014/main" id="{CE87BF20-F189-6F19-14AD-7EEEE3EA5E09}"/>
              </a:ext>
            </a:extLst>
          </p:cNvPr>
          <p:cNvSpPr txBox="1">
            <a:spLocks noChangeArrowheads="1"/>
          </p:cNvSpPr>
          <p:nvPr/>
        </p:nvSpPr>
        <p:spPr bwMode="auto">
          <a:xfrm>
            <a:off x="1923732" y="4258520"/>
            <a:ext cx="734218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zh-CN" altLang="en-US" dirty="0">
                <a:solidFill>
                  <a:srgbClr val="404040"/>
                </a:solidFill>
                <a:latin typeface="微软雅黑" panose="020B0503020204020204" pitchFamily="34" charset="-122"/>
                <a:ea typeface="微软雅黑" panose="020B0503020204020204" pitchFamily="34" charset="-122"/>
              </a:rPr>
              <a:t>指陕西千湖湿地省级自然保护区、陕西千湖国家湿地公园及冯家山水库等国家重要的生态节点；</a:t>
            </a:r>
            <a:endParaRPr lang="en-US" altLang="zh-CN" dirty="0">
              <a:solidFill>
                <a:srgbClr val="404040"/>
              </a:solidFill>
              <a:latin typeface="微软雅黑" panose="020B0503020204020204" pitchFamily="34" charset="-122"/>
              <a:ea typeface="微软雅黑" panose="020B0503020204020204" pitchFamily="34" charset="-122"/>
            </a:endParaRPr>
          </a:p>
        </p:txBody>
      </p:sp>
      <p:sp>
        <p:nvSpPr>
          <p:cNvPr id="15" name="矩形: 圆角 14">
            <a:extLst>
              <a:ext uri="{FF2B5EF4-FFF2-40B4-BE49-F238E27FC236}">
                <a16:creationId xmlns:a16="http://schemas.microsoft.com/office/drawing/2014/main" id="{7E74F7E9-A6D4-4B77-763F-164D42218729}"/>
              </a:ext>
            </a:extLst>
          </p:cNvPr>
          <p:cNvSpPr/>
          <p:nvPr/>
        </p:nvSpPr>
        <p:spPr>
          <a:xfrm>
            <a:off x="1811972" y="2488628"/>
            <a:ext cx="7565708" cy="420410"/>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圆角 15">
            <a:extLst>
              <a:ext uri="{FF2B5EF4-FFF2-40B4-BE49-F238E27FC236}">
                <a16:creationId xmlns:a16="http://schemas.microsoft.com/office/drawing/2014/main" id="{F91AAB00-7385-FFF8-2F94-8FD2D817EE17}"/>
              </a:ext>
            </a:extLst>
          </p:cNvPr>
          <p:cNvSpPr/>
          <p:nvPr/>
        </p:nvSpPr>
        <p:spPr>
          <a:xfrm>
            <a:off x="1811972" y="3017262"/>
            <a:ext cx="7565708" cy="1071007"/>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a:extLst>
              <a:ext uri="{FF2B5EF4-FFF2-40B4-BE49-F238E27FC236}">
                <a16:creationId xmlns:a16="http://schemas.microsoft.com/office/drawing/2014/main" id="{60A74E03-A33A-ED85-54FA-C9D6E0CB9ECB}"/>
              </a:ext>
            </a:extLst>
          </p:cNvPr>
          <p:cNvSpPr/>
          <p:nvPr/>
        </p:nvSpPr>
        <p:spPr>
          <a:xfrm>
            <a:off x="1811972" y="4196493"/>
            <a:ext cx="7565708" cy="708203"/>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a:extLst>
              <a:ext uri="{FF2B5EF4-FFF2-40B4-BE49-F238E27FC236}">
                <a16:creationId xmlns:a16="http://schemas.microsoft.com/office/drawing/2014/main" id="{2DBFBC74-D29F-0F3D-8C6D-98A180F541D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20"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3" y="1089431"/>
            <a:ext cx="7236291"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5.3 </a:t>
            </a:r>
            <a:r>
              <a:rPr lang="zh-CN" altLang="en-US" dirty="0" smtClean="0"/>
              <a:t>国土</a:t>
            </a:r>
            <a:r>
              <a:rPr lang="zh-CN" altLang="en-US" dirty="0"/>
              <a:t>综合整治与生态</a:t>
            </a:r>
            <a:r>
              <a:rPr lang="zh-CN" altLang="en-US" dirty="0" smtClean="0"/>
              <a:t>修复格局</a:t>
            </a:r>
            <a:endParaRPr lang="zh-CN" altLang="en-US" dirty="0"/>
          </a:p>
        </p:txBody>
      </p:sp>
      <p:sp>
        <p:nvSpPr>
          <p:cNvPr id="23" name="文本框 1">
            <a:extLst>
              <a:ext uri="{FF2B5EF4-FFF2-40B4-BE49-F238E27FC236}">
                <a16:creationId xmlns:a16="http://schemas.microsoft.com/office/drawing/2014/main" id="{FA85B09E-6E42-2AE3-0E5F-18351C230979}"/>
              </a:ext>
            </a:extLst>
          </p:cNvPr>
          <p:cNvSpPr txBox="1">
            <a:spLocks noChangeArrowheads="1"/>
          </p:cNvSpPr>
          <p:nvPr/>
        </p:nvSpPr>
        <p:spPr bwMode="auto">
          <a:xfrm>
            <a:off x="425803" y="135197"/>
            <a:ext cx="6929153" cy="646331"/>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600" b="1" dirty="0" smtClean="0">
                <a:solidFill>
                  <a:schemeClr val="bg1"/>
                </a:solidFill>
                <a:latin typeface="方正小标宋简体" panose="02010601030101010101" pitchFamily="2" charset="-122"/>
                <a:ea typeface="方正小标宋简体" panose="02010601030101010101" pitchFamily="2" charset="-122"/>
              </a:rPr>
              <a:t>05  </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综合整治  保护</a:t>
            </a:r>
            <a:r>
              <a:rPr lang="zh-CN" altLang="en-US" sz="3600" b="1" dirty="0">
                <a:solidFill>
                  <a:schemeClr val="bg1"/>
                </a:solidFill>
                <a:latin typeface="方正小标宋简体" panose="02010601030101010101" pitchFamily="2" charset="-122"/>
                <a:ea typeface="方正小标宋简体" panose="02010601030101010101" pitchFamily="2" charset="-122"/>
              </a:rPr>
              <a:t>利用</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自然资源</a:t>
            </a:r>
            <a:endParaRPr lang="zh-CN" altLang="en-US" sz="3600" b="1" dirty="0">
              <a:solidFill>
                <a:schemeClr val="bg1"/>
              </a:solidFill>
              <a:latin typeface="方正小标宋简体" panose="02010601030101010101" pitchFamily="2" charset="-122"/>
              <a:ea typeface="方正小标宋简体" panose="02010601030101010101" pitchFamily="2" charset="-122"/>
            </a:endParaRPr>
          </a:p>
        </p:txBody>
      </p:sp>
    </p:spTree>
    <p:extLst>
      <p:ext uri="{BB962C8B-B14F-4D97-AF65-F5344CB8AC3E}">
        <p14:creationId xmlns:p14="http://schemas.microsoft.com/office/powerpoint/2010/main" val="312807404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1103948" y="5012012"/>
            <a:ext cx="8483600" cy="9238615"/>
            <a:chOff x="1103948" y="5012012"/>
            <a:chExt cx="8483600" cy="9434377"/>
          </a:xfrm>
        </p:grpSpPr>
        <p:pic>
          <p:nvPicPr>
            <p:cNvPr id="11" name="图片 10"/>
            <p:cNvPicPr>
              <a:picLocks noChangeAspect="1"/>
            </p:cNvPicPr>
            <p:nvPr/>
          </p:nvPicPr>
          <p:blipFill rotWithShape="1">
            <a:blip r:embed="rId3" cstate="hqprint">
              <a:extLst>
                <a:ext uri="{28A0092B-C50C-407E-A947-70E740481C1C}">
                  <a14:useLocalDpi xmlns:a14="http://schemas.microsoft.com/office/drawing/2010/main" val="0"/>
                </a:ext>
              </a:extLst>
            </a:blip>
            <a:srcRect l="4454" t="10811" r="4244" b="18958"/>
            <a:stretch/>
          </p:blipFill>
          <p:spPr>
            <a:xfrm>
              <a:off x="1103948" y="5012012"/>
              <a:ext cx="8483600" cy="9222148"/>
            </a:xfrm>
            <a:prstGeom prst="rect">
              <a:avLst/>
            </a:prstGeom>
          </p:spPr>
        </p:pic>
        <p:pic>
          <p:nvPicPr>
            <p:cNvPr id="12" name="图片 11"/>
            <p:cNvPicPr>
              <a:picLocks noChangeAspect="1"/>
            </p:cNvPicPr>
            <p:nvPr/>
          </p:nvPicPr>
          <p:blipFill rotWithShape="1">
            <a:blip r:embed="rId4" cstate="hqprint">
              <a:extLst>
                <a:ext uri="{28A0092B-C50C-407E-A947-70E740481C1C}">
                  <a14:useLocalDpi xmlns:a14="http://schemas.microsoft.com/office/drawing/2010/main" val="0"/>
                </a:ext>
              </a:extLst>
            </a:blip>
            <a:srcRect l="4454" t="84141" r="4244" b="7617"/>
            <a:stretch/>
          </p:blipFill>
          <p:spPr>
            <a:xfrm>
              <a:off x="1103948" y="13213080"/>
              <a:ext cx="8483600" cy="1233309"/>
            </a:xfrm>
            <a:prstGeom prst="rect">
              <a:avLst/>
            </a:prstGeom>
          </p:spPr>
        </p:pic>
      </p:grpSp>
      <p:sp>
        <p:nvSpPr>
          <p:cNvPr id="2" name="文本框 1">
            <a:extLst>
              <a:ext uri="{FF2B5EF4-FFF2-40B4-BE49-F238E27FC236}">
                <a16:creationId xmlns:a16="http://schemas.microsoft.com/office/drawing/2014/main" id="{1EDF731B-7566-23E5-8A2B-D76469A5C1F1}"/>
              </a:ext>
            </a:extLst>
          </p:cNvPr>
          <p:cNvSpPr txBox="1">
            <a:spLocks noChangeArrowheads="1"/>
          </p:cNvSpPr>
          <p:nvPr/>
        </p:nvSpPr>
        <p:spPr bwMode="auto">
          <a:xfrm>
            <a:off x="289923" y="1089431"/>
            <a:ext cx="8127246"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4"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5.4 </a:t>
            </a:r>
            <a:r>
              <a:rPr lang="zh-CN" altLang="en-US" dirty="0" smtClean="0"/>
              <a:t>国土</a:t>
            </a:r>
            <a:r>
              <a:rPr lang="zh-CN" altLang="en-US" dirty="0"/>
              <a:t>综合整治与生态</a:t>
            </a:r>
            <a:r>
              <a:rPr lang="zh-CN" altLang="en-US" dirty="0" smtClean="0"/>
              <a:t>修复重点项目</a:t>
            </a:r>
            <a:endParaRPr lang="zh-CN" altLang="en-US" dirty="0"/>
          </a:p>
        </p:txBody>
      </p:sp>
      <p:pic>
        <p:nvPicPr>
          <p:cNvPr id="3" name="图片 2">
            <a:extLst>
              <a:ext uri="{FF2B5EF4-FFF2-40B4-BE49-F238E27FC236}">
                <a16:creationId xmlns:a16="http://schemas.microsoft.com/office/drawing/2014/main" id="{2DBFBC74-D29F-0F3D-8C6D-98A180F541D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7" name="文本框 3"/>
          <p:cNvSpPr txBox="1">
            <a:spLocks noChangeArrowheads="1"/>
          </p:cNvSpPr>
          <p:nvPr>
            <p:custDataLst>
              <p:tags r:id="rId1"/>
            </p:custDataLst>
          </p:nvPr>
        </p:nvSpPr>
        <p:spPr bwMode="auto">
          <a:xfrm>
            <a:off x="2882348" y="14169390"/>
            <a:ext cx="673091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smtClean="0">
                <a:solidFill>
                  <a:srgbClr val="404040"/>
                </a:solidFill>
                <a:latin typeface="微软雅黑" panose="020B0503020204020204" charset="-122"/>
                <a:ea typeface="微软雅黑" panose="020B0503020204020204" charset="-122"/>
              </a:rPr>
              <a:t>城关镇</a:t>
            </a:r>
            <a:r>
              <a:rPr lang="zh-CN" altLang="en-US" sz="2000" b="1" dirty="0">
                <a:solidFill>
                  <a:srgbClr val="404040"/>
                </a:solidFill>
                <a:latin typeface="微软雅黑" panose="020B0503020204020204" charset="-122"/>
                <a:ea typeface="微软雅黑" panose="020B0503020204020204" charset="-122"/>
              </a:rPr>
              <a:t>国土空间生态修复重点区域及重点项目布局图</a:t>
            </a:r>
          </a:p>
        </p:txBody>
      </p:sp>
      <p:graphicFrame>
        <p:nvGraphicFramePr>
          <p:cNvPr id="9" name="图示 8">
            <a:extLst>
              <a:ext uri="{FF2B5EF4-FFF2-40B4-BE49-F238E27FC236}">
                <a16:creationId xmlns:a16="http://schemas.microsoft.com/office/drawing/2014/main" id="{F8F08052-61D4-0D2C-6F0E-CB682937E62C}"/>
              </a:ext>
            </a:extLst>
          </p:cNvPr>
          <p:cNvGraphicFramePr/>
          <p:nvPr>
            <p:extLst>
              <p:ext uri="{D42A27DB-BD31-4B8C-83A1-F6EECF244321}">
                <p14:modId xmlns:p14="http://schemas.microsoft.com/office/powerpoint/2010/main" val="107218354"/>
              </p:ext>
            </p:extLst>
          </p:nvPr>
        </p:nvGraphicFramePr>
        <p:xfrm>
          <a:off x="1204200" y="1730247"/>
          <a:ext cx="8227615" cy="334038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4" name="文本框 1">
            <a:extLst>
              <a:ext uri="{FF2B5EF4-FFF2-40B4-BE49-F238E27FC236}">
                <a16:creationId xmlns:a16="http://schemas.microsoft.com/office/drawing/2014/main" id="{FA85B09E-6E42-2AE3-0E5F-18351C230979}"/>
              </a:ext>
            </a:extLst>
          </p:cNvPr>
          <p:cNvSpPr txBox="1">
            <a:spLocks noChangeArrowheads="1"/>
          </p:cNvSpPr>
          <p:nvPr/>
        </p:nvSpPr>
        <p:spPr bwMode="auto">
          <a:xfrm>
            <a:off x="425803" y="135197"/>
            <a:ext cx="6929153" cy="646331"/>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600" b="1" dirty="0" smtClean="0">
                <a:solidFill>
                  <a:schemeClr val="bg1"/>
                </a:solidFill>
                <a:latin typeface="方正小标宋简体" panose="02010601030101010101" pitchFamily="2" charset="-122"/>
                <a:ea typeface="方正小标宋简体" panose="02010601030101010101" pitchFamily="2" charset="-122"/>
              </a:rPr>
              <a:t>05  </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综合整治  保护</a:t>
            </a:r>
            <a:r>
              <a:rPr lang="zh-CN" altLang="en-US" sz="3600" b="1" dirty="0">
                <a:solidFill>
                  <a:schemeClr val="bg1"/>
                </a:solidFill>
                <a:latin typeface="方正小标宋简体" panose="02010601030101010101" pitchFamily="2" charset="-122"/>
                <a:ea typeface="方正小标宋简体" panose="02010601030101010101" pitchFamily="2" charset="-122"/>
              </a:rPr>
              <a:t>利用</a:t>
            </a:r>
            <a:r>
              <a:rPr lang="zh-CN" altLang="en-US" sz="3600" b="1" dirty="0" smtClean="0">
                <a:solidFill>
                  <a:schemeClr val="bg1"/>
                </a:solidFill>
                <a:latin typeface="方正小标宋简体" panose="02010601030101010101" pitchFamily="2" charset="-122"/>
                <a:ea typeface="方正小标宋简体" panose="02010601030101010101" pitchFamily="2" charset="-122"/>
              </a:rPr>
              <a:t>自然资源</a:t>
            </a:r>
            <a:endParaRPr lang="zh-CN" altLang="en-US" sz="3600" b="1" dirty="0">
              <a:solidFill>
                <a:schemeClr val="bg1"/>
              </a:solidFill>
              <a:latin typeface="方正小标宋简体" panose="02010601030101010101" pitchFamily="2" charset="-122"/>
              <a:ea typeface="方正小标宋简体" panose="02010601030101010101" pitchFamily="2" charset="-122"/>
            </a:endParaRPr>
          </a:p>
        </p:txBody>
      </p:sp>
    </p:spTree>
    <p:extLst>
      <p:ext uri="{BB962C8B-B14F-4D97-AF65-F5344CB8AC3E}">
        <p14:creationId xmlns:p14="http://schemas.microsoft.com/office/powerpoint/2010/main" val="271107903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0ABFE39E-5FC6-37A6-FC91-045CF3A8EFA4}"/>
              </a:ext>
            </a:extLst>
          </p:cNvPr>
          <p:cNvPicPr>
            <a:picLocks noChangeAspect="1"/>
          </p:cNvPicPr>
          <p:nvPr/>
        </p:nvPicPr>
        <p:blipFill rotWithShape="1">
          <a:blip r:embed="rId2">
            <a:extLst>
              <a:ext uri="{28A0092B-C50C-407E-A947-70E740481C1C}">
                <a14:useLocalDpi xmlns:a14="http://schemas.microsoft.com/office/drawing/2010/main" val="0"/>
              </a:ext>
            </a:extLst>
          </a:blip>
          <a:srcRect l="44074" t="13052" r="20208" b="4734"/>
          <a:stretch/>
        </p:blipFill>
        <p:spPr>
          <a:xfrm>
            <a:off x="0" y="0"/>
            <a:ext cx="10691814" cy="15119350"/>
          </a:xfrm>
          <a:prstGeom prst="rect">
            <a:avLst/>
          </a:prstGeom>
        </p:spPr>
      </p:pic>
      <p:pic>
        <p:nvPicPr>
          <p:cNvPr id="16" name="图片 15">
            <a:extLst>
              <a:ext uri="{FF2B5EF4-FFF2-40B4-BE49-F238E27FC236}">
                <a16:creationId xmlns:a16="http://schemas.microsoft.com/office/drawing/2014/main" id="{54940D24-6708-7051-4758-3B0ACD1A92E8}"/>
              </a:ext>
            </a:extLst>
          </p:cNvPr>
          <p:cNvPicPr>
            <a:picLocks noChangeAspect="1"/>
          </p:cNvPicPr>
          <p:nvPr/>
        </p:nvPicPr>
        <p:blipFill rotWithShape="1">
          <a:blip r:embed="rId3">
            <a:extLst>
              <a:ext uri="{28A0092B-C50C-407E-A947-70E740481C1C}">
                <a14:useLocalDpi xmlns:a14="http://schemas.microsoft.com/office/drawing/2010/main" val="0"/>
              </a:ext>
            </a:extLst>
          </a:blip>
          <a:srcRect b="48358"/>
          <a:stretch/>
        </p:blipFill>
        <p:spPr>
          <a:xfrm>
            <a:off x="4" y="-493"/>
            <a:ext cx="10691809" cy="7666892"/>
          </a:xfrm>
          <a:prstGeom prst="rect">
            <a:avLst/>
          </a:prstGeom>
        </p:spPr>
      </p:pic>
      <p:sp>
        <p:nvSpPr>
          <p:cNvPr id="5" name="文本框 1">
            <a:extLst>
              <a:ext uri="{FF2B5EF4-FFF2-40B4-BE49-F238E27FC236}">
                <a16:creationId xmlns:a16="http://schemas.microsoft.com/office/drawing/2014/main" id="{F330AAC9-182D-0764-BF4A-D597D0D266C3}"/>
              </a:ext>
            </a:extLst>
          </p:cNvPr>
          <p:cNvSpPr txBox="1">
            <a:spLocks noChangeArrowheads="1"/>
          </p:cNvSpPr>
          <p:nvPr/>
        </p:nvSpPr>
        <p:spPr bwMode="auto">
          <a:xfrm>
            <a:off x="971194" y="-125155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06</a:t>
            </a:r>
            <a:endParaRPr lang="zh-CN" altLang="en-US" sz="13000" b="1" dirty="0"/>
          </a:p>
        </p:txBody>
      </p:sp>
      <p:sp>
        <p:nvSpPr>
          <p:cNvPr id="7" name="文本框 6">
            <a:extLst>
              <a:ext uri="{FF2B5EF4-FFF2-40B4-BE49-F238E27FC236}">
                <a16:creationId xmlns:a16="http://schemas.microsoft.com/office/drawing/2014/main" id="{3F18C7B8-4F3B-AFC4-3FF3-CF3345B48D0A}"/>
              </a:ext>
            </a:extLst>
          </p:cNvPr>
          <p:cNvSpPr txBox="1"/>
          <p:nvPr/>
        </p:nvSpPr>
        <p:spPr>
          <a:xfrm>
            <a:off x="3413911" y="40552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均衡配置 </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构建韧性支撑城市</a:t>
            </a:r>
          </a:p>
        </p:txBody>
      </p:sp>
      <p:sp>
        <p:nvSpPr>
          <p:cNvPr id="8" name="文本框 7">
            <a:extLst>
              <a:ext uri="{FF2B5EF4-FFF2-40B4-BE49-F238E27FC236}">
                <a16:creationId xmlns:a16="http://schemas.microsoft.com/office/drawing/2014/main" id="{21A86D50-5908-605D-B2E1-0E327D60E710}"/>
              </a:ext>
            </a:extLst>
          </p:cNvPr>
          <p:cNvSpPr txBox="1"/>
          <p:nvPr/>
        </p:nvSpPr>
        <p:spPr>
          <a:xfrm>
            <a:off x="4590161" y="3309875"/>
            <a:ext cx="5562601" cy="197746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智慧绿色交通</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市政基础设施</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韧性城市建设</a:t>
            </a:r>
          </a:p>
        </p:txBody>
      </p:sp>
      <p:pic>
        <p:nvPicPr>
          <p:cNvPr id="17" name="图片 16">
            <a:extLst>
              <a:ext uri="{FF2B5EF4-FFF2-40B4-BE49-F238E27FC236}">
                <a16:creationId xmlns:a16="http://schemas.microsoft.com/office/drawing/2014/main" id="{931D49FB-0A5C-E4E5-7D39-780B762AF825}"/>
              </a:ext>
            </a:extLst>
          </p:cNvPr>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p:blipFill>
        <p:spPr>
          <a:xfrm>
            <a:off x="773723" y="-867507"/>
            <a:ext cx="3376246" cy="3801378"/>
          </a:xfrm>
          <a:prstGeom prst="rect">
            <a:avLst/>
          </a:prstGeom>
        </p:spPr>
      </p:pic>
    </p:spTree>
    <p:extLst>
      <p:ext uri="{BB962C8B-B14F-4D97-AF65-F5344CB8AC3E}">
        <p14:creationId xmlns:p14="http://schemas.microsoft.com/office/powerpoint/2010/main" val="13694344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E:/工作/建大规划院/20230912千阳镇国空总规/03图纸/城关/5.综合交通规划图.jpg5.综合交通规划图"/>
          <p:cNvPicPr>
            <a:picLocks noChangeAspect="1"/>
          </p:cNvPicPr>
          <p:nvPr/>
        </p:nvPicPr>
        <p:blipFill rotWithShape="1">
          <a:blip r:embed="rId3"/>
          <a:srcRect l="4643" t="10660" r="3629" b="17415"/>
          <a:stretch>
            <a:fillRect/>
          </a:stretch>
        </p:blipFill>
        <p:spPr>
          <a:xfrm>
            <a:off x="1188720" y="4989830"/>
            <a:ext cx="8324215" cy="9225280"/>
          </a:xfrm>
          <a:prstGeom prst="rect">
            <a:avLst/>
          </a:prstGeom>
        </p:spPr>
      </p:pic>
      <p:sp>
        <p:nvSpPr>
          <p:cNvPr id="4098" name="文本框 3"/>
          <p:cNvSpPr txBox="1"/>
          <p:nvPr/>
        </p:nvSpPr>
        <p:spPr>
          <a:xfrm>
            <a:off x="454332" y="1225555"/>
            <a:ext cx="3608133" cy="640816"/>
          </a:xfrm>
          <a:prstGeom prst="rect">
            <a:avLst/>
          </a:prstGeom>
          <a:noFill/>
          <a:ln w="9525">
            <a:noFill/>
          </a:ln>
        </p:spPr>
        <p:txBody>
          <a:bodyPr>
            <a:spAutoFit/>
          </a:bodyPr>
          <a:lstStyle/>
          <a:p>
            <a:r>
              <a:rPr lang="en-US" altLang="zh-CN" sz="3565" b="1" dirty="0">
                <a:solidFill>
                  <a:srgbClr val="2E75B6"/>
                </a:solidFill>
                <a:latin typeface="微软雅黑" panose="020B0503020204020204" pitchFamily="34" charset="-122"/>
                <a:ea typeface="微软雅黑" panose="020B0503020204020204" pitchFamily="34" charset="-122"/>
              </a:rPr>
              <a:t>6.1</a:t>
            </a:r>
            <a:r>
              <a:rPr lang="zh-CN" altLang="en-US" sz="3565" b="1" dirty="0">
                <a:solidFill>
                  <a:srgbClr val="2E75B6"/>
                </a:solidFill>
                <a:latin typeface="微软雅黑" panose="020B0503020204020204" pitchFamily="34" charset="-122"/>
                <a:ea typeface="微软雅黑" panose="020B0503020204020204" pitchFamily="34" charset="-122"/>
              </a:rPr>
              <a:t>智慧绿色交通</a:t>
            </a:r>
          </a:p>
        </p:txBody>
      </p:sp>
      <p:sp>
        <p:nvSpPr>
          <p:cNvPr id="100" name="文本框 99"/>
          <p:cNvSpPr txBox="1"/>
          <p:nvPr/>
        </p:nvSpPr>
        <p:spPr bwMode="auto">
          <a:xfrm>
            <a:off x="1104265" y="1866265"/>
            <a:ext cx="8483600" cy="2905760"/>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oAutofit/>
          </a:bodyPr>
          <a:lstStyle/>
          <a:p>
            <a:pPr lvl="0" indent="647700" algn="l" fontAlgn="auto">
              <a:lnSpc>
                <a:spcPct val="150000"/>
              </a:lnSpc>
              <a:buClrTx/>
              <a:buSzTx/>
              <a:buFontTx/>
            </a:pPr>
            <a:r>
              <a:rPr lang="zh-CN" altLang="en-US" sz="2400" b="1" dirty="0">
                <a:solidFill>
                  <a:srgbClr val="404040"/>
                </a:solidFill>
                <a:latin typeface="微软雅黑" panose="020B0503020204020204" pitchFamily="34" charset="-122"/>
                <a:ea typeface="微软雅黑" panose="020B0503020204020204" pitchFamily="34" charset="-122"/>
                <a:sym typeface="+mn-ea"/>
              </a:rPr>
              <a:t>着力完善国省干线，优化南北向通道，加强与其他各镇的交通联系。</a:t>
            </a:r>
            <a:r>
              <a:rPr lang="zh-CN" altLang="en-US" sz="2400" dirty="0">
                <a:solidFill>
                  <a:srgbClr val="404040"/>
                </a:solidFill>
                <a:latin typeface="微软雅黑" panose="020B0503020204020204" pitchFamily="34" charset="-122"/>
                <a:ea typeface="微软雅黑" panose="020B0503020204020204" pitchFamily="34" charset="-122"/>
                <a:sym typeface="+mn-ea"/>
              </a:rPr>
              <a:t>形成</a:t>
            </a:r>
            <a:r>
              <a:rPr lang="zh-CN" altLang="en-US" sz="2400" b="1" dirty="0">
                <a:solidFill>
                  <a:srgbClr val="404040"/>
                </a:solidFill>
                <a:latin typeface="微软雅黑" panose="020B0503020204020204" pitchFamily="34" charset="-122"/>
                <a:ea typeface="微软雅黑" panose="020B0503020204020204" pitchFamily="34" charset="-122"/>
                <a:sym typeface="+mn-ea"/>
              </a:rPr>
              <a:t>“一横一纵”</a:t>
            </a:r>
            <a:r>
              <a:rPr lang="zh-CN" altLang="en-US" sz="2400" dirty="0">
                <a:solidFill>
                  <a:srgbClr val="404040"/>
                </a:solidFill>
                <a:latin typeface="微软雅黑" panose="020B0503020204020204" pitchFamily="34" charset="-122"/>
                <a:ea typeface="微软雅黑" panose="020B0503020204020204" pitchFamily="34" charset="-122"/>
                <a:sym typeface="+mn-ea"/>
              </a:rPr>
              <a:t>的公路网结构</a:t>
            </a:r>
            <a:r>
              <a:rPr lang="en-US" altLang="zh-CN" sz="2400" dirty="0">
                <a:solidFill>
                  <a:srgbClr val="404040"/>
                </a:solidFill>
                <a:latin typeface="微软雅黑" panose="020B0503020204020204" pitchFamily="34" charset="-122"/>
                <a:ea typeface="微软雅黑" panose="020B0503020204020204" pitchFamily="34" charset="-122"/>
                <a:sym typeface="+mn-ea"/>
              </a:rPr>
              <a:t>——</a:t>
            </a:r>
            <a:r>
              <a:rPr lang="zh-CN" altLang="en-US" sz="2400" dirty="0">
                <a:solidFill>
                  <a:srgbClr val="404040"/>
                </a:solidFill>
                <a:latin typeface="微软雅黑" panose="020B0503020204020204" pitchFamily="34" charset="-122"/>
                <a:ea typeface="微软雅黑" panose="020B0503020204020204" pitchFamily="34" charset="-122"/>
                <a:sym typeface="+mn-ea"/>
              </a:rPr>
              <a:t>“一横”为以宝中铁路、宝中铁路增二线、银渝高铁、银昆高速、国道344等沿千河布局的道路交通组成的千河交通走廊，“一纵”为S219。</a:t>
            </a:r>
          </a:p>
          <a:p>
            <a:pPr lvl="0" algn="l">
              <a:lnSpc>
                <a:spcPct val="150000"/>
              </a:lnSpc>
              <a:buClrTx/>
              <a:buSzTx/>
              <a:buFontTx/>
            </a:pPr>
            <a:endParaRPr lang="zh-CN" altLang="en-US" sz="2400" dirty="0">
              <a:solidFill>
                <a:srgbClr val="404040"/>
              </a:solidFill>
              <a:latin typeface="微软雅黑" panose="020B0503020204020204" pitchFamily="34" charset="-122"/>
              <a:ea typeface="微软雅黑" panose="020B0503020204020204" pitchFamily="34" charset="-122"/>
              <a:sym typeface="+mn-ea"/>
            </a:endParaRPr>
          </a:p>
        </p:txBody>
      </p:sp>
      <p:sp>
        <p:nvSpPr>
          <p:cNvPr id="28" name="文本框 3"/>
          <p:cNvSpPr txBox="1">
            <a:spLocks noChangeArrowheads="1"/>
          </p:cNvSpPr>
          <p:nvPr>
            <p:custDataLst>
              <p:tags r:id="rId1"/>
            </p:custDataLst>
          </p:nvPr>
        </p:nvSpPr>
        <p:spPr bwMode="auto">
          <a:xfrm>
            <a:off x="6019800" y="14169390"/>
            <a:ext cx="3593465"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镇域道路系统建设图</a:t>
            </a:r>
          </a:p>
        </p:txBody>
      </p:sp>
      <p:pic>
        <p:nvPicPr>
          <p:cNvPr id="6" name="图片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均衡配置  构建韧性支撑城市</a:t>
            </a:r>
          </a:p>
        </p:txBody>
      </p:sp>
      <p:pic>
        <p:nvPicPr>
          <p:cNvPr id="2" name="图片 1" descr="E:/工作/建大规划院/20230912千阳镇国空总规/03图纸/城关/5.综合交通规划图.jpg5.综合交通规划图"/>
          <p:cNvPicPr>
            <a:picLocks noChangeAspect="1"/>
          </p:cNvPicPr>
          <p:nvPr/>
        </p:nvPicPr>
        <p:blipFill rotWithShape="1">
          <a:blip r:embed="rId3"/>
          <a:srcRect l="4643" t="84318" r="36677" b="7588"/>
          <a:stretch>
            <a:fillRect/>
          </a:stretch>
        </p:blipFill>
        <p:spPr>
          <a:xfrm>
            <a:off x="1188720" y="13198475"/>
            <a:ext cx="5325110" cy="1038225"/>
          </a:xfrm>
          <a:prstGeom prst="rect">
            <a:avLst/>
          </a:prstGeom>
        </p:spPr>
      </p:pic>
    </p:spTree>
    <p:extLst>
      <p:ext uri="{BB962C8B-B14F-4D97-AF65-F5344CB8AC3E}">
        <p14:creationId xmlns:p14="http://schemas.microsoft.com/office/powerpoint/2010/main" val="1103457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4383156" y="5380028"/>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4383156" y="8503665"/>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4383156" y="11553266"/>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383156" y="2108876"/>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701982" y="4607234"/>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给排水</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25" name="矩形 24"/>
          <p:cNvSpPr/>
          <p:nvPr/>
        </p:nvSpPr>
        <p:spPr>
          <a:xfrm>
            <a:off x="4841240" y="2137410"/>
            <a:ext cx="5346065" cy="2136140"/>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2035</a:t>
            </a: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年城镇</a:t>
            </a:r>
            <a:r>
              <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给水普及率</a:t>
            </a: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100%</a:t>
            </a:r>
            <a:endPar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2035</a:t>
            </a: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年城镇污水处理率</a:t>
            </a: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95%</a:t>
            </a:r>
            <a:endPar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采用雨污分流制排水体制</a:t>
            </a:r>
            <a:endParaRPr lang="zh-CN" altLang="en-US"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雨水排放按照“高水高排，低水低排，就近排放”的原则，采用重力流就近排入水体或河谷</a:t>
            </a:r>
          </a:p>
        </p:txBody>
      </p:sp>
      <p:sp>
        <p:nvSpPr>
          <p:cNvPr id="27" name="矩形 26"/>
          <p:cNvSpPr/>
          <p:nvPr/>
        </p:nvSpPr>
        <p:spPr>
          <a:xfrm>
            <a:off x="701982" y="7704017"/>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电力电信</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28" name="矩形 27"/>
          <p:cNvSpPr/>
          <p:nvPr/>
        </p:nvSpPr>
        <p:spPr bwMode="auto">
          <a:xfrm>
            <a:off x="4634865" y="5960153"/>
            <a:ext cx="5346700" cy="1018540"/>
          </a:xfrm>
          <a:prstGeom prst="rect">
            <a:avLst/>
          </a:prstGeom>
          <a:noFill/>
        </p:spPr>
        <p:txBody>
          <a:bodyPr wrap="square">
            <a:spAutoFit/>
          </a:bodyPr>
          <a:lstStyle/>
          <a:p>
            <a:pPr>
              <a:lnSpc>
                <a:spcPct val="150000"/>
              </a:lnSpc>
            </a:pPr>
            <a:r>
              <a:rPr lang="zh-CN" altLang="en-US" sz="2010" dirty="0">
                <a:solidFill>
                  <a:srgbClr val="404040"/>
                </a:solidFill>
                <a:latin typeface="微软雅黑" panose="020B0503020204020204" pitchFamily="34" charset="-122"/>
                <a:ea typeface="微软雅黑" panose="020B0503020204020204" pitchFamily="34" charset="-122"/>
                <a:sym typeface="+mn-ea"/>
              </a:rPr>
              <a:t>至</a:t>
            </a:r>
            <a:r>
              <a:rPr lang="en-US" altLang="zh-CN" sz="2010" dirty="0">
                <a:solidFill>
                  <a:srgbClr val="404040"/>
                </a:solidFill>
                <a:latin typeface="微软雅黑" panose="020B0503020204020204" pitchFamily="34" charset="-122"/>
                <a:ea typeface="微软雅黑" panose="020B0503020204020204" pitchFamily="34" charset="-122"/>
                <a:sym typeface="+mn-ea"/>
              </a:rPr>
              <a:t>2035年移动信号覆盖率达到99%</a:t>
            </a:r>
            <a:r>
              <a:rPr lang="zh-CN" altLang="en-US" sz="2010" dirty="0">
                <a:solidFill>
                  <a:srgbClr val="404040"/>
                </a:solidFill>
                <a:latin typeface="微软雅黑" panose="020B0503020204020204" pitchFamily="34" charset="-122"/>
                <a:ea typeface="微软雅黑" panose="020B0503020204020204" pitchFamily="34" charset="-122"/>
                <a:sym typeface="+mn-ea"/>
              </a:rPr>
              <a:t>，</a:t>
            </a:r>
            <a:r>
              <a:rPr lang="en-US" altLang="zh-CN" sz="2010" dirty="0">
                <a:solidFill>
                  <a:srgbClr val="404040"/>
                </a:solidFill>
                <a:latin typeface="微软雅黑" panose="020B0503020204020204" pitchFamily="34" charset="-122"/>
                <a:ea typeface="微软雅黑" panose="020B0503020204020204" pitchFamily="34" charset="-122"/>
                <a:sym typeface="+mn-ea"/>
              </a:rPr>
              <a:t>广播电视信号覆盖率达到99%</a:t>
            </a:r>
            <a:r>
              <a:rPr lang="zh-CN" altLang="en-US" sz="2010" dirty="0">
                <a:solidFill>
                  <a:srgbClr val="404040"/>
                </a:solidFill>
                <a:latin typeface="微软雅黑" panose="020B0503020204020204" pitchFamily="34" charset="-122"/>
                <a:ea typeface="微软雅黑" panose="020B0503020204020204" pitchFamily="34" charset="-122"/>
                <a:sym typeface="+mn-ea"/>
              </a:rPr>
              <a:t>，</a:t>
            </a:r>
            <a:r>
              <a:rPr lang="en-US" altLang="zh-CN" sz="2010" dirty="0">
                <a:solidFill>
                  <a:srgbClr val="404040"/>
                </a:solidFill>
                <a:latin typeface="微软雅黑" panose="020B0503020204020204" pitchFamily="34" charset="-122"/>
                <a:ea typeface="微软雅黑" panose="020B0503020204020204" pitchFamily="34" charset="-122"/>
                <a:sym typeface="+mn-ea"/>
              </a:rPr>
              <a:t>邮政业务实现全覆盖</a:t>
            </a:r>
          </a:p>
        </p:txBody>
      </p:sp>
      <p:sp>
        <p:nvSpPr>
          <p:cNvPr id="30" name="矩形 29"/>
          <p:cNvSpPr/>
          <p:nvPr/>
        </p:nvSpPr>
        <p:spPr>
          <a:xfrm>
            <a:off x="701982" y="10828256"/>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供热燃气</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31" name="矩形 30"/>
          <p:cNvSpPr/>
          <p:nvPr/>
        </p:nvSpPr>
        <p:spPr bwMode="auto">
          <a:xfrm>
            <a:off x="4634230" y="8570595"/>
            <a:ext cx="5346700" cy="2682875"/>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天然气与液化石油气气源兼顾，安全供气</a:t>
            </a: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高中压燃气管网集中化覆盖，智能储输保障</a:t>
            </a: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镇区采取小型化集中供热为主，家用燃气炉采暖设施为辅，电热取暖设备为补充的供热方式</a:t>
            </a: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至2035年，镇区燃气气化率达到100%</a:t>
            </a:r>
          </a:p>
        </p:txBody>
      </p:sp>
      <p:sp>
        <p:nvSpPr>
          <p:cNvPr id="17" name="矩形 16"/>
          <p:cNvSpPr/>
          <p:nvPr/>
        </p:nvSpPr>
        <p:spPr bwMode="auto">
          <a:xfrm>
            <a:off x="4634865" y="11560175"/>
            <a:ext cx="5346700" cy="2698115"/>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环卫设施区域共享，城乡共享，科学合理地处置、处理废弃物</a:t>
            </a:r>
          </a:p>
          <a:p>
            <a:pPr algn="l">
              <a:lnSpc>
                <a:spcPct val="150000"/>
              </a:lnSpc>
              <a:buClrTx/>
              <a:buSzTx/>
              <a:buNone/>
            </a:pPr>
            <a:r>
              <a:rPr lang="en-US" altLang="zh-CN" sz="2010" dirty="0">
                <a:solidFill>
                  <a:srgbClr val="404040"/>
                </a:solidFill>
                <a:latin typeface="微软雅黑" panose="020B0503020204020204" pitchFamily="34" charset="-122"/>
                <a:ea typeface="微软雅黑" panose="020B0503020204020204" pitchFamily="34" charset="-122"/>
                <a:sym typeface="+mn-ea"/>
              </a:rPr>
              <a:t>按照“垃圾处理设施—垃圾中转站—垃圾收集点”三级收集处理工程体系进行生活垃圾废物回收，并按照垃圾分类要求进行投放收集</a:t>
            </a:r>
          </a:p>
        </p:txBody>
      </p:sp>
      <p:sp>
        <p:nvSpPr>
          <p:cNvPr id="4098" name="文本框 3"/>
          <p:cNvSpPr txBox="1"/>
          <p:nvPr>
            <p:custDataLst>
              <p:tags r:id="rId1"/>
            </p:custDataLst>
          </p:nvPr>
        </p:nvSpPr>
        <p:spPr>
          <a:xfrm>
            <a:off x="454332" y="1225555"/>
            <a:ext cx="3608133" cy="640080"/>
          </a:xfrm>
          <a:prstGeom prst="rect">
            <a:avLst/>
          </a:prstGeom>
          <a:noFill/>
          <a:ln w="9525">
            <a:noFill/>
          </a:ln>
        </p:spPr>
        <p:txBody>
          <a:bodyPr>
            <a:spAutoFit/>
          </a:bodyPr>
          <a:lstStyle>
            <a:defPPr>
              <a:defRPr lang="en-US"/>
            </a:defPPr>
            <a:lvl1pPr>
              <a:defRPr sz="3565" b="1">
                <a:solidFill>
                  <a:srgbClr val="2E75B6"/>
                </a:solidFill>
                <a:latin typeface="微软雅黑" panose="020B0503020204020204" pitchFamily="34" charset="-122"/>
                <a:ea typeface="微软雅黑" panose="020B0503020204020204" pitchFamily="34" charset="-122"/>
              </a:defRPr>
            </a:lvl1pPr>
          </a:lstStyle>
          <a:p>
            <a:r>
              <a:rPr lang="en-US" altLang="zh-CN" dirty="0"/>
              <a:t>6.2</a:t>
            </a:r>
            <a:r>
              <a:rPr lang="zh-CN" altLang="en-US" dirty="0"/>
              <a:t>市政基础设施</a:t>
            </a:r>
          </a:p>
        </p:txBody>
      </p:sp>
      <p:sp>
        <p:nvSpPr>
          <p:cNvPr id="16" name="矩形 15"/>
          <p:cNvSpPr/>
          <p:nvPr/>
        </p:nvSpPr>
        <p:spPr>
          <a:xfrm>
            <a:off x="701983" y="13876295"/>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环卫</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p>
        </p:txBody>
      </p:sp>
      <p:sp>
        <p:nvSpPr>
          <p:cNvPr id="9" name="矩形 8"/>
          <p:cNvSpPr/>
          <p:nvPr/>
        </p:nvSpPr>
        <p:spPr>
          <a:xfrm>
            <a:off x="3512949" y="5065438"/>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3" name="矩形 22"/>
          <p:cNvSpPr/>
          <p:nvPr/>
        </p:nvSpPr>
        <p:spPr>
          <a:xfrm>
            <a:off x="3512949" y="8162652"/>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4" name="矩形 23"/>
          <p:cNvSpPr/>
          <p:nvPr/>
        </p:nvSpPr>
        <p:spPr>
          <a:xfrm>
            <a:off x="3512949" y="11286057"/>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6" name="矩形 25"/>
          <p:cNvSpPr/>
          <p:nvPr/>
        </p:nvSpPr>
        <p:spPr>
          <a:xfrm>
            <a:off x="3512949" y="14334057"/>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12" name="图片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均衡配置  构建韧性支撑城市</a:t>
            </a:r>
          </a:p>
        </p:txBody>
      </p:sp>
      <p:pic>
        <p:nvPicPr>
          <p:cNvPr id="2" name="图片 1" descr="燃气"/>
          <p:cNvPicPr>
            <a:picLocks noChangeAspect="1"/>
          </p:cNvPicPr>
          <p:nvPr/>
        </p:nvPicPr>
        <p:blipFill>
          <a:blip r:embed="rId4">
            <a:duotone>
              <a:schemeClr val="accent1">
                <a:shade val="45000"/>
                <a:satMod val="135000"/>
              </a:schemeClr>
              <a:prstClr val="white"/>
            </a:duotone>
          </a:blip>
          <a:srcRect l="3769" t="2016" r="5932" b="2354"/>
          <a:stretch>
            <a:fillRect/>
          </a:stretch>
        </p:blipFill>
        <p:spPr>
          <a:xfrm>
            <a:off x="1424008" y="8747146"/>
            <a:ext cx="1668780" cy="1648460"/>
          </a:xfrm>
          <a:prstGeom prst="rect">
            <a:avLst/>
          </a:prstGeom>
        </p:spPr>
      </p:pic>
      <p:pic>
        <p:nvPicPr>
          <p:cNvPr id="5" name="图片 4" descr="水"/>
          <p:cNvPicPr>
            <a:picLocks noChangeAspect="1"/>
          </p:cNvPicPr>
          <p:nvPr/>
        </p:nvPicPr>
        <p:blipFill>
          <a:blip r:embed="rId5">
            <a:duotone>
              <a:schemeClr val="accent1">
                <a:shade val="45000"/>
                <a:satMod val="135000"/>
              </a:schemeClr>
              <a:prstClr val="white"/>
            </a:duotone>
          </a:blip>
          <a:stretch>
            <a:fillRect/>
          </a:stretch>
        </p:blipFill>
        <p:spPr>
          <a:xfrm>
            <a:off x="1400830" y="2564387"/>
            <a:ext cx="1715135" cy="1662430"/>
          </a:xfrm>
          <a:prstGeom prst="rect">
            <a:avLst/>
          </a:prstGeom>
        </p:spPr>
      </p:pic>
      <p:pic>
        <p:nvPicPr>
          <p:cNvPr id="6" name="图片 5" descr="电"/>
          <p:cNvPicPr>
            <a:picLocks noChangeAspect="1"/>
          </p:cNvPicPr>
          <p:nvPr/>
        </p:nvPicPr>
        <p:blipFill>
          <a:blip r:embed="rId6">
            <a:duotone>
              <a:schemeClr val="accent1">
                <a:shade val="45000"/>
                <a:satMod val="135000"/>
              </a:schemeClr>
              <a:prstClr val="white"/>
            </a:duotone>
          </a:blip>
          <a:stretch>
            <a:fillRect/>
          </a:stretch>
        </p:blipFill>
        <p:spPr>
          <a:xfrm>
            <a:off x="1278760" y="5621516"/>
            <a:ext cx="1767205" cy="1782445"/>
          </a:xfrm>
          <a:prstGeom prst="rect">
            <a:avLst/>
          </a:prstGeom>
        </p:spPr>
      </p:pic>
      <p:pic>
        <p:nvPicPr>
          <p:cNvPr id="7" name="图片 6" descr="垃圾"/>
          <p:cNvPicPr>
            <a:picLocks noChangeAspect="1"/>
          </p:cNvPicPr>
          <p:nvPr/>
        </p:nvPicPr>
        <p:blipFill>
          <a:blip r:embed="rId7">
            <a:duotone>
              <a:schemeClr val="accent1">
                <a:shade val="45000"/>
                <a:satMod val="135000"/>
              </a:schemeClr>
              <a:prstClr val="white"/>
            </a:duotone>
          </a:blip>
          <a:stretch>
            <a:fillRect/>
          </a:stretch>
        </p:blipFill>
        <p:spPr>
          <a:xfrm>
            <a:off x="1278760" y="11764890"/>
            <a:ext cx="1873250" cy="1766570"/>
          </a:xfrm>
          <a:prstGeom prst="rect">
            <a:avLst/>
          </a:prstGeom>
        </p:spPr>
      </p:pic>
    </p:spTree>
    <p:extLst>
      <p:ext uri="{BB962C8B-B14F-4D97-AF65-F5344CB8AC3E}">
        <p14:creationId xmlns:p14="http://schemas.microsoft.com/office/powerpoint/2010/main" val="26163080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2689749" y="4412543"/>
            <a:ext cx="6059171" cy="5984158"/>
            <a:chOff x="1698171" y="3535550"/>
            <a:chExt cx="7823200" cy="7726349"/>
          </a:xfrm>
        </p:grpSpPr>
        <p:grpSp>
          <p:nvGrpSpPr>
            <p:cNvPr id="9" name="组合 8"/>
            <p:cNvGrpSpPr/>
            <p:nvPr/>
          </p:nvGrpSpPr>
          <p:grpSpPr>
            <a:xfrm>
              <a:off x="1698171" y="3827253"/>
              <a:ext cx="7823200" cy="7434646"/>
              <a:chOff x="1698171" y="3480097"/>
              <a:chExt cx="7823200" cy="7434646"/>
            </a:xfrm>
          </p:grpSpPr>
          <p:grpSp>
            <p:nvGrpSpPr>
              <p:cNvPr id="5" name="组合 4"/>
              <p:cNvGrpSpPr/>
              <p:nvPr/>
            </p:nvGrpSpPr>
            <p:grpSpPr>
              <a:xfrm>
                <a:off x="1927194" y="3480097"/>
                <a:ext cx="6807201" cy="6792686"/>
                <a:chOff x="1927194" y="3480097"/>
                <a:chExt cx="6807201" cy="6792686"/>
              </a:xfrm>
            </p:grpSpPr>
            <p:sp>
              <p:nvSpPr>
                <p:cNvPr id="3" name="椭圆 2"/>
                <p:cNvSpPr/>
                <p:nvPr/>
              </p:nvSpPr>
              <p:spPr>
                <a:xfrm>
                  <a:off x="1927194" y="3480097"/>
                  <a:ext cx="6807201" cy="6792686"/>
                </a:xfrm>
                <a:prstGeom prst="ellipse">
                  <a:avLst/>
                </a:prstGeom>
                <a:solidFill>
                  <a:schemeClr val="accent5">
                    <a:lumMod val="40000"/>
                    <a:lumOff val="60000"/>
                    <a:alpha val="5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8" name="椭圆 7"/>
                <p:cNvSpPr/>
                <p:nvPr/>
              </p:nvSpPr>
              <p:spPr>
                <a:xfrm>
                  <a:off x="2174689" y="3701144"/>
                  <a:ext cx="6341748" cy="6328227"/>
                </a:xfrm>
                <a:prstGeom prst="ellipse">
                  <a:avLst/>
                </a:prstGeom>
                <a:solidFill>
                  <a:schemeClr val="bg1"/>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l="-326" t="13591" r="326" b="3692"/>
                <a:stretch>
                  <a:fillRect/>
                </a:stretch>
              </p:blipFill>
              <p:spPr>
                <a:xfrm>
                  <a:off x="2404708" y="3888787"/>
                  <a:ext cx="5852172" cy="2987653"/>
                </a:xfrm>
                <a:prstGeom prst="rect">
                  <a:avLst/>
                </a:prstGeom>
              </p:spPr>
            </p:pic>
          </p:grpSp>
          <p:sp>
            <p:nvSpPr>
              <p:cNvPr id="4" name="矩形 3"/>
              <p:cNvSpPr/>
              <p:nvPr/>
            </p:nvSpPr>
            <p:spPr>
              <a:xfrm>
                <a:off x="1698171" y="6876440"/>
                <a:ext cx="7823200" cy="4038303"/>
              </a:xfrm>
              <a:prstGeom prst="rect">
                <a:avLst/>
              </a:prstGeom>
              <a:solidFill>
                <a:schemeClr val="bg1"/>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grpSp>
        <p:sp>
          <p:nvSpPr>
            <p:cNvPr id="10" name="椭圆 9"/>
            <p:cNvSpPr/>
            <p:nvPr/>
          </p:nvSpPr>
          <p:spPr>
            <a:xfrm>
              <a:off x="1995209" y="5471408"/>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17" name="椭圆 16"/>
            <p:cNvSpPr/>
            <p:nvPr/>
          </p:nvSpPr>
          <p:spPr>
            <a:xfrm>
              <a:off x="7936774" y="5471408"/>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18" name="椭圆 17"/>
            <p:cNvSpPr/>
            <p:nvPr/>
          </p:nvSpPr>
          <p:spPr>
            <a:xfrm>
              <a:off x="5027422" y="3535550"/>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grpSp>
      <p:sp>
        <p:nvSpPr>
          <p:cNvPr id="4098" name="文本框 3"/>
          <p:cNvSpPr txBox="1"/>
          <p:nvPr>
            <p:custDataLst>
              <p:tags r:id="rId1"/>
            </p:custDataLst>
          </p:nvPr>
        </p:nvSpPr>
        <p:spPr>
          <a:xfrm>
            <a:off x="454332" y="1225555"/>
            <a:ext cx="3608133" cy="640080"/>
          </a:xfrm>
          <a:prstGeom prst="rect">
            <a:avLst/>
          </a:prstGeom>
          <a:noFill/>
          <a:ln w="9525">
            <a:noFill/>
          </a:ln>
        </p:spPr>
        <p:txBody>
          <a:bodyPr>
            <a:spAutoFit/>
          </a:bodyPr>
          <a:lstStyle>
            <a:defPPr>
              <a:defRPr lang="en-US"/>
            </a:defPPr>
            <a:lvl1pPr>
              <a:defRPr sz="3565" b="1">
                <a:solidFill>
                  <a:srgbClr val="2E75B6"/>
                </a:solidFill>
                <a:latin typeface="微软雅黑" panose="020B0503020204020204" pitchFamily="34" charset="-122"/>
                <a:ea typeface="微软雅黑" panose="020B0503020204020204" pitchFamily="34" charset="-122"/>
              </a:defRPr>
            </a:lvl1pPr>
          </a:lstStyle>
          <a:p>
            <a:r>
              <a:rPr lang="en-US" altLang="zh-CN" dirty="0"/>
              <a:t>6.3</a:t>
            </a:r>
            <a:r>
              <a:rPr lang="zh-CN" altLang="en-US" dirty="0"/>
              <a:t>韧性城市建设</a:t>
            </a:r>
          </a:p>
        </p:txBody>
      </p:sp>
      <p:sp>
        <p:nvSpPr>
          <p:cNvPr id="19" name="矩形: 圆角 11"/>
          <p:cNvSpPr/>
          <p:nvPr/>
        </p:nvSpPr>
        <p:spPr>
          <a:xfrm>
            <a:off x="571009" y="2072345"/>
            <a:ext cx="9487391" cy="982911"/>
          </a:xfrm>
          <a:prstGeom prst="roundRect">
            <a:avLst/>
          </a:prstGeom>
          <a:solidFill>
            <a:srgbClr val="9DC3E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r>
              <a:rPr lang="zh-CN" altLang="en-US" sz="2800" b="1" dirty="0">
                <a:latin typeface="微软雅黑" panose="020B0503020204020204" pitchFamily="34" charset="-122"/>
                <a:ea typeface="微软雅黑" panose="020B0503020204020204" pitchFamily="34" charset="-122"/>
              </a:rPr>
              <a:t>提高防灾减灾救灾和急难险突发公共事件处置保障能力</a:t>
            </a:r>
            <a:endParaRPr lang="zh-CN" altLang="en-US" sz="2800" dirty="0">
              <a:latin typeface="微软雅黑" panose="020B0503020204020204" pitchFamily="34" charset="-122"/>
              <a:ea typeface="微软雅黑" panose="020B0503020204020204" pitchFamily="34" charset="-122"/>
            </a:endParaRPr>
          </a:p>
        </p:txBody>
      </p:sp>
      <p:sp>
        <p:nvSpPr>
          <p:cNvPr id="7" name="矩形 6"/>
          <p:cNvSpPr/>
          <p:nvPr/>
        </p:nvSpPr>
        <p:spPr>
          <a:xfrm>
            <a:off x="679388" y="7654521"/>
            <a:ext cx="9455212" cy="5925820"/>
          </a:xfrm>
          <a:prstGeom prst="rect">
            <a:avLst/>
          </a:prstGeom>
        </p:spPr>
        <p:txBody>
          <a:bodyPr wrap="square">
            <a:spAutoFit/>
          </a:bodyPr>
          <a:lstStyle/>
          <a:p>
            <a:pPr marL="342900" indent="-342900">
              <a:lnSpc>
                <a:spcPct val="150000"/>
              </a:lnSpc>
              <a:buFont typeface="Wingdings" panose="05000000000000000000" pitchFamily="2" charset="2"/>
              <a:buChar char="p"/>
            </a:pPr>
            <a:r>
              <a:rPr lang="zh-CN" altLang="zh-CN" sz="2400" b="1" dirty="0">
                <a:solidFill>
                  <a:srgbClr val="2E75B6"/>
                </a:solidFill>
                <a:latin typeface="微软雅黑" panose="020B0503020204020204" pitchFamily="34" charset="-122"/>
                <a:ea typeface="微软雅黑" panose="020B0503020204020204" pitchFamily="34" charset="-122"/>
              </a:rPr>
              <a:t>防洪排涝工程</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城镇段按</a:t>
            </a:r>
            <a:r>
              <a:rPr lang="en-US" altLang="zh-CN" sz="2010" dirty="0">
                <a:solidFill>
                  <a:srgbClr val="404040"/>
                </a:solidFill>
                <a:latin typeface="微软雅黑" panose="020B0503020204020204" pitchFamily="34" charset="-122"/>
                <a:ea typeface="微软雅黑" panose="020B0503020204020204" pitchFamily="34" charset="-122"/>
                <a:sym typeface="+mn-ea"/>
              </a:rPr>
              <a:t>5</a:t>
            </a:r>
            <a:r>
              <a:rPr lang="zh-CN" altLang="zh-CN" sz="2010" dirty="0">
                <a:solidFill>
                  <a:srgbClr val="404040"/>
                </a:solidFill>
                <a:latin typeface="微软雅黑" panose="020B0503020204020204" pitchFamily="34" charset="-122"/>
                <a:ea typeface="微软雅黑" panose="020B0503020204020204" pitchFamily="34" charset="-122"/>
                <a:sym typeface="+mn-ea"/>
              </a:rPr>
              <a:t>0年一遇洪水设防</a:t>
            </a: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村庄按10年一遇洪水设防</a:t>
            </a: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科学划定洪涝风险控制线，严格落实洪涝风险控制线的管控范围</a:t>
            </a:r>
            <a:endParaRPr lang="zh-CN" altLang="zh-CN" sz="2010" dirty="0">
              <a:solidFill>
                <a:srgbClr val="404040"/>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p"/>
            </a:pPr>
            <a:r>
              <a:rPr lang="zh-CN" altLang="en-US" sz="2400" b="1" dirty="0">
                <a:solidFill>
                  <a:srgbClr val="2E75B6"/>
                </a:solidFill>
                <a:latin typeface="微软雅黑" panose="020B0503020204020204" pitchFamily="34" charset="-122"/>
                <a:ea typeface="微软雅黑" panose="020B0503020204020204" pitchFamily="34" charset="-122"/>
              </a:rPr>
              <a:t>消防</a:t>
            </a:r>
            <a:r>
              <a:rPr lang="zh-CN" altLang="zh-CN" sz="2400" b="1" dirty="0">
                <a:solidFill>
                  <a:srgbClr val="2E75B6"/>
                </a:solidFill>
                <a:latin typeface="微软雅黑" panose="020B0503020204020204" pitchFamily="34" charset="-122"/>
                <a:ea typeface="微软雅黑" panose="020B0503020204020204" pitchFamily="34" charset="-122"/>
              </a:rPr>
              <a:t>工程</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城关镇设置1处消防站，占地0.80公顷，及1处卫星消防站，占地0.22公顷</a:t>
            </a:r>
          </a:p>
          <a:p>
            <a:pPr>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镇区消防用水按同一时间火灾</a:t>
            </a:r>
            <a:r>
              <a:rPr lang="en-US" altLang="zh-CN" sz="2010" dirty="0">
                <a:solidFill>
                  <a:srgbClr val="404040"/>
                </a:solidFill>
                <a:latin typeface="微软雅黑" panose="020B0503020204020204" pitchFamily="34" charset="-122"/>
                <a:ea typeface="微软雅黑" panose="020B0503020204020204" pitchFamily="34" charset="-122"/>
                <a:sym typeface="+mn-ea"/>
              </a:rPr>
              <a:t>2</a:t>
            </a:r>
            <a:r>
              <a:rPr lang="zh-CN" altLang="zh-CN" sz="2010" dirty="0">
                <a:solidFill>
                  <a:srgbClr val="404040"/>
                </a:solidFill>
                <a:latin typeface="微软雅黑" panose="020B0503020204020204" pitchFamily="34" charset="-122"/>
                <a:ea typeface="微软雅黑" panose="020B0503020204020204" pitchFamily="34" charset="-122"/>
                <a:sym typeface="+mn-ea"/>
              </a:rPr>
              <a:t>次，一次灭火用水量</a:t>
            </a:r>
            <a:r>
              <a:rPr lang="en-US" altLang="zh-CN" sz="2010" dirty="0">
                <a:solidFill>
                  <a:srgbClr val="404040"/>
                </a:solidFill>
                <a:latin typeface="微软雅黑" panose="020B0503020204020204" pitchFamily="34" charset="-122"/>
                <a:ea typeface="微软雅黑" panose="020B0503020204020204" pitchFamily="34" charset="-122"/>
                <a:sym typeface="+mn-ea"/>
              </a:rPr>
              <a:t>45</a:t>
            </a:r>
            <a:r>
              <a:rPr lang="zh-CN" altLang="zh-CN" sz="2010" dirty="0">
                <a:solidFill>
                  <a:srgbClr val="404040"/>
                </a:solidFill>
                <a:latin typeface="微软雅黑" panose="020B0503020204020204" pitchFamily="34" charset="-122"/>
                <a:ea typeface="微软雅黑" panose="020B0503020204020204" pitchFamily="34" charset="-122"/>
                <a:sym typeface="+mn-ea"/>
              </a:rPr>
              <a:t>升/秒考虑</a:t>
            </a:r>
          </a:p>
          <a:p>
            <a:pPr>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通信系统采用“集中接警”的方式接警，能在同一时间内，同时受理镇区的2起火警</a:t>
            </a:r>
            <a:endParaRPr lang="zh-CN" altLang="zh-CN" sz="2010" dirty="0">
              <a:solidFill>
                <a:srgbClr val="404040"/>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p"/>
            </a:pPr>
            <a:r>
              <a:rPr lang="zh-CN" altLang="en-US" sz="2400" b="1" dirty="0">
                <a:solidFill>
                  <a:srgbClr val="2E75B6"/>
                </a:solidFill>
                <a:latin typeface="微软雅黑" panose="020B0503020204020204" pitchFamily="34" charset="-122"/>
                <a:ea typeface="微软雅黑" panose="020B0503020204020204" pitchFamily="34" charset="-122"/>
              </a:rPr>
              <a:t>抗震</a:t>
            </a:r>
            <a:r>
              <a:rPr lang="zh-CN" altLang="zh-CN" sz="2400" b="1" dirty="0">
                <a:solidFill>
                  <a:srgbClr val="2E75B6"/>
                </a:solidFill>
                <a:latin typeface="微软雅黑" panose="020B0503020204020204" pitchFamily="34" charset="-122"/>
                <a:ea typeface="微软雅黑" panose="020B0503020204020204" pitchFamily="34" charset="-122"/>
              </a:rPr>
              <a:t>工程规划</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just">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rPr>
              <a:t>抗震设防烈度为</a:t>
            </a:r>
            <a:r>
              <a:rPr lang="en-US" altLang="zh-CN" sz="2010" dirty="0">
                <a:solidFill>
                  <a:srgbClr val="404040"/>
                </a:solidFill>
                <a:latin typeface="微软雅黑" panose="020B0503020204020204" pitchFamily="34" charset="-122"/>
                <a:ea typeface="微软雅黑" panose="020B0503020204020204" pitchFamily="34" charset="-122"/>
              </a:rPr>
              <a:t>8</a:t>
            </a:r>
            <a:r>
              <a:rPr lang="zh-CN" altLang="zh-CN" sz="2010" dirty="0">
                <a:solidFill>
                  <a:srgbClr val="404040"/>
                </a:solidFill>
                <a:latin typeface="微软雅黑" panose="020B0503020204020204" pitchFamily="34" charset="-122"/>
                <a:ea typeface="微软雅黑" panose="020B0503020204020204" pitchFamily="34" charset="-122"/>
              </a:rPr>
              <a:t>度</a:t>
            </a:r>
          </a:p>
          <a:p>
            <a:pPr algn="just">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重大项目及生命线工程应根据“地震安全性评价”结果确定设防标准</a:t>
            </a:r>
            <a:endParaRPr lang="zh-CN" altLang="en-US" sz="2010" b="1" dirty="0">
              <a:solidFill>
                <a:srgbClr val="002060"/>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799608" y="5244684"/>
            <a:ext cx="1896071" cy="1754326"/>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相当于工程抗灾设防标准的较大灾害影响时间保持城市正常运行</a:t>
            </a:r>
          </a:p>
        </p:txBody>
      </p:sp>
      <p:sp>
        <p:nvSpPr>
          <p:cNvPr id="20" name="矩形 19"/>
          <p:cNvSpPr/>
          <p:nvPr/>
        </p:nvSpPr>
        <p:spPr>
          <a:xfrm>
            <a:off x="8350135" y="5280703"/>
            <a:ext cx="1572211" cy="1754326"/>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相当于设定防御标准的重大灾害影响时无特大人员伤亡</a:t>
            </a:r>
          </a:p>
        </p:txBody>
      </p:sp>
      <p:sp>
        <p:nvSpPr>
          <p:cNvPr id="21" name="矩形 20"/>
          <p:cNvSpPr/>
          <p:nvPr/>
        </p:nvSpPr>
        <p:spPr>
          <a:xfrm>
            <a:off x="3843629" y="3256281"/>
            <a:ext cx="3399204" cy="923330"/>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高于设定防御标准的特大灾害影响时能保证对外疏散和对内救援</a:t>
            </a:r>
          </a:p>
        </p:txBody>
      </p:sp>
      <p:pic>
        <p:nvPicPr>
          <p:cNvPr id="13" name="图片 1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06  </a:t>
            </a:r>
            <a:r>
              <a:rPr lang="zh-CN" altLang="en-US" sz="3600" b="1" dirty="0">
                <a:solidFill>
                  <a:schemeClr val="bg1"/>
                </a:solidFill>
                <a:latin typeface="方正小标宋简体" panose="02010601030101010101" pitchFamily="2" charset="-122"/>
                <a:ea typeface="方正小标宋简体" panose="02010601030101010101" pitchFamily="2" charset="-122"/>
              </a:rPr>
              <a:t>均衡配置  构建韧性支撑城市</a:t>
            </a:r>
          </a:p>
        </p:txBody>
      </p:sp>
    </p:spTree>
    <p:extLst>
      <p:ext uri="{BB962C8B-B14F-4D97-AF65-F5344CB8AC3E}">
        <p14:creationId xmlns:p14="http://schemas.microsoft.com/office/powerpoint/2010/main" val="16742451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E231D40A-92F4-D8D8-872D-BA651F97D741}"/>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90000"/>
                    </a14:imgEffect>
                  </a14:imgLayer>
                </a14:imgProps>
              </a:ext>
              <a:ext uri="{28A0092B-C50C-407E-A947-70E740481C1C}">
                <a14:useLocalDpi xmlns:a14="http://schemas.microsoft.com/office/drawing/2010/main" val="0"/>
              </a:ext>
            </a:extLst>
          </a:blip>
          <a:srcRect l="20359" r="33083"/>
          <a:stretch/>
        </p:blipFill>
        <p:spPr>
          <a:xfrm>
            <a:off x="0" y="-190078"/>
            <a:ext cx="10691812" cy="15309428"/>
          </a:xfrm>
          <a:prstGeom prst="rect">
            <a:avLst/>
          </a:prstGeom>
        </p:spPr>
      </p:pic>
      <p:pic>
        <p:nvPicPr>
          <p:cNvPr id="15" name="图片 14">
            <a:extLst>
              <a:ext uri="{FF2B5EF4-FFF2-40B4-BE49-F238E27FC236}">
                <a16:creationId xmlns:a16="http://schemas.microsoft.com/office/drawing/2014/main" id="{3959F7B6-F44D-DA7F-691E-8F8202D4F455}"/>
              </a:ext>
            </a:extLst>
          </p:cNvPr>
          <p:cNvPicPr>
            <a:picLocks noChangeAspect="1"/>
          </p:cNvPicPr>
          <p:nvPr/>
        </p:nvPicPr>
        <p:blipFill rotWithShape="1">
          <a:blip r:embed="rId4">
            <a:extLst>
              <a:ext uri="{28A0092B-C50C-407E-A947-70E740481C1C}">
                <a14:useLocalDpi xmlns:a14="http://schemas.microsoft.com/office/drawing/2010/main" val="0"/>
              </a:ext>
            </a:extLst>
          </a:blip>
          <a:srcRect t="48842"/>
          <a:stretch/>
        </p:blipFill>
        <p:spPr>
          <a:xfrm>
            <a:off x="0" y="7170067"/>
            <a:ext cx="10712738" cy="7949283"/>
          </a:xfrm>
          <a:prstGeom prst="rect">
            <a:avLst/>
          </a:prstGeom>
        </p:spPr>
      </p:pic>
      <p:sp>
        <p:nvSpPr>
          <p:cNvPr id="4" name="文本框 1">
            <a:extLst>
              <a:ext uri="{FF2B5EF4-FFF2-40B4-BE49-F238E27FC236}">
                <a16:creationId xmlns:a16="http://schemas.microsoft.com/office/drawing/2014/main" id="{38DD2293-527A-9488-BB27-0B3F735EE6D7}"/>
              </a:ext>
            </a:extLst>
          </p:cNvPr>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2010601030101010101" pitchFamily="2" charset="-122"/>
                <a:cs typeface="Arial" panose="020B0604020202020204" pitchFamily="34" charset="0"/>
              </a:defRPr>
            </a:lvl1pPr>
          </a:lstStyle>
          <a:p>
            <a:r>
              <a:rPr lang="en-US" altLang="zh-CN" sz="13000" b="1" dirty="0"/>
              <a:t>07</a:t>
            </a:r>
            <a:endParaRPr lang="zh-CN" altLang="en-US" sz="13000" b="1" dirty="0"/>
          </a:p>
        </p:txBody>
      </p:sp>
      <p:sp>
        <p:nvSpPr>
          <p:cNvPr id="6" name="文本框 5">
            <a:extLst>
              <a:ext uri="{FF2B5EF4-FFF2-40B4-BE49-F238E27FC236}">
                <a16:creationId xmlns:a16="http://schemas.microsoft.com/office/drawing/2014/main" id="{70865A0F-83AA-515B-B926-F9A46226AC6D}"/>
              </a:ext>
            </a:extLst>
          </p:cNvPr>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刚性管控</a:t>
            </a:r>
          </a:p>
          <a:p>
            <a:pPr algn="ctr">
              <a:lnSpc>
                <a:spcPct val="150000"/>
              </a:lnSpc>
            </a:pPr>
            <a:r>
              <a:rPr lang="zh-CN" altLang="en-US" sz="54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提升空间治理能力</a:t>
            </a:r>
          </a:p>
        </p:txBody>
      </p:sp>
      <p:sp>
        <p:nvSpPr>
          <p:cNvPr id="11" name="文本框 10">
            <a:extLst>
              <a:ext uri="{FF2B5EF4-FFF2-40B4-BE49-F238E27FC236}">
                <a16:creationId xmlns:a16="http://schemas.microsoft.com/office/drawing/2014/main" id="{0813A779-6E6E-7822-D781-150ABEC301C2}"/>
              </a:ext>
            </a:extLst>
          </p:cNvPr>
          <p:cNvSpPr txBox="1"/>
          <p:nvPr/>
        </p:nvSpPr>
        <p:spPr>
          <a:xfrm>
            <a:off x="4590161" y="11533510"/>
            <a:ext cx="5562601" cy="203132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重点项目</a:t>
            </a:r>
            <a:endParaRPr lang="en-US" altLang="zh-CN"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2010601030101010101" pitchFamily="2" charset="-122"/>
                <a:cs typeface="MV Boli" panose="02000500030200090000" pitchFamily="2" charset="0"/>
              </a:rPr>
              <a:t>分区规划</a:t>
            </a: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指引</a:t>
            </a: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2010601030101010101" pitchFamily="2" charset="-122"/>
                <a:cs typeface="MV Boli" panose="02000500030200090000" pitchFamily="2" charset="0"/>
              </a:rPr>
              <a:t>实施保障机制</a:t>
            </a:r>
          </a:p>
        </p:txBody>
      </p:sp>
      <p:pic>
        <p:nvPicPr>
          <p:cNvPr id="16" name="图片 15">
            <a:extLst>
              <a:ext uri="{FF2B5EF4-FFF2-40B4-BE49-F238E27FC236}">
                <a16:creationId xmlns:a16="http://schemas.microsoft.com/office/drawing/2014/main" id="{C683070B-3184-DF6D-4E6E-BBCE9994F39E}"/>
              </a:ext>
            </a:extLst>
          </p:cNvPr>
          <p:cNvPicPr>
            <a:picLocks noChangeAspect="1"/>
          </p:cNvPicPr>
          <p:nvPr/>
        </p:nvPicPr>
        <p:blipFill rotWithShape="1">
          <a:blip r:embed="rId5">
            <a:extLst>
              <a:ext uri="{28A0092B-C50C-407E-A947-70E740481C1C}">
                <a14:useLocalDpi xmlns:a14="http://schemas.microsoft.com/office/drawing/2010/main" val="0"/>
              </a:ext>
            </a:extLst>
          </a:blip>
          <a:srcRect l="33302" t="19872" r="21776" b="13142"/>
          <a:stretch/>
        </p:blipFill>
        <p:spPr>
          <a:xfrm>
            <a:off x="730602" y="8160324"/>
            <a:ext cx="3376246" cy="3436776"/>
          </a:xfrm>
          <a:prstGeom prst="rect">
            <a:avLst/>
          </a:prstGeom>
        </p:spPr>
      </p:pic>
    </p:spTree>
    <p:extLst>
      <p:ext uri="{BB962C8B-B14F-4D97-AF65-F5344CB8AC3E}">
        <p14:creationId xmlns:p14="http://schemas.microsoft.com/office/powerpoint/2010/main" val="348756249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289923" y="4456088"/>
            <a:ext cx="9950826" cy="10550769"/>
            <a:chOff x="246075" y="4303998"/>
            <a:chExt cx="9950826" cy="10550769"/>
          </a:xfrm>
        </p:grpSpPr>
        <p:pic>
          <p:nvPicPr>
            <p:cNvPr id="10" name="图片 9"/>
            <p:cNvPicPr>
              <a:picLocks noChangeAspect="1"/>
            </p:cNvPicPr>
            <p:nvPr/>
          </p:nvPicPr>
          <p:blipFill rotWithShape="1">
            <a:blip r:embed="rId2" cstate="hqprint">
              <a:extLst>
                <a:ext uri="{28A0092B-C50C-407E-A947-70E740481C1C}">
                  <a14:useLocalDpi xmlns:a14="http://schemas.microsoft.com/office/drawing/2010/main" val="0"/>
                </a:ext>
              </a:extLst>
            </a:blip>
            <a:srcRect l="4253" t="11247" r="3725" b="19016"/>
            <a:stretch/>
          </p:blipFill>
          <p:spPr>
            <a:xfrm>
              <a:off x="246075" y="4303998"/>
              <a:ext cx="9838815" cy="10537417"/>
            </a:xfrm>
            <a:prstGeom prst="rect">
              <a:avLst/>
            </a:prstGeom>
          </p:spPr>
        </p:pic>
        <p:pic>
          <p:nvPicPr>
            <p:cNvPr id="11" name="图片 10"/>
            <p:cNvPicPr>
              <a:picLocks noChangeAspect="1"/>
            </p:cNvPicPr>
            <p:nvPr/>
          </p:nvPicPr>
          <p:blipFill rotWithShape="1">
            <a:blip r:embed="rId3" cstate="hqprint">
              <a:extLst>
                <a:ext uri="{28A0092B-C50C-407E-A947-70E740481C1C}">
                  <a14:useLocalDpi xmlns:a14="http://schemas.microsoft.com/office/drawing/2010/main" val="0"/>
                </a:ext>
              </a:extLst>
            </a:blip>
            <a:srcRect l="4253" t="83992" r="3741" b="7939"/>
            <a:stretch/>
          </p:blipFill>
          <p:spPr>
            <a:xfrm>
              <a:off x="246075" y="13635567"/>
              <a:ext cx="9950826" cy="1219200"/>
            </a:xfrm>
            <a:prstGeom prst="rect">
              <a:avLst/>
            </a:prstGeom>
          </p:spPr>
        </p:pic>
      </p:grpSp>
      <p:pic>
        <p:nvPicPr>
          <p:cNvPr id="2" name="图片 1">
            <a:extLst>
              <a:ext uri="{FF2B5EF4-FFF2-40B4-BE49-F238E27FC236}">
                <a16:creationId xmlns:a16="http://schemas.microsoft.com/office/drawing/2014/main" id="{A73D186B-CDC6-1347-6CA3-1CBF9766850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 name="文本框 1">
            <a:extLst>
              <a:ext uri="{FF2B5EF4-FFF2-40B4-BE49-F238E27FC236}">
                <a16:creationId xmlns:a16="http://schemas.microsoft.com/office/drawing/2014/main" id="{CE4B9B0C-527C-9372-9D1D-31D71D12D316}"/>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07  </a:t>
            </a:r>
            <a:r>
              <a:rPr lang="zh-CN" altLang="en-US" sz="3600" b="1" dirty="0">
                <a:solidFill>
                  <a:schemeClr val="bg1"/>
                </a:solidFill>
                <a:latin typeface="方正小标宋简体" panose="02010601030101010101" pitchFamily="2" charset="-122"/>
                <a:ea typeface="方正小标宋简体" panose="02010601030101010101" pitchFamily="2" charset="-122"/>
              </a:rPr>
              <a:t>刚性管控  提升空间治理能力</a:t>
            </a:r>
          </a:p>
        </p:txBody>
      </p:sp>
      <p:sp>
        <p:nvSpPr>
          <p:cNvPr id="5" name="文本框 1">
            <a:extLst>
              <a:ext uri="{FF2B5EF4-FFF2-40B4-BE49-F238E27FC236}">
                <a16:creationId xmlns:a16="http://schemas.microsoft.com/office/drawing/2014/main" id="{1664156F-F735-DA25-9644-EAB200C53177}"/>
              </a:ext>
            </a:extLst>
          </p:cNvPr>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smtClean="0">
                <a:solidFill>
                  <a:srgbClr val="008080"/>
                </a:solidFill>
                <a:latin typeface="微软雅黑" panose="020B0503020204020204" pitchFamily="34" charset="-122"/>
                <a:ea typeface="微软雅黑" panose="020B0503020204020204" pitchFamily="34" charset="-122"/>
              </a:rPr>
              <a:t>7.1 </a:t>
            </a:r>
            <a:r>
              <a:rPr lang="zh-CN" altLang="en-US" sz="3564" b="1" dirty="0" smtClean="0">
                <a:solidFill>
                  <a:srgbClr val="008080"/>
                </a:solidFill>
                <a:latin typeface="微软雅黑" panose="020B0503020204020204" pitchFamily="34" charset="-122"/>
                <a:ea typeface="微软雅黑" panose="020B0503020204020204" pitchFamily="34" charset="-122"/>
              </a:rPr>
              <a:t>重点项目</a:t>
            </a:r>
            <a:endParaRPr lang="zh-CN" altLang="en-US" sz="3564" b="1" dirty="0">
              <a:solidFill>
                <a:srgbClr val="008080"/>
              </a:solidFill>
              <a:latin typeface="微软雅黑" panose="020B0503020204020204" pitchFamily="34" charset="-122"/>
              <a:ea typeface="微软雅黑" panose="020B0503020204020204" pitchFamily="34" charset="-122"/>
            </a:endParaRPr>
          </a:p>
        </p:txBody>
      </p:sp>
      <p:sp>
        <p:nvSpPr>
          <p:cNvPr id="7" name="矩形 6">
            <a:extLst>
              <a:ext uri="{FF2B5EF4-FFF2-40B4-BE49-F238E27FC236}">
                <a16:creationId xmlns:a16="http://schemas.microsoft.com/office/drawing/2014/main" id="{5194F51A-F182-5742-5E70-7DA97912FF88}"/>
              </a:ext>
            </a:extLst>
          </p:cNvPr>
          <p:cNvSpPr/>
          <p:nvPr/>
        </p:nvSpPr>
        <p:spPr>
          <a:xfrm>
            <a:off x="289925" y="1941862"/>
            <a:ext cx="9873928" cy="2459907"/>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a:extLst>
              <a:ext uri="{FF2B5EF4-FFF2-40B4-BE49-F238E27FC236}">
                <a16:creationId xmlns:a16="http://schemas.microsoft.com/office/drawing/2014/main" id="{A1CE58AE-5B6E-23B1-90A1-7C82DF9ED819}"/>
              </a:ext>
            </a:extLst>
          </p:cNvPr>
          <p:cNvSpPr txBox="1"/>
          <p:nvPr/>
        </p:nvSpPr>
        <p:spPr>
          <a:xfrm>
            <a:off x="679938" y="1950885"/>
            <a:ext cx="8912296" cy="22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285750" indent="-285750" algn="just">
              <a:lnSpc>
                <a:spcPct val="250000"/>
              </a:lnSpc>
              <a:buFont typeface="Wingdings" panose="05000000000000000000" pitchFamily="2" charset="2"/>
              <a:buChar char="p"/>
              <a:defRPr sz="1600" b="1">
                <a:solidFill>
                  <a:schemeClr val="accent6">
                    <a:lumMod val="75000"/>
                  </a:schemeClr>
                </a:solidFill>
                <a:latin typeface="微软雅黑" panose="020B0503020204020204" charset="-122"/>
                <a:ea typeface="微软雅黑" panose="020B050302020402020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pPr marL="0" indent="0">
              <a:lnSpc>
                <a:spcPct val="150000"/>
              </a:lnSpc>
              <a:buNone/>
            </a:pPr>
            <a:r>
              <a:rPr lang="zh-CN" altLang="zh-CN" sz="2400" dirty="0">
                <a:solidFill>
                  <a:schemeClr val="tx2">
                    <a:lumMod val="75000"/>
                  </a:schemeClr>
                </a:solidFill>
              </a:rPr>
              <a:t>（一）生态保护修复和国土综合整治</a:t>
            </a:r>
          </a:p>
          <a:p>
            <a:pPr marL="0" indent="0">
              <a:lnSpc>
                <a:spcPct val="150000"/>
              </a:lnSpc>
              <a:buNone/>
            </a:pPr>
            <a:r>
              <a:rPr lang="zh-CN" altLang="zh-CN" sz="2400" dirty="0">
                <a:solidFill>
                  <a:schemeClr val="tx2">
                    <a:lumMod val="75000"/>
                  </a:schemeClr>
                </a:solidFill>
              </a:rPr>
              <a:t>（二）农田整理及改造提升</a:t>
            </a:r>
          </a:p>
          <a:p>
            <a:pPr marL="0" indent="0">
              <a:lnSpc>
                <a:spcPct val="150000"/>
              </a:lnSpc>
              <a:buNone/>
            </a:pPr>
            <a:r>
              <a:rPr lang="zh-CN" altLang="zh-CN" sz="2400" dirty="0">
                <a:solidFill>
                  <a:schemeClr val="tx2">
                    <a:lumMod val="75000"/>
                  </a:schemeClr>
                </a:solidFill>
              </a:rPr>
              <a:t>（三）基础设施补足及公共服务体系完善</a:t>
            </a:r>
          </a:p>
          <a:p>
            <a:pPr marL="0" indent="0">
              <a:lnSpc>
                <a:spcPct val="150000"/>
              </a:lnSpc>
              <a:buNone/>
            </a:pPr>
            <a:r>
              <a:rPr lang="zh-CN" altLang="zh-CN" sz="2400" dirty="0">
                <a:solidFill>
                  <a:schemeClr val="tx2">
                    <a:lumMod val="75000"/>
                  </a:schemeClr>
                </a:solidFill>
              </a:rPr>
              <a:t>（四）</a:t>
            </a:r>
            <a:r>
              <a:rPr lang="zh-CN" altLang="en-US" sz="2400" dirty="0">
                <a:solidFill>
                  <a:schemeClr val="tx2">
                    <a:lumMod val="75000"/>
                  </a:schemeClr>
                </a:solidFill>
              </a:rPr>
              <a:t>产业发展</a:t>
            </a:r>
            <a:endParaRPr lang="zh-CN" altLang="zh-CN" sz="2400" dirty="0">
              <a:solidFill>
                <a:schemeClr val="tx2">
                  <a:lumMod val="75000"/>
                </a:schemeClr>
              </a:solidFill>
            </a:endParaRPr>
          </a:p>
        </p:txBody>
      </p:sp>
    </p:spTree>
    <p:extLst>
      <p:ext uri="{BB962C8B-B14F-4D97-AF65-F5344CB8AC3E}">
        <p14:creationId xmlns:p14="http://schemas.microsoft.com/office/powerpoint/2010/main" val="25585601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图片 80">
            <a:extLst>
              <a:ext uri="{FF2B5EF4-FFF2-40B4-BE49-F238E27FC236}">
                <a16:creationId xmlns:a16="http://schemas.microsoft.com/office/drawing/2014/main" id="{24AB5A83-170F-2591-AD1C-5586934E61F7}"/>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a14:imgEffect>
                  </a14:imgLayer>
                </a14:imgProps>
              </a:ext>
              <a:ext uri="{28A0092B-C50C-407E-A947-70E740481C1C}">
                <a14:useLocalDpi xmlns:a14="http://schemas.microsoft.com/office/drawing/2010/main" val="0"/>
              </a:ext>
            </a:extLst>
          </a:blip>
          <a:srcRect l="3" t="29868" r="-3" b="10325"/>
          <a:stretch/>
        </p:blipFill>
        <p:spPr>
          <a:xfrm>
            <a:off x="0" y="10850613"/>
            <a:ext cx="10691813" cy="4268737"/>
          </a:xfrm>
          <a:prstGeom prst="rect">
            <a:avLst/>
          </a:prstGeom>
        </p:spPr>
      </p:pic>
      <p:sp>
        <p:nvSpPr>
          <p:cNvPr id="72" name="矩形 71">
            <a:extLst>
              <a:ext uri="{FF2B5EF4-FFF2-40B4-BE49-F238E27FC236}">
                <a16:creationId xmlns:a16="http://schemas.microsoft.com/office/drawing/2014/main" id="{5AFD8FB1-A5FC-19E1-9D74-293D4BF2068A}"/>
              </a:ext>
            </a:extLst>
          </p:cNvPr>
          <p:cNvSpPr/>
          <p:nvPr/>
        </p:nvSpPr>
        <p:spPr>
          <a:xfrm>
            <a:off x="1072896" y="8163200"/>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3" name="矩形 72">
            <a:extLst>
              <a:ext uri="{FF2B5EF4-FFF2-40B4-BE49-F238E27FC236}">
                <a16:creationId xmlns:a16="http://schemas.microsoft.com/office/drawing/2014/main" id="{10E2B9BF-47BE-CE8C-5AA1-ECE52370CBF3}"/>
              </a:ext>
            </a:extLst>
          </p:cNvPr>
          <p:cNvSpPr/>
          <p:nvPr/>
        </p:nvSpPr>
        <p:spPr>
          <a:xfrm>
            <a:off x="5882354" y="8182784"/>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矩形 73">
            <a:extLst>
              <a:ext uri="{FF2B5EF4-FFF2-40B4-BE49-F238E27FC236}">
                <a16:creationId xmlns:a16="http://schemas.microsoft.com/office/drawing/2014/main" id="{20830494-ADDC-B928-0EB5-BC87ACBCB731}"/>
              </a:ext>
            </a:extLst>
          </p:cNvPr>
          <p:cNvSpPr/>
          <p:nvPr/>
        </p:nvSpPr>
        <p:spPr>
          <a:xfrm>
            <a:off x="5882354" y="8916783"/>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矩形 74">
            <a:extLst>
              <a:ext uri="{FF2B5EF4-FFF2-40B4-BE49-F238E27FC236}">
                <a16:creationId xmlns:a16="http://schemas.microsoft.com/office/drawing/2014/main" id="{4DB90439-06A9-242A-9730-88818CA30031}"/>
              </a:ext>
            </a:extLst>
          </p:cNvPr>
          <p:cNvSpPr/>
          <p:nvPr/>
        </p:nvSpPr>
        <p:spPr>
          <a:xfrm>
            <a:off x="1072896" y="8916783"/>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6" name="矩形 75">
            <a:extLst>
              <a:ext uri="{FF2B5EF4-FFF2-40B4-BE49-F238E27FC236}">
                <a16:creationId xmlns:a16="http://schemas.microsoft.com/office/drawing/2014/main" id="{B46B3D8B-87FB-B350-B5E2-F2D3891638AE}"/>
              </a:ext>
            </a:extLst>
          </p:cNvPr>
          <p:cNvSpPr/>
          <p:nvPr/>
        </p:nvSpPr>
        <p:spPr>
          <a:xfrm>
            <a:off x="2772770" y="9697596"/>
            <a:ext cx="471311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1">
            <a:extLst>
              <a:ext uri="{FF2B5EF4-FFF2-40B4-BE49-F238E27FC236}">
                <a16:creationId xmlns:a16="http://schemas.microsoft.com/office/drawing/2014/main" id="{1664156F-F735-DA25-9644-EAB200C53177}"/>
              </a:ext>
            </a:extLst>
          </p:cNvPr>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smtClean="0">
                <a:solidFill>
                  <a:srgbClr val="008080"/>
                </a:solidFill>
                <a:latin typeface="微软雅黑" panose="020B0503020204020204" pitchFamily="34" charset="-122"/>
                <a:ea typeface="微软雅黑" panose="020B0503020204020204" pitchFamily="34" charset="-122"/>
              </a:rPr>
              <a:t>7.2 </a:t>
            </a:r>
            <a:r>
              <a:rPr lang="zh-CN" altLang="en-US" sz="3564" b="1" dirty="0" smtClean="0">
                <a:solidFill>
                  <a:srgbClr val="008080"/>
                </a:solidFill>
                <a:latin typeface="微软雅黑" panose="020B0503020204020204" pitchFamily="34" charset="-122"/>
                <a:ea typeface="微软雅黑" panose="020B0503020204020204" pitchFamily="34" charset="-122"/>
              </a:rPr>
              <a:t>规划传导</a:t>
            </a:r>
            <a:endParaRPr lang="zh-CN" altLang="en-US" sz="3564" b="1" dirty="0">
              <a:solidFill>
                <a:srgbClr val="008080"/>
              </a:solidFill>
              <a:latin typeface="微软雅黑" panose="020B0503020204020204" pitchFamily="34" charset="-122"/>
              <a:ea typeface="微软雅黑" panose="020B0503020204020204" pitchFamily="34" charset="-122"/>
            </a:endParaRPr>
          </a:p>
        </p:txBody>
      </p:sp>
      <p:sp>
        <p:nvSpPr>
          <p:cNvPr id="5" name="文本框 1">
            <a:extLst>
              <a:ext uri="{FF2B5EF4-FFF2-40B4-BE49-F238E27FC236}">
                <a16:creationId xmlns:a16="http://schemas.microsoft.com/office/drawing/2014/main" id="{624FB9A2-FAEE-87F7-5779-D1121B09FD00}"/>
              </a:ext>
            </a:extLst>
          </p:cNvPr>
          <p:cNvSpPr txBox="1">
            <a:spLocks noChangeArrowheads="1"/>
          </p:cNvSpPr>
          <p:nvPr/>
        </p:nvSpPr>
        <p:spPr bwMode="auto">
          <a:xfrm>
            <a:off x="307306" y="7459483"/>
            <a:ext cx="4083728"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4" b="1" dirty="0" smtClean="0">
                <a:solidFill>
                  <a:srgbClr val="008080"/>
                </a:solidFill>
                <a:latin typeface="微软雅黑" panose="020B0503020204020204" pitchFamily="34" charset="-122"/>
                <a:ea typeface="微软雅黑" panose="020B0503020204020204" pitchFamily="34" charset="-122"/>
              </a:rPr>
              <a:t>7.3 </a:t>
            </a:r>
            <a:r>
              <a:rPr lang="zh-CN" altLang="en-US" sz="3564" b="1" dirty="0">
                <a:solidFill>
                  <a:srgbClr val="008080"/>
                </a:solidFill>
                <a:latin typeface="微软雅黑" panose="020B0503020204020204" pitchFamily="34" charset="-122"/>
                <a:ea typeface="微软雅黑" panose="020B0503020204020204" pitchFamily="34" charset="-122"/>
              </a:rPr>
              <a:t>实施保障机制</a:t>
            </a:r>
          </a:p>
        </p:txBody>
      </p:sp>
      <p:sp>
        <p:nvSpPr>
          <p:cNvPr id="67" name="文本框 6">
            <a:extLst>
              <a:ext uri="{FF2B5EF4-FFF2-40B4-BE49-F238E27FC236}">
                <a16:creationId xmlns:a16="http://schemas.microsoft.com/office/drawing/2014/main" id="{710E8CE8-0745-B532-B005-9E858B9CF1EF}"/>
              </a:ext>
            </a:extLst>
          </p:cNvPr>
          <p:cNvSpPr txBox="1">
            <a:spLocks noChangeArrowheads="1"/>
          </p:cNvSpPr>
          <p:nvPr/>
        </p:nvSpPr>
        <p:spPr bwMode="auto">
          <a:xfrm>
            <a:off x="1301479" y="8264786"/>
            <a:ext cx="326544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制定协调机构和机制</a:t>
            </a:r>
          </a:p>
        </p:txBody>
      </p:sp>
      <p:sp>
        <p:nvSpPr>
          <p:cNvPr id="68" name="文本框 6">
            <a:extLst>
              <a:ext uri="{FF2B5EF4-FFF2-40B4-BE49-F238E27FC236}">
                <a16:creationId xmlns:a16="http://schemas.microsoft.com/office/drawing/2014/main" id="{4F8F8489-6CCF-4893-D4D8-09F99B41C385}"/>
              </a:ext>
            </a:extLst>
          </p:cNvPr>
          <p:cNvSpPr txBox="1">
            <a:spLocks noChangeArrowheads="1"/>
          </p:cNvSpPr>
          <p:nvPr/>
        </p:nvSpPr>
        <p:spPr bwMode="auto">
          <a:xfrm>
            <a:off x="1623970" y="8987268"/>
            <a:ext cx="269565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完善区域政策体系</a:t>
            </a:r>
          </a:p>
        </p:txBody>
      </p:sp>
      <p:sp>
        <p:nvSpPr>
          <p:cNvPr id="69" name="文本框 6">
            <a:extLst>
              <a:ext uri="{FF2B5EF4-FFF2-40B4-BE49-F238E27FC236}">
                <a16:creationId xmlns:a16="http://schemas.microsoft.com/office/drawing/2014/main" id="{9D4DC2F1-67F7-4C50-A5A1-6E47D7FF3BC7}"/>
              </a:ext>
            </a:extLst>
          </p:cNvPr>
          <p:cNvSpPr txBox="1">
            <a:spLocks noChangeArrowheads="1"/>
          </p:cNvSpPr>
          <p:nvPr/>
        </p:nvSpPr>
        <p:spPr bwMode="auto">
          <a:xfrm>
            <a:off x="6165818" y="8264786"/>
            <a:ext cx="32308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纳入绩效考核政策体系</a:t>
            </a:r>
          </a:p>
        </p:txBody>
      </p:sp>
      <p:sp>
        <p:nvSpPr>
          <p:cNvPr id="70" name="文本框 6">
            <a:extLst>
              <a:ext uri="{FF2B5EF4-FFF2-40B4-BE49-F238E27FC236}">
                <a16:creationId xmlns:a16="http://schemas.microsoft.com/office/drawing/2014/main" id="{536ACD9E-7D9B-EB5F-949E-DFB2161AE139}"/>
              </a:ext>
            </a:extLst>
          </p:cNvPr>
          <p:cNvSpPr txBox="1">
            <a:spLocks noChangeArrowheads="1"/>
          </p:cNvSpPr>
          <p:nvPr/>
        </p:nvSpPr>
        <p:spPr bwMode="auto">
          <a:xfrm>
            <a:off x="5979822" y="8986577"/>
            <a:ext cx="363909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构建合理的监督管理体系</a:t>
            </a:r>
          </a:p>
        </p:txBody>
      </p:sp>
      <p:sp>
        <p:nvSpPr>
          <p:cNvPr id="71" name="文本框 6">
            <a:extLst>
              <a:ext uri="{FF2B5EF4-FFF2-40B4-BE49-F238E27FC236}">
                <a16:creationId xmlns:a16="http://schemas.microsoft.com/office/drawing/2014/main" id="{D2F4F184-D786-E497-02A7-987B611BBF48}"/>
              </a:ext>
            </a:extLst>
          </p:cNvPr>
          <p:cNvSpPr txBox="1">
            <a:spLocks noChangeArrowheads="1"/>
          </p:cNvSpPr>
          <p:nvPr/>
        </p:nvSpPr>
        <p:spPr bwMode="auto">
          <a:xfrm>
            <a:off x="3075550" y="9767390"/>
            <a:ext cx="410266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健全责任追责制度</a:t>
            </a:r>
          </a:p>
        </p:txBody>
      </p:sp>
      <p:pic>
        <p:nvPicPr>
          <p:cNvPr id="7" name="图片 6">
            <a:extLst>
              <a:ext uri="{FF2B5EF4-FFF2-40B4-BE49-F238E27FC236}">
                <a16:creationId xmlns:a16="http://schemas.microsoft.com/office/drawing/2014/main" id="{A73D186B-CDC6-1347-6CA3-1CBF9766850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5855"/>
            <a:ext cx="10527214" cy="883671"/>
          </a:xfrm>
          <a:prstGeom prst="rect">
            <a:avLst/>
          </a:prstGeom>
        </p:spPr>
      </p:pic>
      <p:sp>
        <p:nvSpPr>
          <p:cNvPr id="31" name="文本框 1">
            <a:extLst>
              <a:ext uri="{FF2B5EF4-FFF2-40B4-BE49-F238E27FC236}">
                <a16:creationId xmlns:a16="http://schemas.microsoft.com/office/drawing/2014/main" id="{CE4B9B0C-527C-9372-9D1D-31D71D12D316}"/>
              </a:ext>
            </a:extLst>
          </p:cNvPr>
          <p:cNvSpPr txBox="1">
            <a:spLocks noChangeArrowheads="1"/>
          </p:cNvSpPr>
          <p:nvPr/>
        </p:nvSpPr>
        <p:spPr bwMode="auto">
          <a:xfrm>
            <a:off x="425803" y="135197"/>
            <a:ext cx="6929153" cy="64081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2010601030101010101" pitchFamily="2" charset="-122"/>
                <a:ea typeface="方正小标宋简体" panose="02010601030101010101" pitchFamily="2" charset="-122"/>
              </a:rPr>
              <a:t>07  </a:t>
            </a:r>
            <a:r>
              <a:rPr lang="zh-CN" altLang="en-US" sz="3600" b="1" dirty="0">
                <a:solidFill>
                  <a:schemeClr val="bg1"/>
                </a:solidFill>
                <a:latin typeface="方正小标宋简体" panose="02010601030101010101" pitchFamily="2" charset="-122"/>
                <a:ea typeface="方正小标宋简体" panose="02010601030101010101" pitchFamily="2" charset="-122"/>
              </a:rPr>
              <a:t>刚性管控  提升空间治理能力</a:t>
            </a:r>
          </a:p>
        </p:txBody>
      </p:sp>
      <p:pic>
        <p:nvPicPr>
          <p:cNvPr id="18" name="Picture 2">
            <a:extLst>
              <a:ext uri="{FF2B5EF4-FFF2-40B4-BE49-F238E27FC236}">
                <a16:creationId xmlns:a16="http://schemas.microsoft.com/office/drawing/2014/main" id="{E8803D48-D8A3-9BB9-01FE-5D6146C630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08148" y="1563557"/>
            <a:ext cx="7875515" cy="5068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5835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576,&quot;width&quot;:14511}"/>
</p:tagLst>
</file>

<file path=ppt/tags/tag2.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3592,&quot;width&quot;:5064}"/>
</p:tagLst>
</file>

<file path=ppt/tags/tag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3271,&quot;width&quot;:6962}"/>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TABLE_ENDDRAG_ORIGIN_RECT" val="157*171"/>
  <p:tag name="TABLE_ENDDRAG_RECT" val="107*242*157*171"/>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TABLE_ENDDRAG_ORIGIN_RECT" val="157*171"/>
  <p:tag name="TABLE_ENDDRAG_RECT" val="107*242*157*171"/>
</p:tagLst>
</file>

<file path=ppt/tags/tag35.xml><?xml version="1.0" encoding="utf-8"?>
<p:tagLst xmlns:a="http://schemas.openxmlformats.org/drawingml/2006/main" xmlns:r="http://schemas.openxmlformats.org/officeDocument/2006/relationships" xmlns:p="http://schemas.openxmlformats.org/presentationml/2006/main">
  <p:tag name="TABLE_ENDDRAG_ORIGIN_RECT" val="157*171"/>
  <p:tag name="TABLE_ENDDRAG_RECT" val="107*242*157*171"/>
</p:tagLst>
</file>

<file path=ppt/tags/tag36.xml><?xml version="1.0" encoding="utf-8"?>
<p:tagLst xmlns:a="http://schemas.openxmlformats.org/drawingml/2006/main" xmlns:r="http://schemas.openxmlformats.org/officeDocument/2006/relationships" xmlns:p="http://schemas.openxmlformats.org/presentationml/2006/main">
  <p:tag name="TABLE_ENDDRAG_ORIGIN_RECT" val="157*171"/>
  <p:tag name="TABLE_ENDDRAG_RECT" val="107*242*157*171"/>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5667</TotalTime>
  <Words>3287</Words>
  <Application>Microsoft Office PowerPoint</Application>
  <PresentationFormat>自定义</PresentationFormat>
  <Paragraphs>296</Paragraphs>
  <Slides>32</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32</vt:i4>
      </vt:variant>
    </vt:vector>
  </HeadingPairs>
  <TitlesOfParts>
    <vt:vector size="45" baseType="lpstr">
      <vt:lpstr>等线</vt:lpstr>
      <vt:lpstr>等线 Light</vt:lpstr>
      <vt:lpstr>方正小标宋简体</vt:lpstr>
      <vt:lpstr>黑体</vt:lpstr>
      <vt:lpstr>微软雅黑</vt:lpstr>
      <vt:lpstr>Agency FB</vt:lpstr>
      <vt:lpstr>Arial</vt:lpstr>
      <vt:lpstr>Calibri</vt:lpstr>
      <vt:lpstr>Calibri Light</vt:lpstr>
      <vt:lpstr>MV Boli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1661943495@qq.com</dc:creator>
  <cp:lastModifiedBy>DELL</cp:lastModifiedBy>
  <cp:revision>314</cp:revision>
  <dcterms:created xsi:type="dcterms:W3CDTF">2022-12-12T02:37:28Z</dcterms:created>
  <dcterms:modified xsi:type="dcterms:W3CDTF">2025-05-12T03:16:51Z</dcterms:modified>
</cp:coreProperties>
</file>