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340" r:id="rId2"/>
    <p:sldId id="361" r:id="rId3"/>
    <p:sldId id="367" r:id="rId4"/>
    <p:sldId id="266" r:id="rId5"/>
    <p:sldId id="362" r:id="rId6"/>
    <p:sldId id="344" r:id="rId7"/>
    <p:sldId id="345" r:id="rId8"/>
    <p:sldId id="363" r:id="rId9"/>
    <p:sldId id="279" r:id="rId10"/>
    <p:sldId id="346" r:id="rId11"/>
    <p:sldId id="350" r:id="rId12"/>
    <p:sldId id="293" r:id="rId13"/>
    <p:sldId id="317" r:id="rId14"/>
    <p:sldId id="328" r:id="rId15"/>
    <p:sldId id="329" r:id="rId16"/>
    <p:sldId id="330" r:id="rId17"/>
    <p:sldId id="331" r:id="rId18"/>
    <p:sldId id="319" r:id="rId19"/>
    <p:sldId id="332" r:id="rId20"/>
    <p:sldId id="333" r:id="rId21"/>
    <p:sldId id="338" r:id="rId22"/>
    <p:sldId id="351" r:id="rId23"/>
    <p:sldId id="355" r:id="rId24"/>
    <p:sldId id="356" r:id="rId25"/>
    <p:sldId id="357" r:id="rId26"/>
    <p:sldId id="321" r:id="rId27"/>
    <p:sldId id="314" r:id="rId28"/>
    <p:sldId id="320" r:id="rId29"/>
    <p:sldId id="337" r:id="rId30"/>
    <p:sldId id="359" r:id="rId31"/>
    <p:sldId id="342" r:id="rId32"/>
    <p:sldId id="298" r:id="rId33"/>
  </p:sldIdLst>
  <p:sldSz cx="10691813" cy="1511935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1661943495@qq.com" initials="1" lastIdx="50" clrIdx="0">
    <p:extLst>
      <p:ext uri="{19B8F6BF-5375-455C-9EA6-DF929625EA0E}">
        <p15:presenceInfo xmlns:p15="http://schemas.microsoft.com/office/powerpoint/2012/main" userId="e50b250879c95061"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8B8176"/>
    <a:srgbClr val="82AA66"/>
    <a:srgbClr val="FFFFFF"/>
    <a:srgbClr val="D35431"/>
    <a:srgbClr val="DF8167"/>
    <a:srgbClr val="FE7686"/>
    <a:srgbClr val="FD2941"/>
    <a:srgbClr val="008080"/>
    <a:srgbClr val="E8B785"/>
    <a:srgbClr val="9DC3E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2D5ABB26-0587-4C30-8999-92F81FD0307C}" styleName="无样式，无网格">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68D230F3-CF80-4859-8CE7-A43EE81993B5}" styleName="浅色样式 1 - 强调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16D9F66E-5EB9-4882-86FB-DCBF35E3C3E4}" styleName="中度样式 4 - 强调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93296810-A885-4BE3-A3E7-6D5BEEA58F35}" styleName="中度样式 2 - 强调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999" autoAdjust="0"/>
    <p:restoredTop sz="94618" autoAdjust="0"/>
  </p:normalViewPr>
  <p:slideViewPr>
    <p:cSldViewPr snapToGrid="0">
      <p:cViewPr varScale="1">
        <p:scale>
          <a:sx n="40" d="100"/>
          <a:sy n="40" d="100"/>
        </p:scale>
        <p:origin x="2323" y="43"/>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75" d="100"/>
        <a:sy n="75"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commentAuthors" Target="commentAuthor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002CEE1-1E6A-48DA-8877-7BF47CF04E4C}" type="doc">
      <dgm:prSet loTypeId="urn:microsoft.com/office/officeart/2005/8/layout/list1#1" loCatId="list" qsTypeId="urn:microsoft.com/office/officeart/2005/8/quickstyle/simple1#3" qsCatId="simple" csTypeId="urn:microsoft.com/office/officeart/2005/8/colors/colorful5" csCatId="colorful" phldr="1"/>
      <dgm:spPr/>
      <dgm:t>
        <a:bodyPr/>
        <a:lstStyle/>
        <a:p>
          <a:endParaRPr lang="zh-CN" altLang="en-US"/>
        </a:p>
      </dgm:t>
    </dgm:pt>
    <dgm:pt modelId="{35F3F6CD-AB9D-438C-A67B-D7386820A4B0}">
      <dgm:prSet phldrT="[文本]" phldr="0" custT="1"/>
      <dgm:spPr/>
      <dgm:t>
        <a:bodyPr vert="horz" wrap="square"/>
        <a:lstStyle/>
        <a:p>
          <a:pPr>
            <a:lnSpc>
              <a:spcPct val="100000"/>
            </a:lnSpc>
            <a:spcBef>
              <a:spcPct val="0"/>
            </a:spcBef>
            <a:spcAft>
              <a:spcPct val="35000"/>
            </a:spcAft>
          </a:pPr>
          <a:r>
            <a:rPr lang="zh-CN" altLang="en-US" sz="2400" b="1" dirty="0">
              <a:latin typeface="微软雅黑" panose="020B0503020204020204" pitchFamily="34" charset="-122"/>
              <a:ea typeface="微软雅黑" panose="020B0503020204020204" pitchFamily="34" charset="-122"/>
            </a:rPr>
            <a:t>湿地保护修复项目</a:t>
          </a:r>
        </a:p>
      </dgm:t>
    </dgm:pt>
    <dgm:pt modelId="{13F35DCC-8ED9-432C-BE38-D38D8AEF826A}" type="parTrans" cxnId="{36E7836A-55F7-479F-93B5-4C6AE1F7122D}">
      <dgm:prSet/>
      <dgm:spPr/>
      <dgm:t>
        <a:bodyPr/>
        <a:lstStyle/>
        <a:p>
          <a:endParaRPr lang="zh-CN" altLang="en-US" sz="3600" b="1">
            <a:latin typeface="微软雅黑" panose="020B0503020204020204" pitchFamily="34" charset="-122"/>
            <a:ea typeface="微软雅黑" panose="020B0503020204020204" pitchFamily="34" charset="-122"/>
          </a:endParaRPr>
        </a:p>
      </dgm:t>
    </dgm:pt>
    <dgm:pt modelId="{25CA1D3F-0F93-4829-9F34-C29AFA68024D}" type="sibTrans" cxnId="{36E7836A-55F7-479F-93B5-4C6AE1F7122D}">
      <dgm:prSet/>
      <dgm:spPr/>
      <dgm:t>
        <a:bodyPr/>
        <a:lstStyle/>
        <a:p>
          <a:endParaRPr lang="zh-CN" altLang="en-US" sz="3600" b="1">
            <a:latin typeface="微软雅黑" panose="020B0503020204020204" pitchFamily="34" charset="-122"/>
            <a:ea typeface="微软雅黑" panose="020B0503020204020204" pitchFamily="34" charset="-122"/>
          </a:endParaRPr>
        </a:p>
      </dgm:t>
    </dgm:pt>
    <dgm:pt modelId="{AF72599E-3966-4321-9233-3F78B302662A}">
      <dgm:prSet phldrT="[文本]" phldr="0" custT="1"/>
      <dgm:spPr/>
      <dgm:t>
        <a:bodyPr vert="horz" wrap="square"/>
        <a:lstStyle/>
        <a:p>
          <a:pPr>
            <a:lnSpc>
              <a:spcPct val="100000"/>
            </a:lnSpc>
            <a:spcBef>
              <a:spcPct val="0"/>
            </a:spcBef>
            <a:spcAft>
              <a:spcPct val="35000"/>
            </a:spcAft>
          </a:pPr>
          <a:r>
            <a:rPr lang="zh-CN" altLang="en-US" sz="2400" b="1" dirty="0">
              <a:latin typeface="微软雅黑" panose="020B0503020204020204" pitchFamily="34" charset="-122"/>
              <a:ea typeface="微软雅黑" panose="020B0503020204020204" pitchFamily="34" charset="-122"/>
            </a:rPr>
            <a:t>水土流失防治项目</a:t>
          </a:r>
        </a:p>
      </dgm:t>
    </dgm:pt>
    <dgm:pt modelId="{4B013AEE-745B-449B-90B9-E66E20608827}" type="parTrans" cxnId="{E07B79B6-8FB9-4EAC-9231-0BE95CE531A4}">
      <dgm:prSet/>
      <dgm:spPr/>
      <dgm:t>
        <a:bodyPr/>
        <a:lstStyle/>
        <a:p>
          <a:endParaRPr lang="zh-CN" altLang="en-US" sz="3600" b="1">
            <a:latin typeface="微软雅黑" panose="020B0503020204020204" pitchFamily="34" charset="-122"/>
            <a:ea typeface="微软雅黑" panose="020B0503020204020204" pitchFamily="34" charset="-122"/>
          </a:endParaRPr>
        </a:p>
      </dgm:t>
    </dgm:pt>
    <dgm:pt modelId="{62A80902-9295-43B0-B6FC-230BEF6FD19B}" type="sibTrans" cxnId="{E07B79B6-8FB9-4EAC-9231-0BE95CE531A4}">
      <dgm:prSet/>
      <dgm:spPr/>
      <dgm:t>
        <a:bodyPr/>
        <a:lstStyle/>
        <a:p>
          <a:endParaRPr lang="zh-CN" altLang="en-US" sz="3600" b="1">
            <a:latin typeface="微软雅黑" panose="020B0503020204020204" pitchFamily="34" charset="-122"/>
            <a:ea typeface="微软雅黑" panose="020B0503020204020204" pitchFamily="34" charset="-122"/>
          </a:endParaRPr>
        </a:p>
      </dgm:t>
    </dgm:pt>
    <dgm:pt modelId="{2AABFC28-60C3-4BD4-A7D0-A50D413CEAD2}">
      <dgm:prSet phldrT="[文本]" phldr="0" custT="1"/>
      <dgm:spPr/>
      <dgm:t>
        <a:bodyPr vert="horz" wrap="square"/>
        <a:lstStyle/>
        <a:p>
          <a:pPr>
            <a:lnSpc>
              <a:spcPct val="100000"/>
            </a:lnSpc>
            <a:spcBef>
              <a:spcPct val="0"/>
            </a:spcBef>
            <a:spcAft>
              <a:spcPct val="35000"/>
            </a:spcAft>
          </a:pPr>
          <a:r>
            <a:rPr lang="zh-CN" altLang="en-US" sz="2400" b="1" dirty="0">
              <a:latin typeface="微软雅黑" panose="020B0503020204020204" pitchFamily="34" charset="-122"/>
              <a:ea typeface="微软雅黑" panose="020B0503020204020204" pitchFamily="34" charset="-122"/>
            </a:rPr>
            <a:t>森林综合治理项目</a:t>
          </a:r>
        </a:p>
      </dgm:t>
    </dgm:pt>
    <dgm:pt modelId="{9AAECD19-C149-401B-A50A-89E21FF190D2}" type="parTrans" cxnId="{20E41DE5-1B4B-41B9-8D3E-7A7F18BD3EED}">
      <dgm:prSet/>
      <dgm:spPr/>
      <dgm:t>
        <a:bodyPr/>
        <a:lstStyle/>
        <a:p>
          <a:endParaRPr lang="zh-CN" altLang="en-US" sz="3600" b="1">
            <a:latin typeface="微软雅黑" panose="020B0503020204020204" pitchFamily="34" charset="-122"/>
            <a:ea typeface="微软雅黑" panose="020B0503020204020204" pitchFamily="34" charset="-122"/>
          </a:endParaRPr>
        </a:p>
      </dgm:t>
    </dgm:pt>
    <dgm:pt modelId="{AB120AE7-FC74-4208-8721-317DBFCC9BEB}" type="sibTrans" cxnId="{20E41DE5-1B4B-41B9-8D3E-7A7F18BD3EED}">
      <dgm:prSet/>
      <dgm:spPr/>
      <dgm:t>
        <a:bodyPr/>
        <a:lstStyle/>
        <a:p>
          <a:endParaRPr lang="zh-CN" altLang="en-US" sz="3600" b="1">
            <a:latin typeface="微软雅黑" panose="020B0503020204020204" pitchFamily="34" charset="-122"/>
            <a:ea typeface="微软雅黑" panose="020B0503020204020204" pitchFamily="34" charset="-122"/>
          </a:endParaRPr>
        </a:p>
      </dgm:t>
    </dgm:pt>
    <dgm:pt modelId="{3834961D-35EE-4D67-9F21-5888B9DE3758}">
      <dgm:prSet phldr="0" custT="1"/>
      <dgm:spPr/>
      <dgm:t>
        <a:bodyPr vert="horz" wrap="square"/>
        <a:lstStyle/>
        <a:p>
          <a:pPr>
            <a:lnSpc>
              <a:spcPct val="100000"/>
            </a:lnSpc>
            <a:spcBef>
              <a:spcPct val="0"/>
            </a:spcBef>
            <a:spcAft>
              <a:spcPct val="35000"/>
            </a:spcAft>
          </a:pPr>
          <a:r>
            <a:rPr lang="zh-CN" altLang="en-US" sz="2400" b="1" dirty="0">
              <a:latin typeface="微软雅黑" panose="020B0503020204020204" pitchFamily="34" charset="-122"/>
              <a:ea typeface="微软雅黑" panose="020B0503020204020204" pitchFamily="34" charset="-122"/>
            </a:rPr>
            <a:t>山水林田湖草生态项目</a:t>
          </a:r>
        </a:p>
      </dgm:t>
    </dgm:pt>
    <dgm:pt modelId="{47014DB6-3CA1-4D33-9C94-9827018214A9}" type="parTrans" cxnId="{3220CEE9-9712-4B12-B2A4-07D3517D9002}">
      <dgm:prSet/>
      <dgm:spPr/>
      <dgm:t>
        <a:bodyPr/>
        <a:lstStyle/>
        <a:p>
          <a:endParaRPr lang="zh-CN" altLang="en-US" sz="3600" b="1">
            <a:latin typeface="微软雅黑" panose="020B0503020204020204" pitchFamily="34" charset="-122"/>
            <a:ea typeface="微软雅黑" panose="020B0503020204020204" pitchFamily="34" charset="-122"/>
          </a:endParaRPr>
        </a:p>
      </dgm:t>
    </dgm:pt>
    <dgm:pt modelId="{3081E4FF-25B0-4AF4-9B90-900DACCB6A3C}" type="sibTrans" cxnId="{3220CEE9-9712-4B12-B2A4-07D3517D9002}">
      <dgm:prSet/>
      <dgm:spPr/>
      <dgm:t>
        <a:bodyPr/>
        <a:lstStyle/>
        <a:p>
          <a:endParaRPr lang="zh-CN" altLang="en-US" sz="3600" b="1">
            <a:latin typeface="微软雅黑" panose="020B0503020204020204" pitchFamily="34" charset="-122"/>
            <a:ea typeface="微软雅黑" panose="020B0503020204020204" pitchFamily="34" charset="-122"/>
          </a:endParaRPr>
        </a:p>
      </dgm:t>
    </dgm:pt>
    <dgm:pt modelId="{04C4447C-E71B-435A-8BB5-A8CCC3831ADC}">
      <dgm:prSet phldr="0" custT="1"/>
      <dgm:spPr/>
      <dgm:t>
        <a:bodyPr vert="horz" wrap="square"/>
        <a:lstStyle/>
        <a:p>
          <a:pPr>
            <a:lnSpc>
              <a:spcPct val="100000"/>
            </a:lnSpc>
            <a:spcBef>
              <a:spcPct val="0"/>
            </a:spcBef>
            <a:spcAft>
              <a:spcPct val="35000"/>
            </a:spcAft>
          </a:pPr>
          <a:r>
            <a:rPr lang="zh-CN" altLang="en-US" sz="2400" b="1" dirty="0">
              <a:latin typeface="微软雅黑" panose="020B0503020204020204" pitchFamily="34" charset="-122"/>
              <a:ea typeface="微软雅黑" panose="020B0503020204020204" pitchFamily="34" charset="-122"/>
            </a:rPr>
            <a:t>国土综合整治项目</a:t>
          </a:r>
        </a:p>
      </dgm:t>
    </dgm:pt>
    <dgm:pt modelId="{5E85736B-C9A4-47EE-A51B-E9F8CA390736}" type="parTrans" cxnId="{38D7DA77-E988-4BA3-816D-5A7A1B6FDD7C}">
      <dgm:prSet/>
      <dgm:spPr/>
      <dgm:t>
        <a:bodyPr/>
        <a:lstStyle/>
        <a:p>
          <a:endParaRPr lang="zh-CN" altLang="en-US" sz="3600" b="1">
            <a:latin typeface="微软雅黑" panose="020B0503020204020204" pitchFamily="34" charset="-122"/>
            <a:ea typeface="微软雅黑" panose="020B0503020204020204" pitchFamily="34" charset="-122"/>
          </a:endParaRPr>
        </a:p>
      </dgm:t>
    </dgm:pt>
    <dgm:pt modelId="{C1E8AA65-E167-41A3-958A-8B092474E1D9}" type="sibTrans" cxnId="{38D7DA77-E988-4BA3-816D-5A7A1B6FDD7C}">
      <dgm:prSet/>
      <dgm:spPr/>
      <dgm:t>
        <a:bodyPr/>
        <a:lstStyle/>
        <a:p>
          <a:endParaRPr lang="zh-CN" altLang="en-US" sz="3600" b="1">
            <a:latin typeface="微软雅黑" panose="020B0503020204020204" pitchFamily="34" charset="-122"/>
            <a:ea typeface="微软雅黑" panose="020B0503020204020204" pitchFamily="34" charset="-122"/>
          </a:endParaRPr>
        </a:p>
      </dgm:t>
    </dgm:pt>
    <dgm:pt modelId="{ABC389C9-D49A-4412-A594-5BCC8B70A365}" type="pres">
      <dgm:prSet presAssocID="{D002CEE1-1E6A-48DA-8877-7BF47CF04E4C}" presName="linear" presStyleCnt="0">
        <dgm:presLayoutVars>
          <dgm:dir/>
          <dgm:animLvl val="lvl"/>
          <dgm:resizeHandles val="exact"/>
        </dgm:presLayoutVars>
      </dgm:prSet>
      <dgm:spPr/>
      <dgm:t>
        <a:bodyPr/>
        <a:lstStyle/>
        <a:p>
          <a:endParaRPr lang="zh-CN" altLang="en-US"/>
        </a:p>
      </dgm:t>
    </dgm:pt>
    <dgm:pt modelId="{A8BA2C05-2977-454E-803E-204187120D02}" type="pres">
      <dgm:prSet presAssocID="{35F3F6CD-AB9D-438C-A67B-D7386820A4B0}" presName="parentLin" presStyleCnt="0"/>
      <dgm:spPr/>
    </dgm:pt>
    <dgm:pt modelId="{CDB36790-F029-4D9E-8342-5967E39240C0}" type="pres">
      <dgm:prSet presAssocID="{35F3F6CD-AB9D-438C-A67B-D7386820A4B0}" presName="parentLeftMargin" presStyleLbl="node1" presStyleIdx="0" presStyleCnt="5"/>
      <dgm:spPr/>
      <dgm:t>
        <a:bodyPr/>
        <a:lstStyle/>
        <a:p>
          <a:endParaRPr lang="zh-CN" altLang="en-US"/>
        </a:p>
      </dgm:t>
    </dgm:pt>
    <dgm:pt modelId="{1920FD03-0C01-4058-9AA9-E655BB164CAF}" type="pres">
      <dgm:prSet presAssocID="{35F3F6CD-AB9D-438C-A67B-D7386820A4B0}" presName="parentText" presStyleLbl="node1" presStyleIdx="0" presStyleCnt="5" custScaleX="108565">
        <dgm:presLayoutVars>
          <dgm:chMax val="0"/>
          <dgm:bulletEnabled val="1"/>
        </dgm:presLayoutVars>
      </dgm:prSet>
      <dgm:spPr/>
      <dgm:t>
        <a:bodyPr/>
        <a:lstStyle/>
        <a:p>
          <a:endParaRPr lang="zh-CN" altLang="en-US"/>
        </a:p>
      </dgm:t>
    </dgm:pt>
    <dgm:pt modelId="{A82781D1-1E15-4D65-9A5F-7F63527AC1E8}" type="pres">
      <dgm:prSet presAssocID="{35F3F6CD-AB9D-438C-A67B-D7386820A4B0}" presName="negativeSpace" presStyleCnt="0"/>
      <dgm:spPr/>
    </dgm:pt>
    <dgm:pt modelId="{3EAE8612-AC31-4DE0-AC93-9BFC0365020F}" type="pres">
      <dgm:prSet presAssocID="{35F3F6CD-AB9D-438C-A67B-D7386820A4B0}" presName="childText" presStyleLbl="conFgAcc1" presStyleIdx="0" presStyleCnt="5">
        <dgm:presLayoutVars>
          <dgm:bulletEnabled val="1"/>
        </dgm:presLayoutVars>
      </dgm:prSet>
      <dgm:spPr/>
    </dgm:pt>
    <dgm:pt modelId="{D7126D1C-E738-4AFD-8CF6-2B4CA3155B2F}" type="pres">
      <dgm:prSet presAssocID="{25CA1D3F-0F93-4829-9F34-C29AFA68024D}" presName="spaceBetweenRectangles" presStyleCnt="0"/>
      <dgm:spPr/>
    </dgm:pt>
    <dgm:pt modelId="{D532C1BB-F207-4F46-A20C-2E5AE958FC50}" type="pres">
      <dgm:prSet presAssocID="{AF72599E-3966-4321-9233-3F78B302662A}" presName="parentLin" presStyleCnt="0"/>
      <dgm:spPr/>
    </dgm:pt>
    <dgm:pt modelId="{94A23BBE-42CC-4CB6-ADAB-5E3255769955}" type="pres">
      <dgm:prSet presAssocID="{AF72599E-3966-4321-9233-3F78B302662A}" presName="parentLeftMargin" presStyleLbl="node1" presStyleIdx="0" presStyleCnt="5"/>
      <dgm:spPr/>
      <dgm:t>
        <a:bodyPr/>
        <a:lstStyle/>
        <a:p>
          <a:endParaRPr lang="zh-CN" altLang="en-US"/>
        </a:p>
      </dgm:t>
    </dgm:pt>
    <dgm:pt modelId="{22BD9200-D648-40A1-A4BB-4F05AAA6A96C}" type="pres">
      <dgm:prSet presAssocID="{AF72599E-3966-4321-9233-3F78B302662A}" presName="parentText" presStyleLbl="node1" presStyleIdx="1" presStyleCnt="5" custScaleX="108495">
        <dgm:presLayoutVars>
          <dgm:chMax val="0"/>
          <dgm:bulletEnabled val="1"/>
        </dgm:presLayoutVars>
      </dgm:prSet>
      <dgm:spPr/>
      <dgm:t>
        <a:bodyPr/>
        <a:lstStyle/>
        <a:p>
          <a:endParaRPr lang="zh-CN" altLang="en-US"/>
        </a:p>
      </dgm:t>
    </dgm:pt>
    <dgm:pt modelId="{41C3D844-1F44-49FA-8C9C-34218C85541B}" type="pres">
      <dgm:prSet presAssocID="{AF72599E-3966-4321-9233-3F78B302662A}" presName="negativeSpace" presStyleCnt="0"/>
      <dgm:spPr/>
    </dgm:pt>
    <dgm:pt modelId="{5716CC8B-A617-4D85-A0FB-E8FA9DFFB57F}" type="pres">
      <dgm:prSet presAssocID="{AF72599E-3966-4321-9233-3F78B302662A}" presName="childText" presStyleLbl="conFgAcc1" presStyleIdx="1" presStyleCnt="5">
        <dgm:presLayoutVars>
          <dgm:bulletEnabled val="1"/>
        </dgm:presLayoutVars>
      </dgm:prSet>
      <dgm:spPr/>
    </dgm:pt>
    <dgm:pt modelId="{DDF2D2C7-576D-470D-AF3D-5EF2C9AE4B66}" type="pres">
      <dgm:prSet presAssocID="{62A80902-9295-43B0-B6FC-230BEF6FD19B}" presName="spaceBetweenRectangles" presStyleCnt="0"/>
      <dgm:spPr/>
    </dgm:pt>
    <dgm:pt modelId="{9222B8B6-1B4E-4911-A4D0-5B1E2BFEB5E7}" type="pres">
      <dgm:prSet presAssocID="{2AABFC28-60C3-4BD4-A7D0-A50D413CEAD2}" presName="parentLin" presStyleCnt="0"/>
      <dgm:spPr/>
    </dgm:pt>
    <dgm:pt modelId="{EB02C817-B1E1-490B-A932-CE85F37A8D73}" type="pres">
      <dgm:prSet presAssocID="{2AABFC28-60C3-4BD4-A7D0-A50D413CEAD2}" presName="parentLeftMargin" presStyleLbl="node1" presStyleIdx="1" presStyleCnt="5"/>
      <dgm:spPr/>
      <dgm:t>
        <a:bodyPr/>
        <a:lstStyle/>
        <a:p>
          <a:endParaRPr lang="zh-CN" altLang="en-US"/>
        </a:p>
      </dgm:t>
    </dgm:pt>
    <dgm:pt modelId="{E1039143-3812-4F40-882E-EF80FFD83FB1}" type="pres">
      <dgm:prSet presAssocID="{2AABFC28-60C3-4BD4-A7D0-A50D413CEAD2}" presName="parentText" presStyleLbl="node1" presStyleIdx="2" presStyleCnt="5" custScaleX="108565">
        <dgm:presLayoutVars>
          <dgm:chMax val="0"/>
          <dgm:bulletEnabled val="1"/>
        </dgm:presLayoutVars>
      </dgm:prSet>
      <dgm:spPr/>
      <dgm:t>
        <a:bodyPr/>
        <a:lstStyle/>
        <a:p>
          <a:endParaRPr lang="zh-CN" altLang="en-US"/>
        </a:p>
      </dgm:t>
    </dgm:pt>
    <dgm:pt modelId="{3257A1E0-62D0-42CB-872A-82DD2108E781}" type="pres">
      <dgm:prSet presAssocID="{2AABFC28-60C3-4BD4-A7D0-A50D413CEAD2}" presName="negativeSpace" presStyleCnt="0"/>
      <dgm:spPr/>
    </dgm:pt>
    <dgm:pt modelId="{730A9BDF-2B26-4515-A085-9C487A916BF4}" type="pres">
      <dgm:prSet presAssocID="{2AABFC28-60C3-4BD4-A7D0-A50D413CEAD2}" presName="childText" presStyleLbl="conFgAcc1" presStyleIdx="2" presStyleCnt="5">
        <dgm:presLayoutVars>
          <dgm:bulletEnabled val="1"/>
        </dgm:presLayoutVars>
      </dgm:prSet>
      <dgm:spPr/>
    </dgm:pt>
    <dgm:pt modelId="{9202D327-77CA-482F-83F9-0EB59F4CE340}" type="pres">
      <dgm:prSet presAssocID="{AB120AE7-FC74-4208-8721-317DBFCC9BEB}" presName="spaceBetweenRectangles" presStyleCnt="0"/>
      <dgm:spPr/>
    </dgm:pt>
    <dgm:pt modelId="{E53F8A01-B575-4D36-95B0-1CEF84C73D26}" type="pres">
      <dgm:prSet presAssocID="{3834961D-35EE-4D67-9F21-5888B9DE3758}" presName="parentLin" presStyleCnt="0"/>
      <dgm:spPr/>
    </dgm:pt>
    <dgm:pt modelId="{C1D86EFD-069A-44C2-BCCB-85469EDA48FD}" type="pres">
      <dgm:prSet presAssocID="{3834961D-35EE-4D67-9F21-5888B9DE3758}" presName="parentLeftMargin" presStyleLbl="node1" presStyleIdx="2" presStyleCnt="5"/>
      <dgm:spPr/>
      <dgm:t>
        <a:bodyPr/>
        <a:lstStyle/>
        <a:p>
          <a:endParaRPr lang="zh-CN" altLang="en-US"/>
        </a:p>
      </dgm:t>
    </dgm:pt>
    <dgm:pt modelId="{ECB29756-3A18-47EC-9475-DF9597ED218E}" type="pres">
      <dgm:prSet presAssocID="{3834961D-35EE-4D67-9F21-5888B9DE3758}" presName="parentText" presStyleLbl="node1" presStyleIdx="3" presStyleCnt="5" custScaleX="108565">
        <dgm:presLayoutVars>
          <dgm:chMax val="0"/>
          <dgm:bulletEnabled val="1"/>
        </dgm:presLayoutVars>
      </dgm:prSet>
      <dgm:spPr/>
      <dgm:t>
        <a:bodyPr/>
        <a:lstStyle/>
        <a:p>
          <a:endParaRPr lang="zh-CN" altLang="en-US"/>
        </a:p>
      </dgm:t>
    </dgm:pt>
    <dgm:pt modelId="{C68BCBAD-4BDB-4E6E-AC68-DBD0A9A85F50}" type="pres">
      <dgm:prSet presAssocID="{3834961D-35EE-4D67-9F21-5888B9DE3758}" presName="negativeSpace" presStyleCnt="0"/>
      <dgm:spPr/>
    </dgm:pt>
    <dgm:pt modelId="{6F31B23A-23CD-4CBC-8945-93F7FC2DC27D}" type="pres">
      <dgm:prSet presAssocID="{3834961D-35EE-4D67-9F21-5888B9DE3758}" presName="childText" presStyleLbl="conFgAcc1" presStyleIdx="3" presStyleCnt="5">
        <dgm:presLayoutVars>
          <dgm:bulletEnabled val="1"/>
        </dgm:presLayoutVars>
      </dgm:prSet>
      <dgm:spPr/>
    </dgm:pt>
    <dgm:pt modelId="{A00B6514-0740-428C-96FF-FBD1141C4447}" type="pres">
      <dgm:prSet presAssocID="{3081E4FF-25B0-4AF4-9B90-900DACCB6A3C}" presName="spaceBetweenRectangles" presStyleCnt="0"/>
      <dgm:spPr/>
    </dgm:pt>
    <dgm:pt modelId="{75514ADB-113A-45BD-A401-E167EA46964F}" type="pres">
      <dgm:prSet presAssocID="{04C4447C-E71B-435A-8BB5-A8CCC3831ADC}" presName="parentLin" presStyleCnt="0"/>
      <dgm:spPr/>
    </dgm:pt>
    <dgm:pt modelId="{DA54FF3E-8902-4D09-ADC6-DEA161E16BD6}" type="pres">
      <dgm:prSet presAssocID="{04C4447C-E71B-435A-8BB5-A8CCC3831ADC}" presName="parentLeftMargin" presStyleLbl="node1" presStyleIdx="3" presStyleCnt="5"/>
      <dgm:spPr/>
      <dgm:t>
        <a:bodyPr/>
        <a:lstStyle/>
        <a:p>
          <a:endParaRPr lang="zh-CN" altLang="en-US"/>
        </a:p>
      </dgm:t>
    </dgm:pt>
    <dgm:pt modelId="{CADD8BA2-5ECA-4900-BEBA-52EA7EF6DFFB}" type="pres">
      <dgm:prSet presAssocID="{04C4447C-E71B-435A-8BB5-A8CCC3831ADC}" presName="parentText" presStyleLbl="node1" presStyleIdx="4" presStyleCnt="5" custScaleX="108565">
        <dgm:presLayoutVars>
          <dgm:chMax val="0"/>
          <dgm:bulletEnabled val="1"/>
        </dgm:presLayoutVars>
      </dgm:prSet>
      <dgm:spPr/>
      <dgm:t>
        <a:bodyPr/>
        <a:lstStyle/>
        <a:p>
          <a:endParaRPr lang="zh-CN" altLang="en-US"/>
        </a:p>
      </dgm:t>
    </dgm:pt>
    <dgm:pt modelId="{07FACD0E-5617-4686-89AA-94F7E111FE73}" type="pres">
      <dgm:prSet presAssocID="{04C4447C-E71B-435A-8BB5-A8CCC3831ADC}" presName="negativeSpace" presStyleCnt="0"/>
      <dgm:spPr/>
    </dgm:pt>
    <dgm:pt modelId="{590CC517-B9F2-471A-9F01-91BB53CE769B}" type="pres">
      <dgm:prSet presAssocID="{04C4447C-E71B-435A-8BB5-A8CCC3831ADC}" presName="childText" presStyleLbl="conFgAcc1" presStyleIdx="4" presStyleCnt="5">
        <dgm:presLayoutVars>
          <dgm:bulletEnabled val="1"/>
        </dgm:presLayoutVars>
      </dgm:prSet>
      <dgm:spPr/>
    </dgm:pt>
  </dgm:ptLst>
  <dgm:cxnLst>
    <dgm:cxn modelId="{49EAAAFB-7123-43A1-9FFA-1EB47783BD5D}" type="presOf" srcId="{35F3F6CD-AB9D-438C-A67B-D7386820A4B0}" destId="{1920FD03-0C01-4058-9AA9-E655BB164CAF}" srcOrd="1" destOrd="0" presId="urn:microsoft.com/office/officeart/2005/8/layout/list1#1"/>
    <dgm:cxn modelId="{E07B79B6-8FB9-4EAC-9231-0BE95CE531A4}" srcId="{D002CEE1-1E6A-48DA-8877-7BF47CF04E4C}" destId="{AF72599E-3966-4321-9233-3F78B302662A}" srcOrd="1" destOrd="0" parTransId="{4B013AEE-745B-449B-90B9-E66E20608827}" sibTransId="{62A80902-9295-43B0-B6FC-230BEF6FD19B}"/>
    <dgm:cxn modelId="{D2E7780F-6B36-41AD-9BBE-E3D98F84D271}" type="presOf" srcId="{3834961D-35EE-4D67-9F21-5888B9DE3758}" destId="{ECB29756-3A18-47EC-9475-DF9597ED218E}" srcOrd="1" destOrd="0" presId="urn:microsoft.com/office/officeart/2005/8/layout/list1#1"/>
    <dgm:cxn modelId="{3220CEE9-9712-4B12-B2A4-07D3517D9002}" srcId="{D002CEE1-1E6A-48DA-8877-7BF47CF04E4C}" destId="{3834961D-35EE-4D67-9F21-5888B9DE3758}" srcOrd="3" destOrd="0" parTransId="{47014DB6-3CA1-4D33-9C94-9827018214A9}" sibTransId="{3081E4FF-25B0-4AF4-9B90-900DACCB6A3C}"/>
    <dgm:cxn modelId="{9450EF1A-E527-4411-AD8A-DEB86BE76D0A}" type="presOf" srcId="{04C4447C-E71B-435A-8BB5-A8CCC3831ADC}" destId="{DA54FF3E-8902-4D09-ADC6-DEA161E16BD6}" srcOrd="0" destOrd="0" presId="urn:microsoft.com/office/officeart/2005/8/layout/list1#1"/>
    <dgm:cxn modelId="{606FC1AD-149A-4394-A457-35CDF7B8012F}" type="presOf" srcId="{35F3F6CD-AB9D-438C-A67B-D7386820A4B0}" destId="{CDB36790-F029-4D9E-8342-5967E39240C0}" srcOrd="0" destOrd="0" presId="urn:microsoft.com/office/officeart/2005/8/layout/list1#1"/>
    <dgm:cxn modelId="{38D7DA77-E988-4BA3-816D-5A7A1B6FDD7C}" srcId="{D002CEE1-1E6A-48DA-8877-7BF47CF04E4C}" destId="{04C4447C-E71B-435A-8BB5-A8CCC3831ADC}" srcOrd="4" destOrd="0" parTransId="{5E85736B-C9A4-47EE-A51B-E9F8CA390736}" sibTransId="{C1E8AA65-E167-41A3-958A-8B092474E1D9}"/>
    <dgm:cxn modelId="{C7DC4CBD-B2CA-4583-A5A5-EB1FA66066DD}" type="presOf" srcId="{AF72599E-3966-4321-9233-3F78B302662A}" destId="{94A23BBE-42CC-4CB6-ADAB-5E3255769955}" srcOrd="0" destOrd="0" presId="urn:microsoft.com/office/officeart/2005/8/layout/list1#1"/>
    <dgm:cxn modelId="{20E41DE5-1B4B-41B9-8D3E-7A7F18BD3EED}" srcId="{D002CEE1-1E6A-48DA-8877-7BF47CF04E4C}" destId="{2AABFC28-60C3-4BD4-A7D0-A50D413CEAD2}" srcOrd="2" destOrd="0" parTransId="{9AAECD19-C149-401B-A50A-89E21FF190D2}" sibTransId="{AB120AE7-FC74-4208-8721-317DBFCC9BEB}"/>
    <dgm:cxn modelId="{C50041E8-03FF-403C-B09E-4B6A4EBA24C2}" type="presOf" srcId="{3834961D-35EE-4D67-9F21-5888B9DE3758}" destId="{C1D86EFD-069A-44C2-BCCB-85469EDA48FD}" srcOrd="0" destOrd="0" presId="urn:microsoft.com/office/officeart/2005/8/layout/list1#1"/>
    <dgm:cxn modelId="{73E3EE8F-E663-4A25-B0C1-518151649059}" type="presOf" srcId="{D002CEE1-1E6A-48DA-8877-7BF47CF04E4C}" destId="{ABC389C9-D49A-4412-A594-5BCC8B70A365}" srcOrd="0" destOrd="0" presId="urn:microsoft.com/office/officeart/2005/8/layout/list1#1"/>
    <dgm:cxn modelId="{36E7836A-55F7-479F-93B5-4C6AE1F7122D}" srcId="{D002CEE1-1E6A-48DA-8877-7BF47CF04E4C}" destId="{35F3F6CD-AB9D-438C-A67B-D7386820A4B0}" srcOrd="0" destOrd="0" parTransId="{13F35DCC-8ED9-432C-BE38-D38D8AEF826A}" sibTransId="{25CA1D3F-0F93-4829-9F34-C29AFA68024D}"/>
    <dgm:cxn modelId="{1D686AF4-8C69-4FD2-AE77-6A4123EDDDB0}" type="presOf" srcId="{AF72599E-3966-4321-9233-3F78B302662A}" destId="{22BD9200-D648-40A1-A4BB-4F05AAA6A96C}" srcOrd="1" destOrd="0" presId="urn:microsoft.com/office/officeart/2005/8/layout/list1#1"/>
    <dgm:cxn modelId="{CC13AE03-27AE-4383-91FB-C6F1DD9A14FC}" type="presOf" srcId="{2AABFC28-60C3-4BD4-A7D0-A50D413CEAD2}" destId="{EB02C817-B1E1-490B-A932-CE85F37A8D73}" srcOrd="0" destOrd="0" presId="urn:microsoft.com/office/officeart/2005/8/layout/list1#1"/>
    <dgm:cxn modelId="{4E67C719-24E2-435A-8FFD-26735D042D62}" type="presOf" srcId="{04C4447C-E71B-435A-8BB5-A8CCC3831ADC}" destId="{CADD8BA2-5ECA-4900-BEBA-52EA7EF6DFFB}" srcOrd="1" destOrd="0" presId="urn:microsoft.com/office/officeart/2005/8/layout/list1#1"/>
    <dgm:cxn modelId="{6004D2E4-1C4E-4DB7-A6DA-AA12B1473E49}" type="presOf" srcId="{2AABFC28-60C3-4BD4-A7D0-A50D413CEAD2}" destId="{E1039143-3812-4F40-882E-EF80FFD83FB1}" srcOrd="1" destOrd="0" presId="urn:microsoft.com/office/officeart/2005/8/layout/list1#1"/>
    <dgm:cxn modelId="{3C1B9AE8-4475-4D45-9ADB-10B04CA96A6E}" type="presParOf" srcId="{ABC389C9-D49A-4412-A594-5BCC8B70A365}" destId="{A8BA2C05-2977-454E-803E-204187120D02}" srcOrd="0" destOrd="0" presId="urn:microsoft.com/office/officeart/2005/8/layout/list1#1"/>
    <dgm:cxn modelId="{5EE9AF38-6B6D-4F92-A428-C63476218CAE}" type="presParOf" srcId="{A8BA2C05-2977-454E-803E-204187120D02}" destId="{CDB36790-F029-4D9E-8342-5967E39240C0}" srcOrd="0" destOrd="0" presId="urn:microsoft.com/office/officeart/2005/8/layout/list1#1"/>
    <dgm:cxn modelId="{3397779A-C133-4A4D-9C78-0F9553421143}" type="presParOf" srcId="{A8BA2C05-2977-454E-803E-204187120D02}" destId="{1920FD03-0C01-4058-9AA9-E655BB164CAF}" srcOrd="1" destOrd="0" presId="urn:microsoft.com/office/officeart/2005/8/layout/list1#1"/>
    <dgm:cxn modelId="{F8956DA0-EC7C-4D06-9D80-0D65264489D4}" type="presParOf" srcId="{ABC389C9-D49A-4412-A594-5BCC8B70A365}" destId="{A82781D1-1E15-4D65-9A5F-7F63527AC1E8}" srcOrd="1" destOrd="0" presId="urn:microsoft.com/office/officeart/2005/8/layout/list1#1"/>
    <dgm:cxn modelId="{871490D4-BA82-41BD-A235-D5156F4D0027}" type="presParOf" srcId="{ABC389C9-D49A-4412-A594-5BCC8B70A365}" destId="{3EAE8612-AC31-4DE0-AC93-9BFC0365020F}" srcOrd="2" destOrd="0" presId="urn:microsoft.com/office/officeart/2005/8/layout/list1#1"/>
    <dgm:cxn modelId="{C5E8126A-385E-4E3E-87D4-279C45992C48}" type="presParOf" srcId="{ABC389C9-D49A-4412-A594-5BCC8B70A365}" destId="{D7126D1C-E738-4AFD-8CF6-2B4CA3155B2F}" srcOrd="3" destOrd="0" presId="urn:microsoft.com/office/officeart/2005/8/layout/list1#1"/>
    <dgm:cxn modelId="{C5CF8FED-00DF-463B-B280-30866F464367}" type="presParOf" srcId="{ABC389C9-D49A-4412-A594-5BCC8B70A365}" destId="{D532C1BB-F207-4F46-A20C-2E5AE958FC50}" srcOrd="4" destOrd="0" presId="urn:microsoft.com/office/officeart/2005/8/layout/list1#1"/>
    <dgm:cxn modelId="{1313AA9F-703F-40EE-99FD-E38F2C17B347}" type="presParOf" srcId="{D532C1BB-F207-4F46-A20C-2E5AE958FC50}" destId="{94A23BBE-42CC-4CB6-ADAB-5E3255769955}" srcOrd="0" destOrd="0" presId="urn:microsoft.com/office/officeart/2005/8/layout/list1#1"/>
    <dgm:cxn modelId="{1F191EA7-3F22-4598-94B6-9AF9122094CB}" type="presParOf" srcId="{D532C1BB-F207-4F46-A20C-2E5AE958FC50}" destId="{22BD9200-D648-40A1-A4BB-4F05AAA6A96C}" srcOrd="1" destOrd="0" presId="urn:microsoft.com/office/officeart/2005/8/layout/list1#1"/>
    <dgm:cxn modelId="{13461AA7-24F0-4AE2-900A-94E4CCFE1BFF}" type="presParOf" srcId="{ABC389C9-D49A-4412-A594-5BCC8B70A365}" destId="{41C3D844-1F44-49FA-8C9C-34218C85541B}" srcOrd="5" destOrd="0" presId="urn:microsoft.com/office/officeart/2005/8/layout/list1#1"/>
    <dgm:cxn modelId="{32748458-B8A0-4F68-85ED-FBFD54EE3E38}" type="presParOf" srcId="{ABC389C9-D49A-4412-A594-5BCC8B70A365}" destId="{5716CC8B-A617-4D85-A0FB-E8FA9DFFB57F}" srcOrd="6" destOrd="0" presId="urn:microsoft.com/office/officeart/2005/8/layout/list1#1"/>
    <dgm:cxn modelId="{B010351F-6B8A-4FBF-BE90-95FB24E988C1}" type="presParOf" srcId="{ABC389C9-D49A-4412-A594-5BCC8B70A365}" destId="{DDF2D2C7-576D-470D-AF3D-5EF2C9AE4B66}" srcOrd="7" destOrd="0" presId="urn:microsoft.com/office/officeart/2005/8/layout/list1#1"/>
    <dgm:cxn modelId="{106617D3-D0DB-4964-8473-FF02B6F978EF}" type="presParOf" srcId="{ABC389C9-D49A-4412-A594-5BCC8B70A365}" destId="{9222B8B6-1B4E-4911-A4D0-5B1E2BFEB5E7}" srcOrd="8" destOrd="0" presId="urn:microsoft.com/office/officeart/2005/8/layout/list1#1"/>
    <dgm:cxn modelId="{93A790C4-162B-4569-A80D-5E63AB335556}" type="presParOf" srcId="{9222B8B6-1B4E-4911-A4D0-5B1E2BFEB5E7}" destId="{EB02C817-B1E1-490B-A932-CE85F37A8D73}" srcOrd="0" destOrd="0" presId="urn:microsoft.com/office/officeart/2005/8/layout/list1#1"/>
    <dgm:cxn modelId="{0EA2CBF0-B703-4048-A1D1-77839C06B64B}" type="presParOf" srcId="{9222B8B6-1B4E-4911-A4D0-5B1E2BFEB5E7}" destId="{E1039143-3812-4F40-882E-EF80FFD83FB1}" srcOrd="1" destOrd="0" presId="urn:microsoft.com/office/officeart/2005/8/layout/list1#1"/>
    <dgm:cxn modelId="{AE7362FA-0F22-4D21-ACE7-1464CA9B5BB0}" type="presParOf" srcId="{ABC389C9-D49A-4412-A594-5BCC8B70A365}" destId="{3257A1E0-62D0-42CB-872A-82DD2108E781}" srcOrd="9" destOrd="0" presId="urn:microsoft.com/office/officeart/2005/8/layout/list1#1"/>
    <dgm:cxn modelId="{044EA68F-6F29-4421-9F9D-D7F3FF704C1C}" type="presParOf" srcId="{ABC389C9-D49A-4412-A594-5BCC8B70A365}" destId="{730A9BDF-2B26-4515-A085-9C487A916BF4}" srcOrd="10" destOrd="0" presId="urn:microsoft.com/office/officeart/2005/8/layout/list1#1"/>
    <dgm:cxn modelId="{B25C6C2C-F511-41CB-97B2-C8C7EF8EB299}" type="presParOf" srcId="{ABC389C9-D49A-4412-A594-5BCC8B70A365}" destId="{9202D327-77CA-482F-83F9-0EB59F4CE340}" srcOrd="11" destOrd="0" presId="urn:microsoft.com/office/officeart/2005/8/layout/list1#1"/>
    <dgm:cxn modelId="{2356500C-2FE5-4A1C-A38C-6A8887DF4A56}" type="presParOf" srcId="{ABC389C9-D49A-4412-A594-5BCC8B70A365}" destId="{E53F8A01-B575-4D36-95B0-1CEF84C73D26}" srcOrd="12" destOrd="0" presId="urn:microsoft.com/office/officeart/2005/8/layout/list1#1"/>
    <dgm:cxn modelId="{54F9B40C-5DF4-4D77-90FE-50B4E40612FD}" type="presParOf" srcId="{E53F8A01-B575-4D36-95B0-1CEF84C73D26}" destId="{C1D86EFD-069A-44C2-BCCB-85469EDA48FD}" srcOrd="0" destOrd="0" presId="urn:microsoft.com/office/officeart/2005/8/layout/list1#1"/>
    <dgm:cxn modelId="{729300F2-0266-41E8-A832-F0BECA3E529F}" type="presParOf" srcId="{E53F8A01-B575-4D36-95B0-1CEF84C73D26}" destId="{ECB29756-3A18-47EC-9475-DF9597ED218E}" srcOrd="1" destOrd="0" presId="urn:microsoft.com/office/officeart/2005/8/layout/list1#1"/>
    <dgm:cxn modelId="{38DDF5C9-AB9B-493C-83E5-7EEF3885D4C1}" type="presParOf" srcId="{ABC389C9-D49A-4412-A594-5BCC8B70A365}" destId="{C68BCBAD-4BDB-4E6E-AC68-DBD0A9A85F50}" srcOrd="13" destOrd="0" presId="urn:microsoft.com/office/officeart/2005/8/layout/list1#1"/>
    <dgm:cxn modelId="{19958CC1-2D89-4EE8-9F96-B3B15051178F}" type="presParOf" srcId="{ABC389C9-D49A-4412-A594-5BCC8B70A365}" destId="{6F31B23A-23CD-4CBC-8945-93F7FC2DC27D}" srcOrd="14" destOrd="0" presId="urn:microsoft.com/office/officeart/2005/8/layout/list1#1"/>
    <dgm:cxn modelId="{E1B39D3E-DC4B-4956-8A98-EA23B95F25A5}" type="presParOf" srcId="{ABC389C9-D49A-4412-A594-5BCC8B70A365}" destId="{A00B6514-0740-428C-96FF-FBD1141C4447}" srcOrd="15" destOrd="0" presId="urn:microsoft.com/office/officeart/2005/8/layout/list1#1"/>
    <dgm:cxn modelId="{29317C8A-F5E5-4786-BDE6-908226354D08}" type="presParOf" srcId="{ABC389C9-D49A-4412-A594-5BCC8B70A365}" destId="{75514ADB-113A-45BD-A401-E167EA46964F}" srcOrd="16" destOrd="0" presId="urn:microsoft.com/office/officeart/2005/8/layout/list1#1"/>
    <dgm:cxn modelId="{98060AA4-2DBB-4771-BCDE-9578A3A4C4AD}" type="presParOf" srcId="{75514ADB-113A-45BD-A401-E167EA46964F}" destId="{DA54FF3E-8902-4D09-ADC6-DEA161E16BD6}" srcOrd="0" destOrd="0" presId="urn:microsoft.com/office/officeart/2005/8/layout/list1#1"/>
    <dgm:cxn modelId="{394EC968-1999-4152-A2F4-D5B77300017B}" type="presParOf" srcId="{75514ADB-113A-45BD-A401-E167EA46964F}" destId="{CADD8BA2-5ECA-4900-BEBA-52EA7EF6DFFB}" srcOrd="1" destOrd="0" presId="urn:microsoft.com/office/officeart/2005/8/layout/list1#1"/>
    <dgm:cxn modelId="{5A883759-0D33-48D2-9F7C-ECEFBC25D261}" type="presParOf" srcId="{ABC389C9-D49A-4412-A594-5BCC8B70A365}" destId="{07FACD0E-5617-4686-89AA-94F7E111FE73}" srcOrd="17" destOrd="0" presId="urn:microsoft.com/office/officeart/2005/8/layout/list1#1"/>
    <dgm:cxn modelId="{9E7A1F06-76F9-4924-B569-2BDBDAF29FE8}" type="presParOf" srcId="{ABC389C9-D49A-4412-A594-5BCC8B70A365}" destId="{590CC517-B9F2-471A-9F01-91BB53CE769B}" srcOrd="18" destOrd="0" presId="urn:microsoft.com/office/officeart/2005/8/layout/list1#1"/>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AE8612-AC31-4DE0-AC93-9BFC0365020F}">
      <dsp:nvSpPr>
        <dsp:cNvPr id="0" name=""/>
        <dsp:cNvSpPr/>
      </dsp:nvSpPr>
      <dsp:spPr>
        <a:xfrm>
          <a:off x="0" y="231089"/>
          <a:ext cx="8227615" cy="3780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920FD03-0C01-4058-9AA9-E655BB164CAF}">
      <dsp:nvSpPr>
        <dsp:cNvPr id="0" name=""/>
        <dsp:cNvSpPr/>
      </dsp:nvSpPr>
      <dsp:spPr>
        <a:xfrm>
          <a:off x="411380" y="9689"/>
          <a:ext cx="6252617" cy="4428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7689" tIns="0" rIns="217689" bIns="0" numCol="1" spcCol="1270" anchor="ctr" anchorCtr="0">
          <a:noAutofit/>
        </a:bodyPr>
        <a:lstStyle/>
        <a:p>
          <a:pPr lvl="0" algn="l" defTabSz="1066800">
            <a:lnSpc>
              <a:spcPct val="100000"/>
            </a:lnSpc>
            <a:spcBef>
              <a:spcPct val="0"/>
            </a:spcBef>
            <a:spcAft>
              <a:spcPct val="35000"/>
            </a:spcAft>
          </a:pPr>
          <a:r>
            <a:rPr lang="zh-CN" altLang="en-US" sz="2400" b="1" kern="1200" dirty="0">
              <a:latin typeface="微软雅黑" panose="020B0503020204020204" pitchFamily="34" charset="-122"/>
              <a:ea typeface="微软雅黑" panose="020B0503020204020204" pitchFamily="34" charset="-122"/>
            </a:rPr>
            <a:t>湿地保护修复项目</a:t>
          </a:r>
        </a:p>
      </dsp:txBody>
      <dsp:txXfrm>
        <a:off x="432996" y="31305"/>
        <a:ext cx="6209385" cy="399568"/>
      </dsp:txXfrm>
    </dsp:sp>
    <dsp:sp modelId="{5716CC8B-A617-4D85-A0FB-E8FA9DFFB57F}">
      <dsp:nvSpPr>
        <dsp:cNvPr id="0" name=""/>
        <dsp:cNvSpPr/>
      </dsp:nvSpPr>
      <dsp:spPr>
        <a:xfrm>
          <a:off x="0" y="911489"/>
          <a:ext cx="8227615" cy="378000"/>
        </a:xfrm>
        <a:prstGeom prst="rect">
          <a:avLst/>
        </a:prstGeom>
        <a:solidFill>
          <a:schemeClr val="lt1">
            <a:alpha val="90000"/>
            <a:hueOff val="0"/>
            <a:satOff val="0"/>
            <a:lumOff val="0"/>
            <a:alphaOff val="0"/>
          </a:schemeClr>
        </a:solidFill>
        <a:ln w="12700" cap="flat" cmpd="sng" algn="ctr">
          <a:solidFill>
            <a:schemeClr val="accent5">
              <a:hueOff val="-1689636"/>
              <a:satOff val="-4355"/>
              <a:lumOff val="-2941"/>
              <a:alphaOff val="0"/>
            </a:schemeClr>
          </a:solidFill>
          <a:prstDash val="solid"/>
          <a:miter lim="800000"/>
        </a:ln>
        <a:effectLst/>
      </dsp:spPr>
      <dsp:style>
        <a:lnRef idx="2">
          <a:scrgbClr r="0" g="0" b="0"/>
        </a:lnRef>
        <a:fillRef idx="1">
          <a:scrgbClr r="0" g="0" b="0"/>
        </a:fillRef>
        <a:effectRef idx="0">
          <a:scrgbClr r="0" g="0" b="0"/>
        </a:effectRef>
        <a:fontRef idx="minor"/>
      </dsp:style>
    </dsp:sp>
    <dsp:sp modelId="{22BD9200-D648-40A1-A4BB-4F05AAA6A96C}">
      <dsp:nvSpPr>
        <dsp:cNvPr id="0" name=""/>
        <dsp:cNvSpPr/>
      </dsp:nvSpPr>
      <dsp:spPr>
        <a:xfrm>
          <a:off x="411380" y="690089"/>
          <a:ext cx="6248585" cy="442800"/>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7689" tIns="0" rIns="217689" bIns="0" numCol="1" spcCol="1270" anchor="ctr" anchorCtr="0">
          <a:noAutofit/>
        </a:bodyPr>
        <a:lstStyle/>
        <a:p>
          <a:pPr lvl="0" algn="l" defTabSz="1066800">
            <a:lnSpc>
              <a:spcPct val="100000"/>
            </a:lnSpc>
            <a:spcBef>
              <a:spcPct val="0"/>
            </a:spcBef>
            <a:spcAft>
              <a:spcPct val="35000"/>
            </a:spcAft>
          </a:pPr>
          <a:r>
            <a:rPr lang="zh-CN" altLang="en-US" sz="2400" b="1" kern="1200" dirty="0">
              <a:latin typeface="微软雅黑" panose="020B0503020204020204" pitchFamily="34" charset="-122"/>
              <a:ea typeface="微软雅黑" panose="020B0503020204020204" pitchFamily="34" charset="-122"/>
            </a:rPr>
            <a:t>水土流失防治项目</a:t>
          </a:r>
        </a:p>
      </dsp:txBody>
      <dsp:txXfrm>
        <a:off x="432996" y="711705"/>
        <a:ext cx="6205353" cy="399568"/>
      </dsp:txXfrm>
    </dsp:sp>
    <dsp:sp modelId="{730A9BDF-2B26-4515-A085-9C487A916BF4}">
      <dsp:nvSpPr>
        <dsp:cNvPr id="0" name=""/>
        <dsp:cNvSpPr/>
      </dsp:nvSpPr>
      <dsp:spPr>
        <a:xfrm>
          <a:off x="0" y="1591890"/>
          <a:ext cx="8227615" cy="378000"/>
        </a:xfrm>
        <a:prstGeom prst="rect">
          <a:avLst/>
        </a:prstGeom>
        <a:solidFill>
          <a:schemeClr val="lt1">
            <a:alpha val="90000"/>
            <a:hueOff val="0"/>
            <a:satOff val="0"/>
            <a:lumOff val="0"/>
            <a:alphaOff val="0"/>
          </a:schemeClr>
        </a:solidFill>
        <a:ln w="12700" cap="flat" cmpd="sng" algn="ctr">
          <a:solidFill>
            <a:schemeClr val="accent5">
              <a:hueOff val="-3379271"/>
              <a:satOff val="-8710"/>
              <a:lumOff val="-5883"/>
              <a:alphaOff val="0"/>
            </a:schemeClr>
          </a:solidFill>
          <a:prstDash val="solid"/>
          <a:miter lim="800000"/>
        </a:ln>
        <a:effectLst/>
      </dsp:spPr>
      <dsp:style>
        <a:lnRef idx="2">
          <a:scrgbClr r="0" g="0" b="0"/>
        </a:lnRef>
        <a:fillRef idx="1">
          <a:scrgbClr r="0" g="0" b="0"/>
        </a:fillRef>
        <a:effectRef idx="0">
          <a:scrgbClr r="0" g="0" b="0"/>
        </a:effectRef>
        <a:fontRef idx="minor"/>
      </dsp:style>
    </dsp:sp>
    <dsp:sp modelId="{E1039143-3812-4F40-882E-EF80FFD83FB1}">
      <dsp:nvSpPr>
        <dsp:cNvPr id="0" name=""/>
        <dsp:cNvSpPr/>
      </dsp:nvSpPr>
      <dsp:spPr>
        <a:xfrm>
          <a:off x="411380" y="1370489"/>
          <a:ext cx="6252617" cy="44280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7689" tIns="0" rIns="217689" bIns="0" numCol="1" spcCol="1270" anchor="ctr" anchorCtr="0">
          <a:noAutofit/>
        </a:bodyPr>
        <a:lstStyle/>
        <a:p>
          <a:pPr lvl="0" algn="l" defTabSz="1066800">
            <a:lnSpc>
              <a:spcPct val="100000"/>
            </a:lnSpc>
            <a:spcBef>
              <a:spcPct val="0"/>
            </a:spcBef>
            <a:spcAft>
              <a:spcPct val="35000"/>
            </a:spcAft>
          </a:pPr>
          <a:r>
            <a:rPr lang="zh-CN" altLang="en-US" sz="2400" b="1" kern="1200" dirty="0">
              <a:latin typeface="微软雅黑" panose="020B0503020204020204" pitchFamily="34" charset="-122"/>
              <a:ea typeface="微软雅黑" panose="020B0503020204020204" pitchFamily="34" charset="-122"/>
            </a:rPr>
            <a:t>森林综合治理项目</a:t>
          </a:r>
        </a:p>
      </dsp:txBody>
      <dsp:txXfrm>
        <a:off x="432996" y="1392105"/>
        <a:ext cx="6209385" cy="399568"/>
      </dsp:txXfrm>
    </dsp:sp>
    <dsp:sp modelId="{6F31B23A-23CD-4CBC-8945-93F7FC2DC27D}">
      <dsp:nvSpPr>
        <dsp:cNvPr id="0" name=""/>
        <dsp:cNvSpPr/>
      </dsp:nvSpPr>
      <dsp:spPr>
        <a:xfrm>
          <a:off x="0" y="2272290"/>
          <a:ext cx="8227615" cy="378000"/>
        </a:xfrm>
        <a:prstGeom prst="rect">
          <a:avLst/>
        </a:prstGeom>
        <a:solidFill>
          <a:schemeClr val="lt1">
            <a:alpha val="90000"/>
            <a:hueOff val="0"/>
            <a:satOff val="0"/>
            <a:lumOff val="0"/>
            <a:alphaOff val="0"/>
          </a:schemeClr>
        </a:solidFill>
        <a:ln w="12700" cap="flat" cmpd="sng" algn="ctr">
          <a:solidFill>
            <a:schemeClr val="accent5">
              <a:hueOff val="-5068907"/>
              <a:satOff val="-13064"/>
              <a:lumOff val="-8824"/>
              <a:alphaOff val="0"/>
            </a:schemeClr>
          </a:solidFill>
          <a:prstDash val="solid"/>
          <a:miter lim="800000"/>
        </a:ln>
        <a:effectLst/>
      </dsp:spPr>
      <dsp:style>
        <a:lnRef idx="2">
          <a:scrgbClr r="0" g="0" b="0"/>
        </a:lnRef>
        <a:fillRef idx="1">
          <a:scrgbClr r="0" g="0" b="0"/>
        </a:fillRef>
        <a:effectRef idx="0">
          <a:scrgbClr r="0" g="0" b="0"/>
        </a:effectRef>
        <a:fontRef idx="minor"/>
      </dsp:style>
    </dsp:sp>
    <dsp:sp modelId="{ECB29756-3A18-47EC-9475-DF9597ED218E}">
      <dsp:nvSpPr>
        <dsp:cNvPr id="0" name=""/>
        <dsp:cNvSpPr/>
      </dsp:nvSpPr>
      <dsp:spPr>
        <a:xfrm>
          <a:off x="411380" y="2050890"/>
          <a:ext cx="6252617" cy="442800"/>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7689" tIns="0" rIns="217689" bIns="0" numCol="1" spcCol="1270" anchor="ctr" anchorCtr="0">
          <a:noAutofit/>
        </a:bodyPr>
        <a:lstStyle/>
        <a:p>
          <a:pPr lvl="0" algn="l" defTabSz="1066800">
            <a:lnSpc>
              <a:spcPct val="100000"/>
            </a:lnSpc>
            <a:spcBef>
              <a:spcPct val="0"/>
            </a:spcBef>
            <a:spcAft>
              <a:spcPct val="35000"/>
            </a:spcAft>
          </a:pPr>
          <a:r>
            <a:rPr lang="zh-CN" altLang="en-US" sz="2400" b="1" kern="1200" dirty="0">
              <a:latin typeface="微软雅黑" panose="020B0503020204020204" pitchFamily="34" charset="-122"/>
              <a:ea typeface="微软雅黑" panose="020B0503020204020204" pitchFamily="34" charset="-122"/>
            </a:rPr>
            <a:t>山水林田湖草生态项目</a:t>
          </a:r>
        </a:p>
      </dsp:txBody>
      <dsp:txXfrm>
        <a:off x="432996" y="2072506"/>
        <a:ext cx="6209385" cy="399568"/>
      </dsp:txXfrm>
    </dsp:sp>
    <dsp:sp modelId="{590CC517-B9F2-471A-9F01-91BB53CE769B}">
      <dsp:nvSpPr>
        <dsp:cNvPr id="0" name=""/>
        <dsp:cNvSpPr/>
      </dsp:nvSpPr>
      <dsp:spPr>
        <a:xfrm>
          <a:off x="0" y="2952690"/>
          <a:ext cx="8227615" cy="378000"/>
        </a:xfrm>
        <a:prstGeom prst="rect">
          <a:avLst/>
        </a:prstGeom>
        <a:solidFill>
          <a:schemeClr val="lt1">
            <a:alpha val="90000"/>
            <a:hueOff val="0"/>
            <a:satOff val="0"/>
            <a:lumOff val="0"/>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dsp:style>
    </dsp:sp>
    <dsp:sp modelId="{CADD8BA2-5ECA-4900-BEBA-52EA7EF6DFFB}">
      <dsp:nvSpPr>
        <dsp:cNvPr id="0" name=""/>
        <dsp:cNvSpPr/>
      </dsp:nvSpPr>
      <dsp:spPr>
        <a:xfrm>
          <a:off x="411380" y="2731290"/>
          <a:ext cx="6252617" cy="44280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7689" tIns="0" rIns="217689" bIns="0" numCol="1" spcCol="1270" anchor="ctr" anchorCtr="0">
          <a:noAutofit/>
        </a:bodyPr>
        <a:lstStyle/>
        <a:p>
          <a:pPr lvl="0" algn="l" defTabSz="1066800">
            <a:lnSpc>
              <a:spcPct val="100000"/>
            </a:lnSpc>
            <a:spcBef>
              <a:spcPct val="0"/>
            </a:spcBef>
            <a:spcAft>
              <a:spcPct val="35000"/>
            </a:spcAft>
          </a:pPr>
          <a:r>
            <a:rPr lang="zh-CN" altLang="en-US" sz="2400" b="1" kern="1200" dirty="0">
              <a:latin typeface="微软雅黑" panose="020B0503020204020204" pitchFamily="34" charset="-122"/>
              <a:ea typeface="微软雅黑" panose="020B0503020204020204" pitchFamily="34" charset="-122"/>
            </a:rPr>
            <a:t>国土综合整治项目</a:t>
          </a:r>
        </a:p>
      </dsp:txBody>
      <dsp:txXfrm>
        <a:off x="432996" y="2752906"/>
        <a:ext cx="6209385" cy="399568"/>
      </dsp:txXfrm>
    </dsp:sp>
  </dsp:spTree>
</dsp:drawing>
</file>

<file path=ppt/diagrams/layout1.xml><?xml version="1.0" encoding="utf-8"?>
<dgm:layoutDef xmlns:dgm="http://schemas.openxmlformats.org/drawingml/2006/diagram" xmlns:a="http://schemas.openxmlformats.org/drawingml/2006/main" uniqueId="urn:microsoft.com/office/officeart/2005/8/layout/list1#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nodeHorzAlign" val="l"/>
          <dgm:param type="horzAlign" val="l"/>
        </dgm:alg>
      </dgm:if>
      <dgm:else name="Name2">
        <dgm:alg type="lin">
          <dgm:param type="linDir" val="fromT"/>
          <dgm:param type="vertAlign" val="mid"/>
          <dgm:param type="nodeHorzAlign" val="r"/>
          <dgm:param typ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nodeHorzAlign" val="l"/>
              <dgm:param type="horzAlign" val="l"/>
            </dgm:alg>
          </dgm:if>
          <dgm:else name="Name6">
            <dgm:alg type="lin">
              <dgm:param type="linDir" val="fromR"/>
              <dgm:param type="nodeHorzAlign" val="r"/>
              <dgm:param typ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Title 1"/>
          <p:cNvSpPr>
            <a:spLocks noGrp="1"/>
          </p:cNvSpPr>
          <p:nvPr>
            <p:ph type="ctrTitle"/>
          </p:nvPr>
        </p:nvSpPr>
        <p:spPr>
          <a:xfrm>
            <a:off x="801886" y="2474395"/>
            <a:ext cx="9088041" cy="5263774"/>
          </a:xfrm>
        </p:spPr>
        <p:txBody>
          <a:bodyPr anchor="b"/>
          <a:lstStyle>
            <a:lvl1pPr algn="ctr">
              <a:defRPr sz="7016"/>
            </a:lvl1pPr>
          </a:lstStyle>
          <a:p>
            <a:r>
              <a:rPr lang="zh-CN" altLang="en-US"/>
              <a:t>单击此处编辑母版标题样式</a:t>
            </a:r>
            <a:endParaRPr lang="en-US" dirty="0"/>
          </a:p>
        </p:txBody>
      </p:sp>
      <p:sp>
        <p:nvSpPr>
          <p:cNvPr id="3" name="Subtitle 2"/>
          <p:cNvSpPr>
            <a:spLocks noGrp="1"/>
          </p:cNvSpPr>
          <p:nvPr>
            <p:ph type="subTitle" idx="1"/>
          </p:nvPr>
        </p:nvSpPr>
        <p:spPr>
          <a:xfrm>
            <a:off x="1336477" y="7941160"/>
            <a:ext cx="8018860" cy="3650342"/>
          </a:xfrm>
        </p:spPr>
        <p:txBody>
          <a:bodyPr/>
          <a:lstStyle>
            <a:lvl1pPr marL="0" indent="0" algn="ctr">
              <a:buNone/>
              <a:defRPr sz="2806"/>
            </a:lvl1pPr>
            <a:lvl2pPr marL="534604" indent="0" algn="ctr">
              <a:buNone/>
              <a:defRPr sz="2339"/>
            </a:lvl2pPr>
            <a:lvl3pPr marL="1069208" indent="0" algn="ctr">
              <a:buNone/>
              <a:defRPr sz="2105"/>
            </a:lvl3pPr>
            <a:lvl4pPr marL="1603812" indent="0" algn="ctr">
              <a:buNone/>
              <a:defRPr sz="1871"/>
            </a:lvl4pPr>
            <a:lvl5pPr marL="2138416" indent="0" algn="ctr">
              <a:buNone/>
              <a:defRPr sz="1871"/>
            </a:lvl5pPr>
            <a:lvl6pPr marL="2673020" indent="0" algn="ctr">
              <a:buNone/>
              <a:defRPr sz="1871"/>
            </a:lvl6pPr>
            <a:lvl7pPr marL="3207624" indent="0" algn="ctr">
              <a:buNone/>
              <a:defRPr sz="1871"/>
            </a:lvl7pPr>
            <a:lvl8pPr marL="3742228" indent="0" algn="ctr">
              <a:buNone/>
              <a:defRPr sz="1871"/>
            </a:lvl8pPr>
            <a:lvl9pPr marL="4276832" indent="0" algn="ctr">
              <a:buNone/>
              <a:defRPr sz="1871"/>
            </a:lvl9pPr>
          </a:lstStyle>
          <a:p>
            <a:r>
              <a:rPr lang="zh-CN" altLang="en-US"/>
              <a:t>单击此处编辑母版副标题样式</a:t>
            </a:r>
            <a:endParaRPr lang="en-US" dirty="0"/>
          </a:p>
        </p:txBody>
      </p:sp>
      <p:sp>
        <p:nvSpPr>
          <p:cNvPr id="4" name="Date Placeholder 3"/>
          <p:cNvSpPr>
            <a:spLocks noGrp="1"/>
          </p:cNvSpPr>
          <p:nvPr>
            <p:ph type="dt" sz="half" idx="10"/>
          </p:nvPr>
        </p:nvSpPr>
        <p:spPr/>
        <p:txBody>
          <a:bodyPr/>
          <a:lstStyle/>
          <a:p>
            <a:fld id="{B507E237-BDE1-4BAD-8D88-DF57ED68A7C1}" type="datetimeFigureOut">
              <a:rPr lang="zh-CN" altLang="en-US" smtClean="0"/>
              <a:t>2025/5/9</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678486E1-0A3E-42BA-A7FA-E416273248F3}" type="slidenum">
              <a:rPr lang="zh-CN" altLang="en-US" smtClean="0"/>
              <a:t>‹#›</a:t>
            </a:fld>
            <a:endParaRPr lang="zh-CN" altLang="en-US"/>
          </a:p>
        </p:txBody>
      </p:sp>
    </p:spTree>
    <p:extLst>
      <p:ext uri="{BB962C8B-B14F-4D97-AF65-F5344CB8AC3E}">
        <p14:creationId xmlns:p14="http://schemas.microsoft.com/office/powerpoint/2010/main" val="42739595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Content Placeholder 2"/>
          <p:cNvSpPr>
            <a:spLocks noGrp="1"/>
          </p:cNvSpPr>
          <p:nvPr>
            <p:ph idx="1"/>
          </p:nvPr>
        </p:nvSpPr>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Date Placeholder 3"/>
          <p:cNvSpPr>
            <a:spLocks noGrp="1"/>
          </p:cNvSpPr>
          <p:nvPr>
            <p:ph type="dt" sz="half" idx="10"/>
          </p:nvPr>
        </p:nvSpPr>
        <p:spPr/>
        <p:txBody>
          <a:bodyPr/>
          <a:lstStyle/>
          <a:p>
            <a:fld id="{B507E237-BDE1-4BAD-8D88-DF57ED68A7C1}" type="datetimeFigureOut">
              <a:rPr lang="zh-CN" altLang="en-US" smtClean="0"/>
              <a:t>2025/5/9</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678486E1-0A3E-42BA-A7FA-E416273248F3}" type="slidenum">
              <a:rPr lang="zh-CN" altLang="en-US" smtClean="0"/>
              <a:t>‹#›</a:t>
            </a:fld>
            <a:endParaRPr lang="zh-CN" altLang="en-US"/>
          </a:p>
        </p:txBody>
      </p:sp>
    </p:spTree>
    <p:extLst>
      <p:ext uri="{BB962C8B-B14F-4D97-AF65-F5344CB8AC3E}">
        <p14:creationId xmlns:p14="http://schemas.microsoft.com/office/powerpoint/2010/main" val="3448035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Title 1"/>
          <p:cNvSpPr>
            <a:spLocks noGrp="1"/>
          </p:cNvSpPr>
          <p:nvPr>
            <p:ph type="title"/>
          </p:nvPr>
        </p:nvSpPr>
        <p:spPr>
          <a:xfrm>
            <a:off x="729494" y="3769342"/>
            <a:ext cx="9221689" cy="6289229"/>
          </a:xfrm>
        </p:spPr>
        <p:txBody>
          <a:bodyPr anchor="b"/>
          <a:lstStyle>
            <a:lvl1pPr>
              <a:defRPr sz="7016"/>
            </a:lvl1pPr>
          </a:lstStyle>
          <a:p>
            <a:r>
              <a:rPr lang="zh-CN" altLang="en-US"/>
              <a:t>单击此处编辑母版标题样式</a:t>
            </a:r>
            <a:endParaRPr lang="en-US" dirty="0"/>
          </a:p>
        </p:txBody>
      </p:sp>
      <p:sp>
        <p:nvSpPr>
          <p:cNvPr id="3" name="Text Placeholder 2"/>
          <p:cNvSpPr>
            <a:spLocks noGrp="1"/>
          </p:cNvSpPr>
          <p:nvPr>
            <p:ph type="body" idx="1"/>
          </p:nvPr>
        </p:nvSpPr>
        <p:spPr>
          <a:xfrm>
            <a:off x="729494" y="10118069"/>
            <a:ext cx="9221689" cy="3307357"/>
          </a:xfrm>
        </p:spPr>
        <p:txBody>
          <a:bodyPr/>
          <a:lstStyle>
            <a:lvl1pPr marL="0" indent="0">
              <a:buNone/>
              <a:defRPr sz="2806">
                <a:solidFill>
                  <a:schemeClr val="tx1"/>
                </a:solidFill>
              </a:defRPr>
            </a:lvl1pPr>
            <a:lvl2pPr marL="534604" indent="0">
              <a:buNone/>
              <a:defRPr sz="2339">
                <a:solidFill>
                  <a:schemeClr val="tx1">
                    <a:tint val="75000"/>
                  </a:schemeClr>
                </a:solidFill>
              </a:defRPr>
            </a:lvl2pPr>
            <a:lvl3pPr marL="1069208" indent="0">
              <a:buNone/>
              <a:defRPr sz="2105">
                <a:solidFill>
                  <a:schemeClr val="tx1">
                    <a:tint val="75000"/>
                  </a:schemeClr>
                </a:solidFill>
              </a:defRPr>
            </a:lvl3pPr>
            <a:lvl4pPr marL="1603812" indent="0">
              <a:buNone/>
              <a:defRPr sz="1871">
                <a:solidFill>
                  <a:schemeClr val="tx1">
                    <a:tint val="75000"/>
                  </a:schemeClr>
                </a:solidFill>
              </a:defRPr>
            </a:lvl4pPr>
            <a:lvl5pPr marL="2138416" indent="0">
              <a:buNone/>
              <a:defRPr sz="1871">
                <a:solidFill>
                  <a:schemeClr val="tx1">
                    <a:tint val="75000"/>
                  </a:schemeClr>
                </a:solidFill>
              </a:defRPr>
            </a:lvl5pPr>
            <a:lvl6pPr marL="2673020" indent="0">
              <a:buNone/>
              <a:defRPr sz="1871">
                <a:solidFill>
                  <a:schemeClr val="tx1">
                    <a:tint val="75000"/>
                  </a:schemeClr>
                </a:solidFill>
              </a:defRPr>
            </a:lvl6pPr>
            <a:lvl7pPr marL="3207624" indent="0">
              <a:buNone/>
              <a:defRPr sz="1871">
                <a:solidFill>
                  <a:schemeClr val="tx1">
                    <a:tint val="75000"/>
                  </a:schemeClr>
                </a:solidFill>
              </a:defRPr>
            </a:lvl7pPr>
            <a:lvl8pPr marL="3742228" indent="0">
              <a:buNone/>
              <a:defRPr sz="1871">
                <a:solidFill>
                  <a:schemeClr val="tx1">
                    <a:tint val="75000"/>
                  </a:schemeClr>
                </a:solidFill>
              </a:defRPr>
            </a:lvl8pPr>
            <a:lvl9pPr marL="4276832" indent="0">
              <a:buNone/>
              <a:defRPr sz="1871">
                <a:solidFill>
                  <a:schemeClr val="tx1">
                    <a:tint val="75000"/>
                  </a:schemeClr>
                </a:solidFill>
              </a:defRPr>
            </a:lvl9pPr>
          </a:lstStyle>
          <a:p>
            <a:pPr lvl="0"/>
            <a:r>
              <a:rPr lang="zh-CN" altLang="en-US"/>
              <a:t>单击此处编辑母版文本样式</a:t>
            </a:r>
          </a:p>
        </p:txBody>
      </p:sp>
      <p:sp>
        <p:nvSpPr>
          <p:cNvPr id="4" name="Date Placeholder 3"/>
          <p:cNvSpPr>
            <a:spLocks noGrp="1"/>
          </p:cNvSpPr>
          <p:nvPr>
            <p:ph type="dt" sz="half" idx="10"/>
          </p:nvPr>
        </p:nvSpPr>
        <p:spPr/>
        <p:txBody>
          <a:bodyPr/>
          <a:lstStyle/>
          <a:p>
            <a:fld id="{B507E237-BDE1-4BAD-8D88-DF57ED68A7C1}" type="datetimeFigureOut">
              <a:rPr lang="zh-CN" altLang="en-US" smtClean="0"/>
              <a:t>2025/5/9</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678486E1-0A3E-42BA-A7FA-E416273248F3}" type="slidenum">
              <a:rPr lang="zh-CN" altLang="en-US" smtClean="0"/>
              <a:t>‹#›</a:t>
            </a:fld>
            <a:endParaRPr lang="zh-CN" altLang="en-US"/>
          </a:p>
        </p:txBody>
      </p:sp>
    </p:spTree>
    <p:extLst>
      <p:ext uri="{BB962C8B-B14F-4D97-AF65-F5344CB8AC3E}">
        <p14:creationId xmlns:p14="http://schemas.microsoft.com/office/powerpoint/2010/main" val="186750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Content Placeholder 2"/>
          <p:cNvSpPr>
            <a:spLocks noGrp="1"/>
          </p:cNvSpPr>
          <p:nvPr>
            <p:ph sz="half" idx="1"/>
          </p:nvPr>
        </p:nvSpPr>
        <p:spPr>
          <a:xfrm>
            <a:off x="735062" y="4024827"/>
            <a:ext cx="4544021" cy="9593089"/>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Content Placeholder 3"/>
          <p:cNvSpPr>
            <a:spLocks noGrp="1"/>
          </p:cNvSpPr>
          <p:nvPr>
            <p:ph sz="half" idx="2"/>
          </p:nvPr>
        </p:nvSpPr>
        <p:spPr>
          <a:xfrm>
            <a:off x="5412730" y="4024827"/>
            <a:ext cx="4544021" cy="9593089"/>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5" name="Date Placeholder 4"/>
          <p:cNvSpPr>
            <a:spLocks noGrp="1"/>
          </p:cNvSpPr>
          <p:nvPr>
            <p:ph type="dt" sz="half" idx="10"/>
          </p:nvPr>
        </p:nvSpPr>
        <p:spPr/>
        <p:txBody>
          <a:bodyPr/>
          <a:lstStyle/>
          <a:p>
            <a:fld id="{B507E237-BDE1-4BAD-8D88-DF57ED68A7C1}" type="datetimeFigureOut">
              <a:rPr lang="zh-CN" altLang="en-US" smtClean="0"/>
              <a:t>2025/5/9</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678486E1-0A3E-42BA-A7FA-E416273248F3}" type="slidenum">
              <a:rPr lang="zh-CN" altLang="en-US" smtClean="0"/>
              <a:t>‹#›</a:t>
            </a:fld>
            <a:endParaRPr lang="zh-CN" altLang="en-US"/>
          </a:p>
        </p:txBody>
      </p:sp>
    </p:spTree>
    <p:extLst>
      <p:ext uri="{BB962C8B-B14F-4D97-AF65-F5344CB8AC3E}">
        <p14:creationId xmlns:p14="http://schemas.microsoft.com/office/powerpoint/2010/main" val="23209606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Title 1"/>
          <p:cNvSpPr>
            <a:spLocks noGrp="1"/>
          </p:cNvSpPr>
          <p:nvPr>
            <p:ph type="title"/>
          </p:nvPr>
        </p:nvSpPr>
        <p:spPr>
          <a:xfrm>
            <a:off x="736455" y="804969"/>
            <a:ext cx="9221689" cy="2922375"/>
          </a:xfrm>
        </p:spPr>
        <p:txBody>
          <a:bodyPr/>
          <a:lstStyle/>
          <a:p>
            <a:r>
              <a:rPr lang="zh-CN" altLang="en-US"/>
              <a:t>单击此处编辑母版标题样式</a:t>
            </a:r>
            <a:endParaRPr lang="en-US" dirty="0"/>
          </a:p>
        </p:txBody>
      </p:sp>
      <p:sp>
        <p:nvSpPr>
          <p:cNvPr id="3" name="Text Placeholder 2"/>
          <p:cNvSpPr>
            <a:spLocks noGrp="1"/>
          </p:cNvSpPr>
          <p:nvPr>
            <p:ph type="body" idx="1"/>
          </p:nvPr>
        </p:nvSpPr>
        <p:spPr>
          <a:xfrm>
            <a:off x="736456" y="3706342"/>
            <a:ext cx="4523137" cy="1816421"/>
          </a:xfrm>
        </p:spPr>
        <p:txBody>
          <a:bodyPr anchor="b"/>
          <a:lstStyle>
            <a:lvl1pPr marL="0" indent="0">
              <a:buNone/>
              <a:defRPr sz="2806" b="1"/>
            </a:lvl1pPr>
            <a:lvl2pPr marL="534604" indent="0">
              <a:buNone/>
              <a:defRPr sz="2339" b="1"/>
            </a:lvl2pPr>
            <a:lvl3pPr marL="1069208" indent="0">
              <a:buNone/>
              <a:defRPr sz="2105" b="1"/>
            </a:lvl3pPr>
            <a:lvl4pPr marL="1603812" indent="0">
              <a:buNone/>
              <a:defRPr sz="1871" b="1"/>
            </a:lvl4pPr>
            <a:lvl5pPr marL="2138416" indent="0">
              <a:buNone/>
              <a:defRPr sz="1871" b="1"/>
            </a:lvl5pPr>
            <a:lvl6pPr marL="2673020" indent="0">
              <a:buNone/>
              <a:defRPr sz="1871" b="1"/>
            </a:lvl6pPr>
            <a:lvl7pPr marL="3207624" indent="0">
              <a:buNone/>
              <a:defRPr sz="1871" b="1"/>
            </a:lvl7pPr>
            <a:lvl8pPr marL="3742228" indent="0">
              <a:buNone/>
              <a:defRPr sz="1871" b="1"/>
            </a:lvl8pPr>
            <a:lvl9pPr marL="4276832" indent="0">
              <a:buNone/>
              <a:defRPr sz="1871" b="1"/>
            </a:lvl9pPr>
          </a:lstStyle>
          <a:p>
            <a:pPr lvl="0"/>
            <a:r>
              <a:rPr lang="zh-CN" altLang="en-US"/>
              <a:t>单击此处编辑母版文本样式</a:t>
            </a:r>
          </a:p>
        </p:txBody>
      </p:sp>
      <p:sp>
        <p:nvSpPr>
          <p:cNvPr id="4" name="Content Placeholder 3"/>
          <p:cNvSpPr>
            <a:spLocks noGrp="1"/>
          </p:cNvSpPr>
          <p:nvPr>
            <p:ph sz="half" idx="2"/>
          </p:nvPr>
        </p:nvSpPr>
        <p:spPr>
          <a:xfrm>
            <a:off x="736456" y="5522763"/>
            <a:ext cx="4523137" cy="8123152"/>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5" name="Text Placeholder 4"/>
          <p:cNvSpPr>
            <a:spLocks noGrp="1"/>
          </p:cNvSpPr>
          <p:nvPr>
            <p:ph type="body" sz="quarter" idx="3"/>
          </p:nvPr>
        </p:nvSpPr>
        <p:spPr>
          <a:xfrm>
            <a:off x="5412731" y="3706342"/>
            <a:ext cx="4545413" cy="1816421"/>
          </a:xfrm>
        </p:spPr>
        <p:txBody>
          <a:bodyPr anchor="b"/>
          <a:lstStyle>
            <a:lvl1pPr marL="0" indent="0">
              <a:buNone/>
              <a:defRPr sz="2806" b="1"/>
            </a:lvl1pPr>
            <a:lvl2pPr marL="534604" indent="0">
              <a:buNone/>
              <a:defRPr sz="2339" b="1"/>
            </a:lvl2pPr>
            <a:lvl3pPr marL="1069208" indent="0">
              <a:buNone/>
              <a:defRPr sz="2105" b="1"/>
            </a:lvl3pPr>
            <a:lvl4pPr marL="1603812" indent="0">
              <a:buNone/>
              <a:defRPr sz="1871" b="1"/>
            </a:lvl4pPr>
            <a:lvl5pPr marL="2138416" indent="0">
              <a:buNone/>
              <a:defRPr sz="1871" b="1"/>
            </a:lvl5pPr>
            <a:lvl6pPr marL="2673020" indent="0">
              <a:buNone/>
              <a:defRPr sz="1871" b="1"/>
            </a:lvl6pPr>
            <a:lvl7pPr marL="3207624" indent="0">
              <a:buNone/>
              <a:defRPr sz="1871" b="1"/>
            </a:lvl7pPr>
            <a:lvl8pPr marL="3742228" indent="0">
              <a:buNone/>
              <a:defRPr sz="1871" b="1"/>
            </a:lvl8pPr>
            <a:lvl9pPr marL="4276832" indent="0">
              <a:buNone/>
              <a:defRPr sz="1871" b="1"/>
            </a:lvl9pPr>
          </a:lstStyle>
          <a:p>
            <a:pPr lvl="0"/>
            <a:r>
              <a:rPr lang="zh-CN" altLang="en-US"/>
              <a:t>单击此处编辑母版文本样式</a:t>
            </a:r>
          </a:p>
        </p:txBody>
      </p:sp>
      <p:sp>
        <p:nvSpPr>
          <p:cNvPr id="6" name="Content Placeholder 5"/>
          <p:cNvSpPr>
            <a:spLocks noGrp="1"/>
          </p:cNvSpPr>
          <p:nvPr>
            <p:ph sz="quarter" idx="4"/>
          </p:nvPr>
        </p:nvSpPr>
        <p:spPr>
          <a:xfrm>
            <a:off x="5412731" y="5522763"/>
            <a:ext cx="4545413" cy="8123152"/>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7" name="Date Placeholder 6"/>
          <p:cNvSpPr>
            <a:spLocks noGrp="1"/>
          </p:cNvSpPr>
          <p:nvPr>
            <p:ph type="dt" sz="half" idx="10"/>
          </p:nvPr>
        </p:nvSpPr>
        <p:spPr/>
        <p:txBody>
          <a:bodyPr/>
          <a:lstStyle/>
          <a:p>
            <a:fld id="{B507E237-BDE1-4BAD-8D88-DF57ED68A7C1}" type="datetimeFigureOut">
              <a:rPr lang="zh-CN" altLang="en-US" smtClean="0"/>
              <a:t>2025/5/9</a:t>
            </a:fld>
            <a:endParaRPr lang="zh-CN" altLang="en-US"/>
          </a:p>
        </p:txBody>
      </p:sp>
      <p:sp>
        <p:nvSpPr>
          <p:cNvPr id="8" name="Footer Placeholder 7"/>
          <p:cNvSpPr>
            <a:spLocks noGrp="1"/>
          </p:cNvSpPr>
          <p:nvPr>
            <p:ph type="ftr" sz="quarter" idx="11"/>
          </p:nvPr>
        </p:nvSpPr>
        <p:spPr/>
        <p:txBody>
          <a:bodyPr/>
          <a:lstStyle/>
          <a:p>
            <a:endParaRPr lang="zh-CN" altLang="en-US"/>
          </a:p>
        </p:txBody>
      </p:sp>
      <p:sp>
        <p:nvSpPr>
          <p:cNvPr id="9" name="Slide Number Placeholder 8"/>
          <p:cNvSpPr>
            <a:spLocks noGrp="1"/>
          </p:cNvSpPr>
          <p:nvPr>
            <p:ph type="sldNum" sz="quarter" idx="12"/>
          </p:nvPr>
        </p:nvSpPr>
        <p:spPr/>
        <p:txBody>
          <a:bodyPr/>
          <a:lstStyle/>
          <a:p>
            <a:fld id="{678486E1-0A3E-42BA-A7FA-E416273248F3}" type="slidenum">
              <a:rPr lang="zh-CN" altLang="en-US" smtClean="0"/>
              <a:t>‹#›</a:t>
            </a:fld>
            <a:endParaRPr lang="zh-CN" altLang="en-US"/>
          </a:p>
        </p:txBody>
      </p:sp>
    </p:spTree>
    <p:extLst>
      <p:ext uri="{BB962C8B-B14F-4D97-AF65-F5344CB8AC3E}">
        <p14:creationId xmlns:p14="http://schemas.microsoft.com/office/powerpoint/2010/main" val="22094131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Date Placeholder 2"/>
          <p:cNvSpPr>
            <a:spLocks noGrp="1"/>
          </p:cNvSpPr>
          <p:nvPr>
            <p:ph type="dt" sz="half" idx="10"/>
          </p:nvPr>
        </p:nvSpPr>
        <p:spPr/>
        <p:txBody>
          <a:bodyPr/>
          <a:lstStyle/>
          <a:p>
            <a:fld id="{B507E237-BDE1-4BAD-8D88-DF57ED68A7C1}" type="datetimeFigureOut">
              <a:rPr lang="zh-CN" altLang="en-US" smtClean="0"/>
              <a:t>2025/5/9</a:t>
            </a:fld>
            <a:endParaRPr lang="zh-CN" altLang="en-US"/>
          </a:p>
        </p:txBody>
      </p:sp>
      <p:sp>
        <p:nvSpPr>
          <p:cNvPr id="4" name="Footer Placeholder 3"/>
          <p:cNvSpPr>
            <a:spLocks noGrp="1"/>
          </p:cNvSpPr>
          <p:nvPr>
            <p:ph type="ftr" sz="quarter" idx="11"/>
          </p:nvPr>
        </p:nvSpPr>
        <p:spPr/>
        <p:txBody>
          <a:bodyPr/>
          <a:lstStyle/>
          <a:p>
            <a:endParaRPr lang="zh-CN" altLang="en-US"/>
          </a:p>
        </p:txBody>
      </p:sp>
      <p:sp>
        <p:nvSpPr>
          <p:cNvPr id="5" name="Slide Number Placeholder 4"/>
          <p:cNvSpPr>
            <a:spLocks noGrp="1"/>
          </p:cNvSpPr>
          <p:nvPr>
            <p:ph type="sldNum" sz="quarter" idx="12"/>
          </p:nvPr>
        </p:nvSpPr>
        <p:spPr/>
        <p:txBody>
          <a:bodyPr/>
          <a:lstStyle/>
          <a:p>
            <a:fld id="{678486E1-0A3E-42BA-A7FA-E416273248F3}" type="slidenum">
              <a:rPr lang="zh-CN" altLang="en-US" smtClean="0"/>
              <a:t>‹#›</a:t>
            </a:fld>
            <a:endParaRPr lang="zh-CN" altLang="en-US"/>
          </a:p>
        </p:txBody>
      </p:sp>
    </p:spTree>
    <p:extLst>
      <p:ext uri="{BB962C8B-B14F-4D97-AF65-F5344CB8AC3E}">
        <p14:creationId xmlns:p14="http://schemas.microsoft.com/office/powerpoint/2010/main" val="34832782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507E237-BDE1-4BAD-8D88-DF57ED68A7C1}" type="datetimeFigureOut">
              <a:rPr lang="zh-CN" altLang="en-US" smtClean="0"/>
              <a:t>2025/5/9</a:t>
            </a:fld>
            <a:endParaRPr lang="zh-CN" altLang="en-US"/>
          </a:p>
        </p:txBody>
      </p:sp>
      <p:sp>
        <p:nvSpPr>
          <p:cNvPr id="3" name="Footer Placeholder 2"/>
          <p:cNvSpPr>
            <a:spLocks noGrp="1"/>
          </p:cNvSpPr>
          <p:nvPr>
            <p:ph type="ftr" sz="quarter" idx="11"/>
          </p:nvPr>
        </p:nvSpPr>
        <p:spPr/>
        <p:txBody>
          <a:bodyPr/>
          <a:lstStyle/>
          <a:p>
            <a:endParaRPr lang="zh-CN" altLang="en-US"/>
          </a:p>
        </p:txBody>
      </p:sp>
      <p:sp>
        <p:nvSpPr>
          <p:cNvPr id="4" name="Slide Number Placeholder 3"/>
          <p:cNvSpPr>
            <a:spLocks noGrp="1"/>
          </p:cNvSpPr>
          <p:nvPr>
            <p:ph type="sldNum" sz="quarter" idx="12"/>
          </p:nvPr>
        </p:nvSpPr>
        <p:spPr/>
        <p:txBody>
          <a:bodyPr/>
          <a:lstStyle/>
          <a:p>
            <a:fld id="{678486E1-0A3E-42BA-A7FA-E416273248F3}" type="slidenum">
              <a:rPr lang="zh-CN" altLang="en-US" smtClean="0"/>
              <a:t>‹#›</a:t>
            </a:fld>
            <a:endParaRPr lang="zh-CN" altLang="en-US"/>
          </a:p>
        </p:txBody>
      </p:sp>
    </p:spTree>
    <p:extLst>
      <p:ext uri="{BB962C8B-B14F-4D97-AF65-F5344CB8AC3E}">
        <p14:creationId xmlns:p14="http://schemas.microsoft.com/office/powerpoint/2010/main" val="15617363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Title 1"/>
          <p:cNvSpPr>
            <a:spLocks noGrp="1"/>
          </p:cNvSpPr>
          <p:nvPr>
            <p:ph type="title"/>
          </p:nvPr>
        </p:nvSpPr>
        <p:spPr>
          <a:xfrm>
            <a:off x="736455" y="1007957"/>
            <a:ext cx="3448388" cy="3527848"/>
          </a:xfrm>
        </p:spPr>
        <p:txBody>
          <a:bodyPr anchor="b"/>
          <a:lstStyle>
            <a:lvl1pPr>
              <a:defRPr sz="3742"/>
            </a:lvl1pPr>
          </a:lstStyle>
          <a:p>
            <a:r>
              <a:rPr lang="zh-CN" altLang="en-US"/>
              <a:t>单击此处编辑母版标题样式</a:t>
            </a:r>
            <a:endParaRPr lang="en-US" dirty="0"/>
          </a:p>
        </p:txBody>
      </p:sp>
      <p:sp>
        <p:nvSpPr>
          <p:cNvPr id="3" name="Content Placeholder 2"/>
          <p:cNvSpPr>
            <a:spLocks noGrp="1"/>
          </p:cNvSpPr>
          <p:nvPr>
            <p:ph idx="1"/>
          </p:nvPr>
        </p:nvSpPr>
        <p:spPr>
          <a:xfrm>
            <a:off x="4545413" y="2176910"/>
            <a:ext cx="5412730" cy="10744538"/>
          </a:xfrm>
        </p:spPr>
        <p:txBody>
          <a:bodyPr/>
          <a:lstStyle>
            <a:lvl1pPr>
              <a:defRPr sz="3742"/>
            </a:lvl1pPr>
            <a:lvl2pPr>
              <a:defRPr sz="3274"/>
            </a:lvl2pPr>
            <a:lvl3pPr>
              <a:defRPr sz="2806"/>
            </a:lvl3pPr>
            <a:lvl4pPr>
              <a:defRPr sz="2339"/>
            </a:lvl4pPr>
            <a:lvl5pPr>
              <a:defRPr sz="2339"/>
            </a:lvl5pPr>
            <a:lvl6pPr>
              <a:defRPr sz="2339"/>
            </a:lvl6pPr>
            <a:lvl7pPr>
              <a:defRPr sz="2339"/>
            </a:lvl7pPr>
            <a:lvl8pPr>
              <a:defRPr sz="2339"/>
            </a:lvl8pPr>
            <a:lvl9pPr>
              <a:defRPr sz="2339"/>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Text Placeholder 3"/>
          <p:cNvSpPr>
            <a:spLocks noGrp="1"/>
          </p:cNvSpPr>
          <p:nvPr>
            <p:ph type="body" sz="half" idx="2"/>
          </p:nvPr>
        </p:nvSpPr>
        <p:spPr>
          <a:xfrm>
            <a:off x="736455" y="4535805"/>
            <a:ext cx="3448388" cy="8403140"/>
          </a:xfrm>
        </p:spPr>
        <p:txBody>
          <a:bodyPr/>
          <a:lstStyle>
            <a:lvl1pPr marL="0" indent="0">
              <a:buNone/>
              <a:defRPr sz="1871"/>
            </a:lvl1pPr>
            <a:lvl2pPr marL="534604" indent="0">
              <a:buNone/>
              <a:defRPr sz="1637"/>
            </a:lvl2pPr>
            <a:lvl3pPr marL="1069208" indent="0">
              <a:buNone/>
              <a:defRPr sz="1403"/>
            </a:lvl3pPr>
            <a:lvl4pPr marL="1603812" indent="0">
              <a:buNone/>
              <a:defRPr sz="1169"/>
            </a:lvl4pPr>
            <a:lvl5pPr marL="2138416" indent="0">
              <a:buNone/>
              <a:defRPr sz="1169"/>
            </a:lvl5pPr>
            <a:lvl6pPr marL="2673020" indent="0">
              <a:buNone/>
              <a:defRPr sz="1169"/>
            </a:lvl6pPr>
            <a:lvl7pPr marL="3207624" indent="0">
              <a:buNone/>
              <a:defRPr sz="1169"/>
            </a:lvl7pPr>
            <a:lvl8pPr marL="3742228" indent="0">
              <a:buNone/>
              <a:defRPr sz="1169"/>
            </a:lvl8pPr>
            <a:lvl9pPr marL="4276832" indent="0">
              <a:buNone/>
              <a:defRPr sz="1169"/>
            </a:lvl9pPr>
          </a:lstStyle>
          <a:p>
            <a:pPr lvl="0"/>
            <a:r>
              <a:rPr lang="zh-CN" altLang="en-US"/>
              <a:t>单击此处编辑母版文本样式</a:t>
            </a:r>
          </a:p>
        </p:txBody>
      </p:sp>
      <p:sp>
        <p:nvSpPr>
          <p:cNvPr id="5" name="Date Placeholder 4"/>
          <p:cNvSpPr>
            <a:spLocks noGrp="1"/>
          </p:cNvSpPr>
          <p:nvPr>
            <p:ph type="dt" sz="half" idx="10"/>
          </p:nvPr>
        </p:nvSpPr>
        <p:spPr/>
        <p:txBody>
          <a:bodyPr/>
          <a:lstStyle/>
          <a:p>
            <a:fld id="{B507E237-BDE1-4BAD-8D88-DF57ED68A7C1}" type="datetimeFigureOut">
              <a:rPr lang="zh-CN" altLang="en-US" smtClean="0"/>
              <a:t>2025/5/9</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678486E1-0A3E-42BA-A7FA-E416273248F3}" type="slidenum">
              <a:rPr lang="zh-CN" altLang="en-US" smtClean="0"/>
              <a:t>‹#›</a:t>
            </a:fld>
            <a:endParaRPr lang="zh-CN" altLang="en-US"/>
          </a:p>
        </p:txBody>
      </p:sp>
    </p:spTree>
    <p:extLst>
      <p:ext uri="{BB962C8B-B14F-4D97-AF65-F5344CB8AC3E}">
        <p14:creationId xmlns:p14="http://schemas.microsoft.com/office/powerpoint/2010/main" val="22393208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Title 1"/>
          <p:cNvSpPr>
            <a:spLocks noGrp="1"/>
          </p:cNvSpPr>
          <p:nvPr>
            <p:ph type="title"/>
          </p:nvPr>
        </p:nvSpPr>
        <p:spPr>
          <a:xfrm>
            <a:off x="736455" y="1007957"/>
            <a:ext cx="3448388" cy="3527848"/>
          </a:xfrm>
        </p:spPr>
        <p:txBody>
          <a:bodyPr anchor="b"/>
          <a:lstStyle>
            <a:lvl1pPr>
              <a:defRPr sz="3742"/>
            </a:lvl1pPr>
          </a:lstStyle>
          <a:p>
            <a:r>
              <a:rPr lang="zh-CN" altLang="en-US"/>
              <a:t>单击此处编辑母版标题样式</a:t>
            </a:r>
            <a:endParaRPr lang="en-US" dirty="0"/>
          </a:p>
        </p:txBody>
      </p:sp>
      <p:sp>
        <p:nvSpPr>
          <p:cNvPr id="3" name="Picture Placeholder 2"/>
          <p:cNvSpPr>
            <a:spLocks noGrp="1" noChangeAspect="1"/>
          </p:cNvSpPr>
          <p:nvPr>
            <p:ph type="pic" idx="1"/>
          </p:nvPr>
        </p:nvSpPr>
        <p:spPr>
          <a:xfrm>
            <a:off x="4545413" y="2176910"/>
            <a:ext cx="5412730" cy="10744538"/>
          </a:xfrm>
        </p:spPr>
        <p:txBody>
          <a:bodyPr anchor="t"/>
          <a:lstStyle>
            <a:lvl1pPr marL="0" indent="0">
              <a:buNone/>
              <a:defRPr sz="3742"/>
            </a:lvl1pPr>
            <a:lvl2pPr marL="534604" indent="0">
              <a:buNone/>
              <a:defRPr sz="3274"/>
            </a:lvl2pPr>
            <a:lvl3pPr marL="1069208" indent="0">
              <a:buNone/>
              <a:defRPr sz="2806"/>
            </a:lvl3pPr>
            <a:lvl4pPr marL="1603812" indent="0">
              <a:buNone/>
              <a:defRPr sz="2339"/>
            </a:lvl4pPr>
            <a:lvl5pPr marL="2138416" indent="0">
              <a:buNone/>
              <a:defRPr sz="2339"/>
            </a:lvl5pPr>
            <a:lvl6pPr marL="2673020" indent="0">
              <a:buNone/>
              <a:defRPr sz="2339"/>
            </a:lvl6pPr>
            <a:lvl7pPr marL="3207624" indent="0">
              <a:buNone/>
              <a:defRPr sz="2339"/>
            </a:lvl7pPr>
            <a:lvl8pPr marL="3742228" indent="0">
              <a:buNone/>
              <a:defRPr sz="2339"/>
            </a:lvl8pPr>
            <a:lvl9pPr marL="4276832" indent="0">
              <a:buNone/>
              <a:defRPr sz="2339"/>
            </a:lvl9pPr>
          </a:lstStyle>
          <a:p>
            <a:r>
              <a:rPr lang="zh-CN" altLang="en-US"/>
              <a:t>单击图标添加图片</a:t>
            </a:r>
            <a:endParaRPr lang="en-US" dirty="0"/>
          </a:p>
        </p:txBody>
      </p:sp>
      <p:sp>
        <p:nvSpPr>
          <p:cNvPr id="4" name="Text Placeholder 3"/>
          <p:cNvSpPr>
            <a:spLocks noGrp="1"/>
          </p:cNvSpPr>
          <p:nvPr>
            <p:ph type="body" sz="half" idx="2"/>
          </p:nvPr>
        </p:nvSpPr>
        <p:spPr>
          <a:xfrm>
            <a:off x="736455" y="4535805"/>
            <a:ext cx="3448388" cy="8403140"/>
          </a:xfrm>
        </p:spPr>
        <p:txBody>
          <a:bodyPr/>
          <a:lstStyle>
            <a:lvl1pPr marL="0" indent="0">
              <a:buNone/>
              <a:defRPr sz="1871"/>
            </a:lvl1pPr>
            <a:lvl2pPr marL="534604" indent="0">
              <a:buNone/>
              <a:defRPr sz="1637"/>
            </a:lvl2pPr>
            <a:lvl3pPr marL="1069208" indent="0">
              <a:buNone/>
              <a:defRPr sz="1403"/>
            </a:lvl3pPr>
            <a:lvl4pPr marL="1603812" indent="0">
              <a:buNone/>
              <a:defRPr sz="1169"/>
            </a:lvl4pPr>
            <a:lvl5pPr marL="2138416" indent="0">
              <a:buNone/>
              <a:defRPr sz="1169"/>
            </a:lvl5pPr>
            <a:lvl6pPr marL="2673020" indent="0">
              <a:buNone/>
              <a:defRPr sz="1169"/>
            </a:lvl6pPr>
            <a:lvl7pPr marL="3207624" indent="0">
              <a:buNone/>
              <a:defRPr sz="1169"/>
            </a:lvl7pPr>
            <a:lvl8pPr marL="3742228" indent="0">
              <a:buNone/>
              <a:defRPr sz="1169"/>
            </a:lvl8pPr>
            <a:lvl9pPr marL="4276832" indent="0">
              <a:buNone/>
              <a:defRPr sz="1169"/>
            </a:lvl9pPr>
          </a:lstStyle>
          <a:p>
            <a:pPr lvl="0"/>
            <a:r>
              <a:rPr lang="zh-CN" altLang="en-US"/>
              <a:t>单击此处编辑母版文本样式</a:t>
            </a:r>
          </a:p>
        </p:txBody>
      </p:sp>
      <p:sp>
        <p:nvSpPr>
          <p:cNvPr id="5" name="Date Placeholder 4"/>
          <p:cNvSpPr>
            <a:spLocks noGrp="1"/>
          </p:cNvSpPr>
          <p:nvPr>
            <p:ph type="dt" sz="half" idx="10"/>
          </p:nvPr>
        </p:nvSpPr>
        <p:spPr/>
        <p:txBody>
          <a:bodyPr/>
          <a:lstStyle/>
          <a:p>
            <a:fld id="{B507E237-BDE1-4BAD-8D88-DF57ED68A7C1}" type="datetimeFigureOut">
              <a:rPr lang="zh-CN" altLang="en-US" smtClean="0"/>
              <a:t>2025/5/9</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678486E1-0A3E-42BA-A7FA-E416273248F3}" type="slidenum">
              <a:rPr lang="zh-CN" altLang="en-US" smtClean="0"/>
              <a:t>‹#›</a:t>
            </a:fld>
            <a:endParaRPr lang="zh-CN" altLang="en-US"/>
          </a:p>
        </p:txBody>
      </p:sp>
    </p:spTree>
    <p:extLst>
      <p:ext uri="{BB962C8B-B14F-4D97-AF65-F5344CB8AC3E}">
        <p14:creationId xmlns:p14="http://schemas.microsoft.com/office/powerpoint/2010/main" val="30081926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Vertical Text Placeholder 2"/>
          <p:cNvSpPr>
            <a:spLocks noGrp="1"/>
          </p:cNvSpPr>
          <p:nvPr>
            <p:ph type="body" orient="vert" idx="1"/>
          </p:nvPr>
        </p:nvSpPr>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Date Placeholder 3"/>
          <p:cNvSpPr>
            <a:spLocks noGrp="1"/>
          </p:cNvSpPr>
          <p:nvPr>
            <p:ph type="dt" sz="half" idx="10"/>
          </p:nvPr>
        </p:nvSpPr>
        <p:spPr/>
        <p:txBody>
          <a:bodyPr/>
          <a:lstStyle/>
          <a:p>
            <a:fld id="{B507E237-BDE1-4BAD-8D88-DF57ED68A7C1}" type="datetimeFigureOut">
              <a:rPr lang="zh-CN" altLang="en-US" smtClean="0"/>
              <a:t>2025/5/9</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678486E1-0A3E-42BA-A7FA-E416273248F3}" type="slidenum">
              <a:rPr lang="zh-CN" altLang="en-US" smtClean="0"/>
              <a:t>‹#›</a:t>
            </a:fld>
            <a:endParaRPr lang="zh-CN" altLang="en-US"/>
          </a:p>
        </p:txBody>
      </p:sp>
    </p:spTree>
    <p:extLst>
      <p:ext uri="{BB962C8B-B14F-4D97-AF65-F5344CB8AC3E}">
        <p14:creationId xmlns:p14="http://schemas.microsoft.com/office/powerpoint/2010/main" val="199833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651329" y="804966"/>
            <a:ext cx="2305422" cy="12812950"/>
          </a:xfrm>
        </p:spPr>
        <p:txBody>
          <a:bodyPr vert="eaVert"/>
          <a:lstStyle/>
          <a:p>
            <a:r>
              <a:rPr lang="zh-CN" altLang="en-US"/>
              <a:t>单击此处编辑母版标题样式</a:t>
            </a:r>
            <a:endParaRPr lang="en-US" dirty="0"/>
          </a:p>
        </p:txBody>
      </p:sp>
      <p:sp>
        <p:nvSpPr>
          <p:cNvPr id="3" name="Vertical Text Placeholder 2"/>
          <p:cNvSpPr>
            <a:spLocks noGrp="1"/>
          </p:cNvSpPr>
          <p:nvPr>
            <p:ph type="body" orient="vert" idx="1"/>
          </p:nvPr>
        </p:nvSpPr>
        <p:spPr>
          <a:xfrm>
            <a:off x="735063" y="804966"/>
            <a:ext cx="6782619" cy="12812950"/>
          </a:xfr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Date Placeholder 3"/>
          <p:cNvSpPr>
            <a:spLocks noGrp="1"/>
          </p:cNvSpPr>
          <p:nvPr>
            <p:ph type="dt" sz="half" idx="10"/>
          </p:nvPr>
        </p:nvSpPr>
        <p:spPr/>
        <p:txBody>
          <a:bodyPr/>
          <a:lstStyle/>
          <a:p>
            <a:fld id="{B507E237-BDE1-4BAD-8D88-DF57ED68A7C1}" type="datetimeFigureOut">
              <a:rPr lang="zh-CN" altLang="en-US" smtClean="0"/>
              <a:t>2025/5/9</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678486E1-0A3E-42BA-A7FA-E416273248F3}" type="slidenum">
              <a:rPr lang="zh-CN" altLang="en-US" smtClean="0"/>
              <a:t>‹#›</a:t>
            </a:fld>
            <a:endParaRPr lang="zh-CN" altLang="en-US"/>
          </a:p>
        </p:txBody>
      </p:sp>
    </p:spTree>
    <p:extLst>
      <p:ext uri="{BB962C8B-B14F-4D97-AF65-F5344CB8AC3E}">
        <p14:creationId xmlns:p14="http://schemas.microsoft.com/office/powerpoint/2010/main" val="33429415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35062" y="804969"/>
            <a:ext cx="9221689" cy="2922375"/>
          </a:xfrm>
          <a:prstGeom prst="rect">
            <a:avLst/>
          </a:prstGeom>
        </p:spPr>
        <p:txBody>
          <a:bodyPr vert="horz" lIns="91440" tIns="45720" rIns="91440" bIns="45720" rtlCol="0" anchor="ctr">
            <a:normAutofit/>
          </a:bodyPr>
          <a:lstStyle/>
          <a:p>
            <a:r>
              <a:rPr lang="zh-CN" altLang="en-US"/>
              <a:t>单击此处编辑母版标题样式</a:t>
            </a:r>
            <a:endParaRPr lang="en-US" dirty="0"/>
          </a:p>
        </p:txBody>
      </p:sp>
      <p:sp>
        <p:nvSpPr>
          <p:cNvPr id="3" name="Text Placeholder 2"/>
          <p:cNvSpPr>
            <a:spLocks noGrp="1"/>
          </p:cNvSpPr>
          <p:nvPr>
            <p:ph type="body" idx="1"/>
          </p:nvPr>
        </p:nvSpPr>
        <p:spPr>
          <a:xfrm>
            <a:off x="735062" y="4024827"/>
            <a:ext cx="9221689" cy="9593089"/>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Date Placeholder 3"/>
          <p:cNvSpPr>
            <a:spLocks noGrp="1"/>
          </p:cNvSpPr>
          <p:nvPr>
            <p:ph type="dt" sz="half" idx="2"/>
          </p:nvPr>
        </p:nvSpPr>
        <p:spPr>
          <a:xfrm>
            <a:off x="735062" y="14013401"/>
            <a:ext cx="2405658" cy="804965"/>
          </a:xfrm>
          <a:prstGeom prst="rect">
            <a:avLst/>
          </a:prstGeom>
        </p:spPr>
        <p:txBody>
          <a:bodyPr vert="horz" lIns="91440" tIns="45720" rIns="91440" bIns="45720" rtlCol="0" anchor="ctr"/>
          <a:lstStyle>
            <a:lvl1pPr algn="l">
              <a:defRPr sz="1403">
                <a:solidFill>
                  <a:schemeClr val="tx1">
                    <a:tint val="75000"/>
                  </a:schemeClr>
                </a:solidFill>
              </a:defRPr>
            </a:lvl1pPr>
          </a:lstStyle>
          <a:p>
            <a:fld id="{B507E237-BDE1-4BAD-8D88-DF57ED68A7C1}" type="datetimeFigureOut">
              <a:rPr lang="zh-CN" altLang="en-US" smtClean="0"/>
              <a:t>2025/5/9</a:t>
            </a:fld>
            <a:endParaRPr lang="zh-CN" altLang="en-US"/>
          </a:p>
        </p:txBody>
      </p:sp>
      <p:sp>
        <p:nvSpPr>
          <p:cNvPr id="5" name="Footer Placeholder 4"/>
          <p:cNvSpPr>
            <a:spLocks noGrp="1"/>
          </p:cNvSpPr>
          <p:nvPr>
            <p:ph type="ftr" sz="quarter" idx="3"/>
          </p:nvPr>
        </p:nvSpPr>
        <p:spPr>
          <a:xfrm>
            <a:off x="3541663" y="14013401"/>
            <a:ext cx="3608487" cy="804965"/>
          </a:xfrm>
          <a:prstGeom prst="rect">
            <a:avLst/>
          </a:prstGeom>
        </p:spPr>
        <p:txBody>
          <a:bodyPr vert="horz" lIns="91440" tIns="45720" rIns="91440" bIns="45720" rtlCol="0" anchor="ctr"/>
          <a:lstStyle>
            <a:lvl1pPr algn="ctr">
              <a:defRPr sz="1403">
                <a:solidFill>
                  <a:schemeClr val="tx1">
                    <a:tint val="75000"/>
                  </a:schemeClr>
                </a:solidFill>
              </a:defRPr>
            </a:lvl1pPr>
          </a:lstStyle>
          <a:p>
            <a:endParaRPr lang="zh-CN" altLang="en-US"/>
          </a:p>
        </p:txBody>
      </p:sp>
      <p:sp>
        <p:nvSpPr>
          <p:cNvPr id="6" name="Slide Number Placeholder 5"/>
          <p:cNvSpPr>
            <a:spLocks noGrp="1"/>
          </p:cNvSpPr>
          <p:nvPr>
            <p:ph type="sldNum" sz="quarter" idx="4"/>
          </p:nvPr>
        </p:nvSpPr>
        <p:spPr>
          <a:xfrm>
            <a:off x="7551093" y="14013401"/>
            <a:ext cx="2405658" cy="804965"/>
          </a:xfrm>
          <a:prstGeom prst="rect">
            <a:avLst/>
          </a:prstGeom>
        </p:spPr>
        <p:txBody>
          <a:bodyPr vert="horz" lIns="91440" tIns="45720" rIns="91440" bIns="45720" rtlCol="0" anchor="ctr"/>
          <a:lstStyle>
            <a:lvl1pPr algn="r">
              <a:defRPr sz="1403">
                <a:solidFill>
                  <a:schemeClr val="tx1">
                    <a:tint val="75000"/>
                  </a:schemeClr>
                </a:solidFill>
              </a:defRPr>
            </a:lvl1pPr>
          </a:lstStyle>
          <a:p>
            <a:fld id="{678486E1-0A3E-42BA-A7FA-E416273248F3}" type="slidenum">
              <a:rPr lang="zh-CN" altLang="en-US" smtClean="0"/>
              <a:t>‹#›</a:t>
            </a:fld>
            <a:endParaRPr lang="zh-CN" altLang="en-US"/>
          </a:p>
        </p:txBody>
      </p:sp>
    </p:spTree>
    <p:extLst>
      <p:ext uri="{BB962C8B-B14F-4D97-AF65-F5344CB8AC3E}">
        <p14:creationId xmlns:p14="http://schemas.microsoft.com/office/powerpoint/2010/main" val="160167040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1069208" rtl="0" eaLnBrk="1" latinLnBrk="0" hangingPunct="1">
        <a:lnSpc>
          <a:spcPct val="90000"/>
        </a:lnSpc>
        <a:spcBef>
          <a:spcPct val="0"/>
        </a:spcBef>
        <a:buNone/>
        <a:defRPr sz="5145" kern="1200">
          <a:solidFill>
            <a:schemeClr val="tx1"/>
          </a:solidFill>
          <a:latin typeface="+mj-lt"/>
          <a:ea typeface="+mj-ea"/>
          <a:cs typeface="+mj-cs"/>
        </a:defRPr>
      </a:lvl1pPr>
    </p:titleStyle>
    <p:bodyStyle>
      <a:lvl1pPr marL="267302" indent="-267302" algn="l" defTabSz="1069208" rtl="0" eaLnBrk="1" latinLnBrk="0" hangingPunct="1">
        <a:lnSpc>
          <a:spcPct val="90000"/>
        </a:lnSpc>
        <a:spcBef>
          <a:spcPts val="1169"/>
        </a:spcBef>
        <a:buFont typeface="Arial" panose="020B0604020202020204" pitchFamily="34" charset="0"/>
        <a:buChar char="•"/>
        <a:defRPr sz="3274" kern="1200">
          <a:solidFill>
            <a:schemeClr val="tx1"/>
          </a:solidFill>
          <a:latin typeface="+mn-lt"/>
          <a:ea typeface="+mn-ea"/>
          <a:cs typeface="+mn-cs"/>
        </a:defRPr>
      </a:lvl1pPr>
      <a:lvl2pPr marL="801906" indent="-267302" algn="l" defTabSz="1069208" rtl="0" eaLnBrk="1" latinLnBrk="0" hangingPunct="1">
        <a:lnSpc>
          <a:spcPct val="90000"/>
        </a:lnSpc>
        <a:spcBef>
          <a:spcPts val="585"/>
        </a:spcBef>
        <a:buFont typeface="Arial" panose="020B0604020202020204" pitchFamily="34" charset="0"/>
        <a:buChar char="•"/>
        <a:defRPr sz="2806" kern="1200">
          <a:solidFill>
            <a:schemeClr val="tx1"/>
          </a:solidFill>
          <a:latin typeface="+mn-lt"/>
          <a:ea typeface="+mn-ea"/>
          <a:cs typeface="+mn-cs"/>
        </a:defRPr>
      </a:lvl2pPr>
      <a:lvl3pPr marL="1336510" indent="-267302" algn="l" defTabSz="1069208" rtl="0" eaLnBrk="1" latinLnBrk="0" hangingPunct="1">
        <a:lnSpc>
          <a:spcPct val="90000"/>
        </a:lnSpc>
        <a:spcBef>
          <a:spcPts val="585"/>
        </a:spcBef>
        <a:buFont typeface="Arial" panose="020B0604020202020204" pitchFamily="34" charset="0"/>
        <a:buChar char="•"/>
        <a:defRPr sz="2339" kern="1200">
          <a:solidFill>
            <a:schemeClr val="tx1"/>
          </a:solidFill>
          <a:latin typeface="+mn-lt"/>
          <a:ea typeface="+mn-ea"/>
          <a:cs typeface="+mn-cs"/>
        </a:defRPr>
      </a:lvl3pPr>
      <a:lvl4pPr marL="1871114" indent="-267302" algn="l" defTabSz="1069208" rtl="0" eaLnBrk="1" latinLnBrk="0" hangingPunct="1">
        <a:lnSpc>
          <a:spcPct val="90000"/>
        </a:lnSpc>
        <a:spcBef>
          <a:spcPts val="585"/>
        </a:spcBef>
        <a:buFont typeface="Arial" panose="020B0604020202020204" pitchFamily="34" charset="0"/>
        <a:buChar char="•"/>
        <a:defRPr sz="2105" kern="1200">
          <a:solidFill>
            <a:schemeClr val="tx1"/>
          </a:solidFill>
          <a:latin typeface="+mn-lt"/>
          <a:ea typeface="+mn-ea"/>
          <a:cs typeface="+mn-cs"/>
        </a:defRPr>
      </a:lvl4pPr>
      <a:lvl5pPr marL="2405718" indent="-267302" algn="l" defTabSz="1069208" rtl="0" eaLnBrk="1" latinLnBrk="0" hangingPunct="1">
        <a:lnSpc>
          <a:spcPct val="90000"/>
        </a:lnSpc>
        <a:spcBef>
          <a:spcPts val="585"/>
        </a:spcBef>
        <a:buFont typeface="Arial" panose="020B0604020202020204" pitchFamily="34" charset="0"/>
        <a:buChar char="•"/>
        <a:defRPr sz="2105" kern="1200">
          <a:solidFill>
            <a:schemeClr val="tx1"/>
          </a:solidFill>
          <a:latin typeface="+mn-lt"/>
          <a:ea typeface="+mn-ea"/>
          <a:cs typeface="+mn-cs"/>
        </a:defRPr>
      </a:lvl5pPr>
      <a:lvl6pPr marL="2940322" indent="-267302" algn="l" defTabSz="1069208" rtl="0" eaLnBrk="1" latinLnBrk="0" hangingPunct="1">
        <a:lnSpc>
          <a:spcPct val="90000"/>
        </a:lnSpc>
        <a:spcBef>
          <a:spcPts val="585"/>
        </a:spcBef>
        <a:buFont typeface="Arial" panose="020B0604020202020204" pitchFamily="34" charset="0"/>
        <a:buChar char="•"/>
        <a:defRPr sz="2105" kern="1200">
          <a:solidFill>
            <a:schemeClr val="tx1"/>
          </a:solidFill>
          <a:latin typeface="+mn-lt"/>
          <a:ea typeface="+mn-ea"/>
          <a:cs typeface="+mn-cs"/>
        </a:defRPr>
      </a:lvl6pPr>
      <a:lvl7pPr marL="3474926" indent="-267302" algn="l" defTabSz="1069208" rtl="0" eaLnBrk="1" latinLnBrk="0" hangingPunct="1">
        <a:lnSpc>
          <a:spcPct val="90000"/>
        </a:lnSpc>
        <a:spcBef>
          <a:spcPts val="585"/>
        </a:spcBef>
        <a:buFont typeface="Arial" panose="020B0604020202020204" pitchFamily="34" charset="0"/>
        <a:buChar char="•"/>
        <a:defRPr sz="2105" kern="1200">
          <a:solidFill>
            <a:schemeClr val="tx1"/>
          </a:solidFill>
          <a:latin typeface="+mn-lt"/>
          <a:ea typeface="+mn-ea"/>
          <a:cs typeface="+mn-cs"/>
        </a:defRPr>
      </a:lvl7pPr>
      <a:lvl8pPr marL="4009530" indent="-267302" algn="l" defTabSz="1069208" rtl="0" eaLnBrk="1" latinLnBrk="0" hangingPunct="1">
        <a:lnSpc>
          <a:spcPct val="90000"/>
        </a:lnSpc>
        <a:spcBef>
          <a:spcPts val="585"/>
        </a:spcBef>
        <a:buFont typeface="Arial" panose="020B0604020202020204" pitchFamily="34" charset="0"/>
        <a:buChar char="•"/>
        <a:defRPr sz="2105" kern="1200">
          <a:solidFill>
            <a:schemeClr val="tx1"/>
          </a:solidFill>
          <a:latin typeface="+mn-lt"/>
          <a:ea typeface="+mn-ea"/>
          <a:cs typeface="+mn-cs"/>
        </a:defRPr>
      </a:lvl8pPr>
      <a:lvl9pPr marL="4544134" indent="-267302" algn="l" defTabSz="1069208" rtl="0" eaLnBrk="1" latinLnBrk="0" hangingPunct="1">
        <a:lnSpc>
          <a:spcPct val="90000"/>
        </a:lnSpc>
        <a:spcBef>
          <a:spcPts val="585"/>
        </a:spcBef>
        <a:buFont typeface="Arial" panose="020B0604020202020204" pitchFamily="34" charset="0"/>
        <a:buChar char="•"/>
        <a:defRPr sz="2105" kern="1200">
          <a:solidFill>
            <a:schemeClr val="tx1"/>
          </a:solidFill>
          <a:latin typeface="+mn-lt"/>
          <a:ea typeface="+mn-ea"/>
          <a:cs typeface="+mn-cs"/>
        </a:defRPr>
      </a:lvl9pPr>
    </p:bodyStyle>
    <p:otherStyle>
      <a:defPPr>
        <a:defRPr lang="en-US"/>
      </a:defPPr>
      <a:lvl1pPr marL="0" algn="l" defTabSz="1069208" rtl="0" eaLnBrk="1" latinLnBrk="0" hangingPunct="1">
        <a:defRPr sz="2105" kern="1200">
          <a:solidFill>
            <a:schemeClr val="tx1"/>
          </a:solidFill>
          <a:latin typeface="+mn-lt"/>
          <a:ea typeface="+mn-ea"/>
          <a:cs typeface="+mn-cs"/>
        </a:defRPr>
      </a:lvl1pPr>
      <a:lvl2pPr marL="534604" algn="l" defTabSz="1069208" rtl="0" eaLnBrk="1" latinLnBrk="0" hangingPunct="1">
        <a:defRPr sz="2105" kern="1200">
          <a:solidFill>
            <a:schemeClr val="tx1"/>
          </a:solidFill>
          <a:latin typeface="+mn-lt"/>
          <a:ea typeface="+mn-ea"/>
          <a:cs typeface="+mn-cs"/>
        </a:defRPr>
      </a:lvl2pPr>
      <a:lvl3pPr marL="1069208" algn="l" defTabSz="1069208" rtl="0" eaLnBrk="1" latinLnBrk="0" hangingPunct="1">
        <a:defRPr sz="2105" kern="1200">
          <a:solidFill>
            <a:schemeClr val="tx1"/>
          </a:solidFill>
          <a:latin typeface="+mn-lt"/>
          <a:ea typeface="+mn-ea"/>
          <a:cs typeface="+mn-cs"/>
        </a:defRPr>
      </a:lvl3pPr>
      <a:lvl4pPr marL="1603812" algn="l" defTabSz="1069208" rtl="0" eaLnBrk="1" latinLnBrk="0" hangingPunct="1">
        <a:defRPr sz="2105" kern="1200">
          <a:solidFill>
            <a:schemeClr val="tx1"/>
          </a:solidFill>
          <a:latin typeface="+mn-lt"/>
          <a:ea typeface="+mn-ea"/>
          <a:cs typeface="+mn-cs"/>
        </a:defRPr>
      </a:lvl4pPr>
      <a:lvl5pPr marL="2138416" algn="l" defTabSz="1069208" rtl="0" eaLnBrk="1" latinLnBrk="0" hangingPunct="1">
        <a:defRPr sz="2105" kern="1200">
          <a:solidFill>
            <a:schemeClr val="tx1"/>
          </a:solidFill>
          <a:latin typeface="+mn-lt"/>
          <a:ea typeface="+mn-ea"/>
          <a:cs typeface="+mn-cs"/>
        </a:defRPr>
      </a:lvl5pPr>
      <a:lvl6pPr marL="2673020" algn="l" defTabSz="1069208" rtl="0" eaLnBrk="1" latinLnBrk="0" hangingPunct="1">
        <a:defRPr sz="2105" kern="1200">
          <a:solidFill>
            <a:schemeClr val="tx1"/>
          </a:solidFill>
          <a:latin typeface="+mn-lt"/>
          <a:ea typeface="+mn-ea"/>
          <a:cs typeface="+mn-cs"/>
        </a:defRPr>
      </a:lvl6pPr>
      <a:lvl7pPr marL="3207624" algn="l" defTabSz="1069208" rtl="0" eaLnBrk="1" latinLnBrk="0" hangingPunct="1">
        <a:defRPr sz="2105" kern="1200">
          <a:solidFill>
            <a:schemeClr val="tx1"/>
          </a:solidFill>
          <a:latin typeface="+mn-lt"/>
          <a:ea typeface="+mn-ea"/>
          <a:cs typeface="+mn-cs"/>
        </a:defRPr>
      </a:lvl7pPr>
      <a:lvl8pPr marL="3742228" algn="l" defTabSz="1069208" rtl="0" eaLnBrk="1" latinLnBrk="0" hangingPunct="1">
        <a:defRPr sz="2105" kern="1200">
          <a:solidFill>
            <a:schemeClr val="tx1"/>
          </a:solidFill>
          <a:latin typeface="+mn-lt"/>
          <a:ea typeface="+mn-ea"/>
          <a:cs typeface="+mn-cs"/>
        </a:defRPr>
      </a:lvl8pPr>
      <a:lvl9pPr marL="4276832" algn="l" defTabSz="1069208" rtl="0" eaLnBrk="1" latinLnBrk="0" hangingPunct="1">
        <a:defRPr sz="2105"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slideLayout" Target="../slideLayouts/slideLayout7.xml"/><Relationship Id="rId1" Type="http://schemas.openxmlformats.org/officeDocument/2006/relationships/tags" Target="../tags/tag1.xml"/><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0.png"/><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8" Type="http://schemas.openxmlformats.org/officeDocument/2006/relationships/image" Target="../media/image17.png"/><Relationship Id="rId13" Type="http://schemas.openxmlformats.org/officeDocument/2006/relationships/image" Target="../media/image22.jpeg"/><Relationship Id="rId3" Type="http://schemas.openxmlformats.org/officeDocument/2006/relationships/image" Target="../media/image12.jpeg"/><Relationship Id="rId7" Type="http://schemas.openxmlformats.org/officeDocument/2006/relationships/image" Target="../media/image16.jpeg"/><Relationship Id="rId12" Type="http://schemas.openxmlformats.org/officeDocument/2006/relationships/image" Target="../media/image21.jpg"/><Relationship Id="rId17" Type="http://schemas.openxmlformats.org/officeDocument/2006/relationships/image" Target="../media/image26.png"/><Relationship Id="rId2" Type="http://schemas.openxmlformats.org/officeDocument/2006/relationships/image" Target="../media/image11.JPG"/><Relationship Id="rId16" Type="http://schemas.openxmlformats.org/officeDocument/2006/relationships/image" Target="../media/image25.jpeg"/><Relationship Id="rId1" Type="http://schemas.openxmlformats.org/officeDocument/2006/relationships/slideLayout" Target="../slideLayouts/slideLayout2.xml"/><Relationship Id="rId6" Type="http://schemas.openxmlformats.org/officeDocument/2006/relationships/image" Target="../media/image15.jpeg"/><Relationship Id="rId11" Type="http://schemas.openxmlformats.org/officeDocument/2006/relationships/image" Target="../media/image20.jpeg"/><Relationship Id="rId5" Type="http://schemas.openxmlformats.org/officeDocument/2006/relationships/image" Target="../media/image14.jpeg"/><Relationship Id="rId15" Type="http://schemas.openxmlformats.org/officeDocument/2006/relationships/image" Target="../media/image24.jpeg"/><Relationship Id="rId10" Type="http://schemas.openxmlformats.org/officeDocument/2006/relationships/image" Target="../media/image19.jpeg"/><Relationship Id="rId4" Type="http://schemas.openxmlformats.org/officeDocument/2006/relationships/image" Target="../media/image13.jpg"/><Relationship Id="rId9" Type="http://schemas.openxmlformats.org/officeDocument/2006/relationships/image" Target="../media/image18.jpeg"/><Relationship Id="rId14" Type="http://schemas.openxmlformats.org/officeDocument/2006/relationships/image" Target="../media/image23.jpeg"/></Relationships>
</file>

<file path=ppt/slides/_rels/slide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7.xml"/><Relationship Id="rId5" Type="http://schemas.openxmlformats.org/officeDocument/2006/relationships/image" Target="../media/image29.jpg"/><Relationship Id="rId4" Type="http://schemas.openxmlformats.org/officeDocument/2006/relationships/image" Target="../media/image17.png"/></Relationships>
</file>

<file path=ppt/slides/_rels/slide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30.png"/><Relationship Id="rId1" Type="http://schemas.openxmlformats.org/officeDocument/2006/relationships/slideLayout" Target="../slideLayouts/slideLayout7.xml"/><Relationship Id="rId5" Type="http://schemas.openxmlformats.org/officeDocument/2006/relationships/image" Target="../media/image10.png"/><Relationship Id="rId4" Type="http://schemas.openxmlformats.org/officeDocument/2006/relationships/image" Target="../media/image31.png"/></Relationships>
</file>

<file path=ppt/slides/_rels/slide9.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7.xml"/><Relationship Id="rId5" Type="http://schemas.openxmlformats.org/officeDocument/2006/relationships/image" Target="../media/image32.png"/><Relationship Id="rId4" Type="http://schemas.openxmlformats.org/officeDocument/2006/relationships/image" Target="../media/image36.png"/></Relationships>
</file>

<file path=ppt/slides/_rels/slide1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7.jpeg"/><Relationship Id="rId1" Type="http://schemas.openxmlformats.org/officeDocument/2006/relationships/slideLayout" Target="../slideLayouts/slideLayout7.xml"/><Relationship Id="rId4" Type="http://schemas.openxmlformats.org/officeDocument/2006/relationships/image" Target="../media/image38.png"/></Relationships>
</file>

<file path=ppt/slides/_rels/slide1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slideLayout" Target="../slideLayouts/slideLayout2.xml"/><Relationship Id="rId1" Type="http://schemas.openxmlformats.org/officeDocument/2006/relationships/tags" Target="../tags/tag2.xml"/><Relationship Id="rId4" Type="http://schemas.openxmlformats.org/officeDocument/2006/relationships/image" Target="../media/image39.jpeg"/></Relationships>
</file>

<file path=ppt/slides/_rels/slide13.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jpeg"/><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14.xml.rels><?xml version="1.0" encoding="UTF-8" standalone="yes"?>
<Relationships xmlns="http://schemas.openxmlformats.org/package/2006/relationships"><Relationship Id="rId8" Type="http://schemas.openxmlformats.org/officeDocument/2006/relationships/image" Target="../media/image42.jpeg"/><Relationship Id="rId3" Type="http://schemas.openxmlformats.org/officeDocument/2006/relationships/tags" Target="../tags/tag5.xml"/><Relationship Id="rId7" Type="http://schemas.openxmlformats.org/officeDocument/2006/relationships/slideLayout" Target="../slideLayouts/slideLayout2.xml"/><Relationship Id="rId2" Type="http://schemas.openxmlformats.org/officeDocument/2006/relationships/tags" Target="../tags/tag4.xml"/><Relationship Id="rId1" Type="http://schemas.openxmlformats.org/officeDocument/2006/relationships/tags" Target="../tags/tag3.xml"/><Relationship Id="rId6" Type="http://schemas.openxmlformats.org/officeDocument/2006/relationships/tags" Target="../tags/tag8.xml"/><Relationship Id="rId5" Type="http://schemas.openxmlformats.org/officeDocument/2006/relationships/tags" Target="../tags/tag7.xml"/><Relationship Id="rId4" Type="http://schemas.openxmlformats.org/officeDocument/2006/relationships/tags" Target="../tags/tag6.xml"/><Relationship Id="rId9" Type="http://schemas.openxmlformats.org/officeDocument/2006/relationships/image" Target="../media/image43.png"/></Relationships>
</file>

<file path=ppt/slides/_rels/slide15.xml.rels><?xml version="1.0" encoding="UTF-8" standalone="yes"?>
<Relationships xmlns="http://schemas.openxmlformats.org/package/2006/relationships"><Relationship Id="rId8" Type="http://schemas.openxmlformats.org/officeDocument/2006/relationships/tags" Target="../tags/tag16.xml"/><Relationship Id="rId3" Type="http://schemas.openxmlformats.org/officeDocument/2006/relationships/tags" Target="../tags/tag11.xml"/><Relationship Id="rId7" Type="http://schemas.openxmlformats.org/officeDocument/2006/relationships/tags" Target="../tags/tag15.xml"/><Relationship Id="rId2" Type="http://schemas.openxmlformats.org/officeDocument/2006/relationships/tags" Target="../tags/tag10.xml"/><Relationship Id="rId1" Type="http://schemas.openxmlformats.org/officeDocument/2006/relationships/tags" Target="../tags/tag9.xml"/><Relationship Id="rId6" Type="http://schemas.openxmlformats.org/officeDocument/2006/relationships/tags" Target="../tags/tag14.xml"/><Relationship Id="rId11" Type="http://schemas.openxmlformats.org/officeDocument/2006/relationships/image" Target="../media/image43.png"/><Relationship Id="rId5" Type="http://schemas.openxmlformats.org/officeDocument/2006/relationships/tags" Target="../tags/tag13.xml"/><Relationship Id="rId10" Type="http://schemas.openxmlformats.org/officeDocument/2006/relationships/image" Target="../media/image44.jpeg"/><Relationship Id="rId4" Type="http://schemas.openxmlformats.org/officeDocument/2006/relationships/tags" Target="../tags/tag12.xml"/><Relationship Id="rId9"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3" Type="http://schemas.openxmlformats.org/officeDocument/2006/relationships/tags" Target="../tags/tag29.xml"/><Relationship Id="rId18" Type="http://schemas.openxmlformats.org/officeDocument/2006/relationships/tags" Target="../tags/tag34.xml"/><Relationship Id="rId26" Type="http://schemas.openxmlformats.org/officeDocument/2006/relationships/tags" Target="../tags/tag42.xml"/><Relationship Id="rId39" Type="http://schemas.openxmlformats.org/officeDocument/2006/relationships/image" Target="../media/image47.jpeg"/><Relationship Id="rId21" Type="http://schemas.openxmlformats.org/officeDocument/2006/relationships/tags" Target="../tags/tag37.xml"/><Relationship Id="rId34" Type="http://schemas.openxmlformats.org/officeDocument/2006/relationships/tags" Target="../tags/tag50.xml"/><Relationship Id="rId42" Type="http://schemas.openxmlformats.org/officeDocument/2006/relationships/image" Target="../media/image50.jpeg"/><Relationship Id="rId7" Type="http://schemas.openxmlformats.org/officeDocument/2006/relationships/tags" Target="../tags/tag23.xml"/><Relationship Id="rId2" Type="http://schemas.openxmlformats.org/officeDocument/2006/relationships/tags" Target="../tags/tag18.xml"/><Relationship Id="rId16" Type="http://schemas.openxmlformats.org/officeDocument/2006/relationships/tags" Target="../tags/tag32.xml"/><Relationship Id="rId29" Type="http://schemas.openxmlformats.org/officeDocument/2006/relationships/tags" Target="../tags/tag45.xml"/><Relationship Id="rId1" Type="http://schemas.openxmlformats.org/officeDocument/2006/relationships/tags" Target="../tags/tag17.xml"/><Relationship Id="rId6" Type="http://schemas.openxmlformats.org/officeDocument/2006/relationships/tags" Target="../tags/tag22.xml"/><Relationship Id="rId11" Type="http://schemas.openxmlformats.org/officeDocument/2006/relationships/tags" Target="../tags/tag27.xml"/><Relationship Id="rId24" Type="http://schemas.openxmlformats.org/officeDocument/2006/relationships/tags" Target="../tags/tag40.xml"/><Relationship Id="rId32" Type="http://schemas.openxmlformats.org/officeDocument/2006/relationships/tags" Target="../tags/tag48.xml"/><Relationship Id="rId37" Type="http://schemas.openxmlformats.org/officeDocument/2006/relationships/image" Target="../media/image45.jpeg"/><Relationship Id="rId40" Type="http://schemas.openxmlformats.org/officeDocument/2006/relationships/image" Target="../media/image48.jpeg"/><Relationship Id="rId45" Type="http://schemas.openxmlformats.org/officeDocument/2006/relationships/image" Target="../media/image53.png"/><Relationship Id="rId5" Type="http://schemas.openxmlformats.org/officeDocument/2006/relationships/tags" Target="../tags/tag21.xml"/><Relationship Id="rId15" Type="http://schemas.openxmlformats.org/officeDocument/2006/relationships/tags" Target="../tags/tag31.xml"/><Relationship Id="rId23" Type="http://schemas.openxmlformats.org/officeDocument/2006/relationships/tags" Target="../tags/tag39.xml"/><Relationship Id="rId28" Type="http://schemas.openxmlformats.org/officeDocument/2006/relationships/tags" Target="../tags/tag44.xml"/><Relationship Id="rId36" Type="http://schemas.openxmlformats.org/officeDocument/2006/relationships/image" Target="../media/image43.png"/><Relationship Id="rId10" Type="http://schemas.openxmlformats.org/officeDocument/2006/relationships/tags" Target="../tags/tag26.xml"/><Relationship Id="rId19" Type="http://schemas.openxmlformats.org/officeDocument/2006/relationships/tags" Target="../tags/tag35.xml"/><Relationship Id="rId31" Type="http://schemas.openxmlformats.org/officeDocument/2006/relationships/tags" Target="../tags/tag47.xml"/><Relationship Id="rId44" Type="http://schemas.openxmlformats.org/officeDocument/2006/relationships/image" Target="../media/image52.jpeg"/><Relationship Id="rId4" Type="http://schemas.openxmlformats.org/officeDocument/2006/relationships/tags" Target="../tags/tag20.xml"/><Relationship Id="rId9" Type="http://schemas.openxmlformats.org/officeDocument/2006/relationships/tags" Target="../tags/tag25.xml"/><Relationship Id="rId14" Type="http://schemas.openxmlformats.org/officeDocument/2006/relationships/tags" Target="../tags/tag30.xml"/><Relationship Id="rId22" Type="http://schemas.openxmlformats.org/officeDocument/2006/relationships/tags" Target="../tags/tag38.xml"/><Relationship Id="rId27" Type="http://schemas.openxmlformats.org/officeDocument/2006/relationships/tags" Target="../tags/tag43.xml"/><Relationship Id="rId30" Type="http://schemas.openxmlformats.org/officeDocument/2006/relationships/tags" Target="../tags/tag46.xml"/><Relationship Id="rId35" Type="http://schemas.openxmlformats.org/officeDocument/2006/relationships/slideLayout" Target="../slideLayouts/slideLayout2.xml"/><Relationship Id="rId43" Type="http://schemas.openxmlformats.org/officeDocument/2006/relationships/image" Target="../media/image51.jpeg"/><Relationship Id="rId8" Type="http://schemas.openxmlformats.org/officeDocument/2006/relationships/tags" Target="../tags/tag24.xml"/><Relationship Id="rId3" Type="http://schemas.openxmlformats.org/officeDocument/2006/relationships/tags" Target="../tags/tag19.xml"/><Relationship Id="rId12" Type="http://schemas.openxmlformats.org/officeDocument/2006/relationships/tags" Target="../tags/tag28.xml"/><Relationship Id="rId17" Type="http://schemas.openxmlformats.org/officeDocument/2006/relationships/tags" Target="../tags/tag33.xml"/><Relationship Id="rId25" Type="http://schemas.openxmlformats.org/officeDocument/2006/relationships/tags" Target="../tags/tag41.xml"/><Relationship Id="rId33" Type="http://schemas.openxmlformats.org/officeDocument/2006/relationships/tags" Target="../tags/tag49.xml"/><Relationship Id="rId38" Type="http://schemas.openxmlformats.org/officeDocument/2006/relationships/image" Target="../media/image46.jpeg"/><Relationship Id="rId46" Type="http://schemas.openxmlformats.org/officeDocument/2006/relationships/image" Target="../media/image54.jpeg"/><Relationship Id="rId20" Type="http://schemas.openxmlformats.org/officeDocument/2006/relationships/tags" Target="../tags/tag36.xml"/><Relationship Id="rId41" Type="http://schemas.openxmlformats.org/officeDocument/2006/relationships/image" Target="../media/image49.jpeg"/></Relationships>
</file>

<file path=ppt/slides/_rels/slide17.xml.rels><?xml version="1.0" encoding="UTF-8" standalone="yes"?>
<Relationships xmlns="http://schemas.openxmlformats.org/package/2006/relationships"><Relationship Id="rId8" Type="http://schemas.openxmlformats.org/officeDocument/2006/relationships/tags" Target="../tags/tag58.xml"/><Relationship Id="rId3" Type="http://schemas.openxmlformats.org/officeDocument/2006/relationships/tags" Target="../tags/tag53.xml"/><Relationship Id="rId7" Type="http://schemas.openxmlformats.org/officeDocument/2006/relationships/tags" Target="../tags/tag57.xml"/><Relationship Id="rId2" Type="http://schemas.openxmlformats.org/officeDocument/2006/relationships/tags" Target="../tags/tag52.xml"/><Relationship Id="rId1" Type="http://schemas.openxmlformats.org/officeDocument/2006/relationships/tags" Target="../tags/tag51.xml"/><Relationship Id="rId6" Type="http://schemas.openxmlformats.org/officeDocument/2006/relationships/tags" Target="../tags/tag56.xml"/><Relationship Id="rId11" Type="http://schemas.openxmlformats.org/officeDocument/2006/relationships/image" Target="../media/image55.jpeg"/><Relationship Id="rId5" Type="http://schemas.openxmlformats.org/officeDocument/2006/relationships/tags" Target="../tags/tag55.xml"/><Relationship Id="rId10" Type="http://schemas.openxmlformats.org/officeDocument/2006/relationships/image" Target="../media/image43.png"/><Relationship Id="rId4" Type="http://schemas.openxmlformats.org/officeDocument/2006/relationships/tags" Target="../tags/tag54.xml"/><Relationship Id="rId9"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56.png"/><Relationship Id="rId1" Type="http://schemas.openxmlformats.org/officeDocument/2006/relationships/slideLayout" Target="../slideLayouts/slideLayout7.xml"/><Relationship Id="rId6" Type="http://schemas.openxmlformats.org/officeDocument/2006/relationships/image" Target="../media/image10.png"/><Relationship Id="rId5" Type="http://schemas.microsoft.com/office/2007/relationships/hdphoto" Target="../media/hdphoto4.wdp"/><Relationship Id="rId4" Type="http://schemas.openxmlformats.org/officeDocument/2006/relationships/image" Target="../media/image57.png"/></Relationships>
</file>

<file path=ppt/slides/_rels/slide19.xml.rels><?xml version="1.0" encoding="UTF-8" standalone="yes"?>
<Relationships xmlns="http://schemas.openxmlformats.org/package/2006/relationships"><Relationship Id="rId8" Type="http://schemas.openxmlformats.org/officeDocument/2006/relationships/tags" Target="../tags/tag66.xml"/><Relationship Id="rId13" Type="http://schemas.openxmlformats.org/officeDocument/2006/relationships/image" Target="../media/image59.jpeg"/><Relationship Id="rId3" Type="http://schemas.openxmlformats.org/officeDocument/2006/relationships/tags" Target="../tags/tag61.xml"/><Relationship Id="rId7" Type="http://schemas.openxmlformats.org/officeDocument/2006/relationships/tags" Target="../tags/tag65.xml"/><Relationship Id="rId12" Type="http://schemas.openxmlformats.org/officeDocument/2006/relationships/image" Target="../media/image58.png"/><Relationship Id="rId2" Type="http://schemas.openxmlformats.org/officeDocument/2006/relationships/tags" Target="../tags/tag60.xml"/><Relationship Id="rId1" Type="http://schemas.openxmlformats.org/officeDocument/2006/relationships/tags" Target="../tags/tag59.xml"/><Relationship Id="rId6" Type="http://schemas.openxmlformats.org/officeDocument/2006/relationships/tags" Target="../tags/tag64.xml"/><Relationship Id="rId11" Type="http://schemas.openxmlformats.org/officeDocument/2006/relationships/slideLayout" Target="../slideLayouts/slideLayout2.xml"/><Relationship Id="rId5" Type="http://schemas.openxmlformats.org/officeDocument/2006/relationships/tags" Target="../tags/tag63.xml"/><Relationship Id="rId10" Type="http://schemas.openxmlformats.org/officeDocument/2006/relationships/tags" Target="../tags/tag68.xml"/><Relationship Id="rId4" Type="http://schemas.openxmlformats.org/officeDocument/2006/relationships/tags" Target="../tags/tag62.xml"/><Relationship Id="rId9" Type="http://schemas.openxmlformats.org/officeDocument/2006/relationships/tags" Target="../tags/tag67.xml"/><Relationship Id="rId14" Type="http://schemas.openxmlformats.org/officeDocument/2006/relationships/image" Target="../media/image60.jpeg"/></Relationships>
</file>

<file path=ppt/slides/_rels/slide20.xml.rels><?xml version="1.0" encoding="UTF-8" standalone="yes"?>
<Relationships xmlns="http://schemas.openxmlformats.org/package/2006/relationships"><Relationship Id="rId8" Type="http://schemas.openxmlformats.org/officeDocument/2006/relationships/image" Target="../media/image61.png"/><Relationship Id="rId3" Type="http://schemas.openxmlformats.org/officeDocument/2006/relationships/tags" Target="../tags/tag71.xml"/><Relationship Id="rId7" Type="http://schemas.openxmlformats.org/officeDocument/2006/relationships/image" Target="../media/image58.png"/><Relationship Id="rId2" Type="http://schemas.openxmlformats.org/officeDocument/2006/relationships/tags" Target="../tags/tag70.xml"/><Relationship Id="rId1" Type="http://schemas.openxmlformats.org/officeDocument/2006/relationships/tags" Target="../tags/tag69.xml"/><Relationship Id="rId6" Type="http://schemas.openxmlformats.org/officeDocument/2006/relationships/slideLayout" Target="../slideLayouts/slideLayout2.xml"/><Relationship Id="rId5" Type="http://schemas.openxmlformats.org/officeDocument/2006/relationships/tags" Target="../tags/tag73.xml"/><Relationship Id="rId4" Type="http://schemas.openxmlformats.org/officeDocument/2006/relationships/tags" Target="../tags/tag72.xml"/><Relationship Id="rId9" Type="http://schemas.microsoft.com/office/2007/relationships/hdphoto" Target="../media/hdphoto5.wdp"/></Relationships>
</file>

<file path=ppt/slides/_rels/slide21.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62.jpg"/><Relationship Id="rId1" Type="http://schemas.openxmlformats.org/officeDocument/2006/relationships/slideLayout" Target="../slideLayouts/slideLayout7.xml"/><Relationship Id="rId4" Type="http://schemas.openxmlformats.org/officeDocument/2006/relationships/image" Target="../media/image64.png"/></Relationships>
</file>

<file path=ppt/slides/_rels/slide2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65.jpeg"/><Relationship Id="rId1" Type="http://schemas.openxmlformats.org/officeDocument/2006/relationships/slideLayout" Target="../slideLayouts/slideLayout7.xml"/><Relationship Id="rId4" Type="http://schemas.openxmlformats.org/officeDocument/2006/relationships/image" Target="../media/image66.jpeg"/></Relationships>
</file>

<file path=ppt/slides/_rels/slide23.xml.rels><?xml version="1.0" encoding="UTF-8" standalone="yes"?>
<Relationships xmlns="http://schemas.openxmlformats.org/package/2006/relationships"><Relationship Id="rId8" Type="http://schemas.openxmlformats.org/officeDocument/2006/relationships/image" Target="../media/image71.jpg"/><Relationship Id="rId3" Type="http://schemas.openxmlformats.org/officeDocument/2006/relationships/image" Target="../media/image67.png"/><Relationship Id="rId7" Type="http://schemas.openxmlformats.org/officeDocument/2006/relationships/image" Target="../media/image70.png"/><Relationship Id="rId2" Type="http://schemas.openxmlformats.org/officeDocument/2006/relationships/image" Target="../media/image32.png"/><Relationship Id="rId1" Type="http://schemas.openxmlformats.org/officeDocument/2006/relationships/slideLayout" Target="../slideLayouts/slideLayout7.xml"/><Relationship Id="rId6" Type="http://schemas.openxmlformats.org/officeDocument/2006/relationships/image" Target="../media/image69.png"/><Relationship Id="rId5" Type="http://schemas.microsoft.com/office/2007/relationships/hdphoto" Target="../media/hdphoto6.wdp"/><Relationship Id="rId4" Type="http://schemas.openxmlformats.org/officeDocument/2006/relationships/image" Target="../media/image68.png"/></Relationships>
</file>

<file path=ppt/slides/_rels/slide2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72.jpe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image" Target="../media/image73.jpeg"/><Relationship Id="rId7" Type="http://schemas.openxmlformats.org/officeDocument/2006/relationships/diagramLayout" Target="../diagrams/layout1.xml"/><Relationship Id="rId2" Type="http://schemas.openxmlformats.org/officeDocument/2006/relationships/slideLayout" Target="../slideLayouts/slideLayout2.xml"/><Relationship Id="rId1" Type="http://schemas.openxmlformats.org/officeDocument/2006/relationships/tags" Target="../tags/tag74.xml"/><Relationship Id="rId6" Type="http://schemas.openxmlformats.org/officeDocument/2006/relationships/diagramData" Target="../diagrams/data1.xml"/><Relationship Id="rId5" Type="http://schemas.openxmlformats.org/officeDocument/2006/relationships/image" Target="../media/image74.jpeg"/><Relationship Id="rId10" Type="http://schemas.microsoft.com/office/2007/relationships/diagramDrawing" Target="../diagrams/drawing1.xml"/><Relationship Id="rId4" Type="http://schemas.openxmlformats.org/officeDocument/2006/relationships/image" Target="../media/image32.png"/><Relationship Id="rId9" Type="http://schemas.openxmlformats.org/officeDocument/2006/relationships/diagramColors" Target="../diagrams/colors1.xml"/></Relationships>
</file>

<file path=ppt/slides/_rels/slide26.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image" Target="../media/image75.jpeg"/><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27.xml.rels><?xml version="1.0" encoding="UTF-8" standalone="yes"?>
<Relationships xmlns="http://schemas.openxmlformats.org/package/2006/relationships"><Relationship Id="rId3" Type="http://schemas.openxmlformats.org/officeDocument/2006/relationships/image" Target="../media/image77.jpeg"/><Relationship Id="rId2" Type="http://schemas.openxmlformats.org/officeDocument/2006/relationships/slideLayout" Target="../slideLayouts/slideLayout2.xml"/><Relationship Id="rId1" Type="http://schemas.openxmlformats.org/officeDocument/2006/relationships/tags" Target="../tags/tag75.xml"/><Relationship Id="rId4" Type="http://schemas.openxmlformats.org/officeDocument/2006/relationships/image" Target="../media/image78.png"/></Relationships>
</file>

<file path=ppt/slides/_rels/slide28.xml.rels><?xml version="1.0" encoding="UTF-8" standalone="yes"?>
<Relationships xmlns="http://schemas.openxmlformats.org/package/2006/relationships"><Relationship Id="rId3" Type="http://schemas.openxmlformats.org/officeDocument/2006/relationships/image" Target="../media/image78.png"/><Relationship Id="rId7" Type="http://schemas.openxmlformats.org/officeDocument/2006/relationships/image" Target="../media/image82.jpeg"/><Relationship Id="rId2" Type="http://schemas.openxmlformats.org/officeDocument/2006/relationships/slideLayout" Target="../slideLayouts/slideLayout2.xml"/><Relationship Id="rId1" Type="http://schemas.openxmlformats.org/officeDocument/2006/relationships/tags" Target="../tags/tag76.xml"/><Relationship Id="rId6" Type="http://schemas.openxmlformats.org/officeDocument/2006/relationships/image" Target="../media/image81.jpeg"/><Relationship Id="rId5" Type="http://schemas.openxmlformats.org/officeDocument/2006/relationships/image" Target="../media/image80.jpeg"/><Relationship Id="rId4" Type="http://schemas.openxmlformats.org/officeDocument/2006/relationships/image" Target="../media/image79.jpeg"/></Relationships>
</file>

<file path=ppt/slides/_rels/slide29.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slideLayout" Target="../slideLayouts/slideLayout2.xml"/><Relationship Id="rId1" Type="http://schemas.openxmlformats.org/officeDocument/2006/relationships/tags" Target="../tags/tag77.xml"/><Relationship Id="rId4" Type="http://schemas.openxmlformats.org/officeDocument/2006/relationships/image" Target="../media/image78.png"/></Relationships>
</file>

<file path=ppt/slides/_rels/slide30.xml.rels><?xml version="1.0" encoding="UTF-8" standalone="yes"?>
<Relationships xmlns="http://schemas.openxmlformats.org/package/2006/relationships"><Relationship Id="rId3" Type="http://schemas.microsoft.com/office/2007/relationships/hdphoto" Target="../media/hdphoto7.wdp"/><Relationship Id="rId2" Type="http://schemas.openxmlformats.org/officeDocument/2006/relationships/image" Target="../media/image84.png"/><Relationship Id="rId1" Type="http://schemas.openxmlformats.org/officeDocument/2006/relationships/slideLayout" Target="../slideLayouts/slideLayout7.xml"/><Relationship Id="rId6" Type="http://schemas.openxmlformats.org/officeDocument/2006/relationships/image" Target="../media/image10.png"/><Relationship Id="rId5" Type="http://schemas.microsoft.com/office/2007/relationships/hdphoto" Target="../media/hdphoto8.wdp"/><Relationship Id="rId4" Type="http://schemas.openxmlformats.org/officeDocument/2006/relationships/image" Target="../media/image85.png"/></Relationships>
</file>

<file path=ppt/slides/_rels/slide31.xml.rels><?xml version="1.0" encoding="UTF-8" standalone="yes"?>
<Relationships xmlns="http://schemas.openxmlformats.org/package/2006/relationships"><Relationship Id="rId3" Type="http://schemas.openxmlformats.org/officeDocument/2006/relationships/image" Target="../media/image87.jpeg"/><Relationship Id="rId2" Type="http://schemas.openxmlformats.org/officeDocument/2006/relationships/image" Target="../media/image86.png"/><Relationship Id="rId1" Type="http://schemas.openxmlformats.org/officeDocument/2006/relationships/slideLayout" Target="../slideLayouts/slideLayout7.xml"/><Relationship Id="rId4" Type="http://schemas.openxmlformats.org/officeDocument/2006/relationships/image" Target="../media/image88.png"/></Relationships>
</file>

<file path=ppt/slides/_rels/slide32.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image" Target="../media/image89.jpg"/><Relationship Id="rId1" Type="http://schemas.openxmlformats.org/officeDocument/2006/relationships/slideLayout" Target="../slideLayouts/slideLayout7.xml"/><Relationship Id="rId4" Type="http://schemas.openxmlformats.org/officeDocument/2006/relationships/image" Target="../media/image90.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253F6C-FD4F-3DE8-C756-0EBF2DF41F71}"/>
            </a:ext>
          </a:extLst>
        </p:cNvPr>
        <p:cNvGrpSpPr/>
        <p:nvPr/>
      </p:nvGrpSpPr>
      <p:grpSpPr>
        <a:xfrm>
          <a:off x="0" y="0"/>
          <a:ext cx="0" cy="0"/>
          <a:chOff x="0" y="0"/>
          <a:chExt cx="0" cy="0"/>
        </a:xfrm>
      </p:grpSpPr>
      <p:pic>
        <p:nvPicPr>
          <p:cNvPr id="11" name="图片 10">
            <a:extLst>
              <a:ext uri="{FF2B5EF4-FFF2-40B4-BE49-F238E27FC236}">
                <a16:creationId xmlns:a16="http://schemas.microsoft.com/office/drawing/2014/main" id="{A1E614C0-2BA3-CFF0-A227-CB3FDF64705E}"/>
              </a:ext>
            </a:extLst>
          </p:cNvPr>
          <p:cNvPicPr>
            <a:picLocks noChangeAspect="1"/>
          </p:cNvPicPr>
          <p:nvPr/>
        </p:nvPicPr>
        <p:blipFill>
          <a:blip r:embed="rId2">
            <a:extLst>
              <a:ext uri="{28A0092B-C50C-407E-A947-70E740481C1C}">
                <a14:useLocalDpi xmlns:a14="http://schemas.microsoft.com/office/drawing/2010/main" val="0"/>
              </a:ext>
            </a:extLst>
          </a:blip>
          <a:srcRect l="32111" r="32111"/>
          <a:stretch/>
        </p:blipFill>
        <p:spPr>
          <a:xfrm>
            <a:off x="-1" y="0"/>
            <a:ext cx="10691805" cy="16800311"/>
          </a:xfrm>
          <a:prstGeom prst="rect">
            <a:avLst/>
          </a:prstGeom>
        </p:spPr>
      </p:pic>
      <p:sp>
        <p:nvSpPr>
          <p:cNvPr id="3" name="文本框 2">
            <a:extLst>
              <a:ext uri="{FF2B5EF4-FFF2-40B4-BE49-F238E27FC236}">
                <a16:creationId xmlns:a16="http://schemas.microsoft.com/office/drawing/2014/main" id="{9FC4FA39-0813-44A7-538F-BDBC68F88628}"/>
              </a:ext>
            </a:extLst>
          </p:cNvPr>
          <p:cNvSpPr txBox="1"/>
          <p:nvPr/>
        </p:nvSpPr>
        <p:spPr>
          <a:xfrm>
            <a:off x="3006456" y="5777750"/>
            <a:ext cx="4900961" cy="1289007"/>
          </a:xfrm>
          <a:prstGeom prst="rect">
            <a:avLst/>
          </a:prstGeom>
          <a:noFill/>
        </p:spPr>
        <p:txBody>
          <a:bodyPr wrap="square" rtlCol="0">
            <a:spAutoFit/>
          </a:bodyPr>
          <a:lstStyle/>
          <a:p>
            <a:pPr algn="ctr">
              <a:lnSpc>
                <a:spcPct val="200000"/>
              </a:lnSpc>
            </a:pPr>
            <a:r>
              <a:rPr lang="zh-CN" altLang="en-US" sz="4500" kern="100" dirty="0">
                <a:solidFill>
                  <a:schemeClr val="bg1"/>
                </a:solidFill>
                <a:effectLst>
                  <a:outerShdw blurRad="50800" dist="38100" dir="2700000" algn="tl" rotWithShape="0">
                    <a:prstClr val="black">
                      <a:alpha val="40000"/>
                    </a:prstClr>
                  </a:outerShdw>
                </a:effectLst>
                <a:latin typeface="方正小标宋简体" panose="02010601030101010101" pitchFamily="2" charset="-122"/>
                <a:ea typeface="方正小标宋简体" panose="02010601030101010101" pitchFamily="2" charset="-122"/>
                <a:cs typeface="Arial" panose="020B0604020202020204" pitchFamily="34" charset="0"/>
              </a:rPr>
              <a:t>（</a:t>
            </a:r>
            <a:r>
              <a:rPr lang="en-US" altLang="zh-CN" sz="4500" kern="100" dirty="0">
                <a:solidFill>
                  <a:schemeClr val="bg1"/>
                </a:solidFill>
                <a:effectLst>
                  <a:outerShdw blurRad="50800" dist="38100" dir="2700000" algn="tl" rotWithShape="0">
                    <a:prstClr val="black">
                      <a:alpha val="40000"/>
                    </a:prstClr>
                  </a:outerShdw>
                </a:effectLst>
                <a:latin typeface="方正小标宋简体" panose="02010601030101010101" pitchFamily="2" charset="-122"/>
                <a:ea typeface="方正小标宋简体" panose="02010601030101010101" pitchFamily="2" charset="-122"/>
                <a:cs typeface="Arial" panose="020B0604020202020204" pitchFamily="34" charset="0"/>
              </a:rPr>
              <a:t>2021-2035</a:t>
            </a:r>
            <a:r>
              <a:rPr lang="zh-CN" altLang="en-US" sz="4500" kern="100" dirty="0">
                <a:solidFill>
                  <a:schemeClr val="bg1"/>
                </a:solidFill>
                <a:effectLst>
                  <a:outerShdw blurRad="50800" dist="38100" dir="2700000" algn="tl" rotWithShape="0">
                    <a:prstClr val="black">
                      <a:alpha val="40000"/>
                    </a:prstClr>
                  </a:outerShdw>
                </a:effectLst>
                <a:latin typeface="方正小标宋简体" panose="02010601030101010101" pitchFamily="2" charset="-122"/>
                <a:ea typeface="方正小标宋简体" panose="02010601030101010101" pitchFamily="2" charset="-122"/>
                <a:cs typeface="Arial" panose="020B0604020202020204" pitchFamily="34" charset="0"/>
              </a:rPr>
              <a:t>年）</a:t>
            </a:r>
            <a:endParaRPr lang="en-US" altLang="zh-CN" sz="4500" kern="100" dirty="0">
              <a:solidFill>
                <a:schemeClr val="bg1"/>
              </a:solidFill>
              <a:effectLst>
                <a:outerShdw blurRad="50800" dist="38100" dir="2700000" algn="tl" rotWithShape="0">
                  <a:prstClr val="black">
                    <a:alpha val="40000"/>
                  </a:prstClr>
                </a:outerShdw>
              </a:effectLst>
              <a:latin typeface="方正小标宋简体" panose="02010601030101010101" pitchFamily="2" charset="-122"/>
              <a:ea typeface="方正小标宋简体" panose="02010601030101010101" pitchFamily="2" charset="-122"/>
              <a:cs typeface="Arial" panose="020B0604020202020204" pitchFamily="34" charset="0"/>
            </a:endParaRPr>
          </a:p>
        </p:txBody>
      </p:sp>
      <p:sp>
        <p:nvSpPr>
          <p:cNvPr id="4" name="文本框 3">
            <a:extLst>
              <a:ext uri="{FF2B5EF4-FFF2-40B4-BE49-F238E27FC236}">
                <a16:creationId xmlns:a16="http://schemas.microsoft.com/office/drawing/2014/main" id="{4F102A7A-A985-01A8-EFAD-216C26A1DAB7}"/>
              </a:ext>
            </a:extLst>
          </p:cNvPr>
          <p:cNvSpPr txBox="1"/>
          <p:nvPr/>
        </p:nvSpPr>
        <p:spPr>
          <a:xfrm>
            <a:off x="-2" y="7038399"/>
            <a:ext cx="10691812" cy="847027"/>
          </a:xfrm>
          <a:prstGeom prst="rect">
            <a:avLst/>
          </a:prstGeom>
          <a:noFill/>
        </p:spPr>
        <p:txBody>
          <a:bodyPr wrap="square" rtlCol="0">
            <a:spAutoFit/>
          </a:bodyPr>
          <a:lstStyle/>
          <a:p>
            <a:pPr algn="ctr">
              <a:lnSpc>
                <a:spcPct val="150000"/>
              </a:lnSpc>
            </a:pPr>
            <a:r>
              <a:rPr lang="zh-CN" altLang="en-US" sz="3600" b="1" kern="100" dirty="0">
                <a:solidFill>
                  <a:schemeClr val="bg1"/>
                </a:solidFill>
                <a:effectLst/>
                <a:latin typeface="方正小标宋简体" panose="02010601030101010101" pitchFamily="2" charset="-122"/>
                <a:ea typeface="方正小标宋简体" panose="02010601030101010101" pitchFamily="2" charset="-122"/>
                <a:cs typeface="Times New Roman" panose="02020603050405020304" pitchFamily="18" charset="0"/>
              </a:rPr>
              <a:t>草案公示版</a:t>
            </a:r>
            <a:endParaRPr lang="zh-CN" altLang="en-US" b="1" dirty="0">
              <a:solidFill>
                <a:schemeClr val="bg1"/>
              </a:solidFill>
            </a:endParaRPr>
          </a:p>
        </p:txBody>
      </p:sp>
      <p:sp>
        <p:nvSpPr>
          <p:cNvPr id="5" name="文本框 4">
            <a:extLst>
              <a:ext uri="{FF2B5EF4-FFF2-40B4-BE49-F238E27FC236}">
                <a16:creationId xmlns:a16="http://schemas.microsoft.com/office/drawing/2014/main" id="{DADB7C65-5C68-FBB4-310F-6B5497F312A0}"/>
              </a:ext>
            </a:extLst>
          </p:cNvPr>
          <p:cNvSpPr txBox="1"/>
          <p:nvPr/>
        </p:nvSpPr>
        <p:spPr>
          <a:xfrm>
            <a:off x="1" y="4375680"/>
            <a:ext cx="10691812" cy="1234953"/>
          </a:xfrm>
          <a:prstGeom prst="rect">
            <a:avLst/>
          </a:prstGeom>
          <a:noFill/>
        </p:spPr>
        <p:txBody>
          <a:bodyPr wrap="square" rtlCol="0">
            <a:spAutoFit/>
          </a:bodyPr>
          <a:lstStyle/>
          <a:p>
            <a:pPr algn="ctr">
              <a:lnSpc>
                <a:spcPct val="150000"/>
              </a:lnSpc>
            </a:pPr>
            <a:r>
              <a:rPr lang="zh-CN" altLang="zh-CN" sz="5400" b="1" kern="100" dirty="0">
                <a:solidFill>
                  <a:schemeClr val="bg1"/>
                </a:solidFill>
                <a:effectLst>
                  <a:outerShdw blurRad="50800" dist="38100" dir="2700000" algn="tl" rotWithShape="0">
                    <a:prstClr val="black">
                      <a:alpha val="40000"/>
                    </a:prstClr>
                  </a:outerShdw>
                </a:effectLst>
                <a:latin typeface="MV Boli" panose="02000500030200090000" pitchFamily="2" charset="0"/>
                <a:ea typeface="方正小标宋简体" panose="02010601030101010101" pitchFamily="2" charset="-122"/>
                <a:cs typeface="MV Boli" panose="02000500030200090000" pitchFamily="2" charset="0"/>
              </a:rPr>
              <a:t>千阳县</a:t>
            </a:r>
            <a:r>
              <a:rPr lang="zh-CN" altLang="en-US" sz="5400" b="1" kern="100" dirty="0">
                <a:solidFill>
                  <a:schemeClr val="accent2">
                    <a:lumMod val="50000"/>
                  </a:schemeClr>
                </a:solidFill>
                <a:effectLst>
                  <a:outerShdw blurRad="50800" dist="38100" dir="2700000" algn="tl" rotWithShape="0">
                    <a:prstClr val="black">
                      <a:alpha val="40000"/>
                    </a:prstClr>
                  </a:outerShdw>
                </a:effectLst>
                <a:latin typeface="MV Boli" panose="02000500030200090000" pitchFamily="2" charset="0"/>
                <a:ea typeface="方正小标宋简体" panose="02010601030101010101" pitchFamily="2" charset="-122"/>
                <a:cs typeface="MV Boli" panose="02000500030200090000" pitchFamily="2" charset="0"/>
              </a:rPr>
              <a:t>南寨镇</a:t>
            </a:r>
            <a:r>
              <a:rPr lang="zh-CN" altLang="zh-CN" sz="5400" b="1" kern="100" dirty="0">
                <a:solidFill>
                  <a:schemeClr val="bg1"/>
                </a:solidFill>
                <a:effectLst>
                  <a:outerShdw blurRad="50800" dist="38100" dir="2700000" algn="tl" rotWithShape="0">
                    <a:prstClr val="black">
                      <a:alpha val="40000"/>
                    </a:prstClr>
                  </a:outerShdw>
                </a:effectLst>
                <a:latin typeface="MV Boli" panose="02000500030200090000" pitchFamily="2" charset="0"/>
                <a:ea typeface="方正小标宋简体" panose="02010601030101010101" pitchFamily="2" charset="-122"/>
                <a:cs typeface="MV Boli" panose="02000500030200090000" pitchFamily="2" charset="0"/>
              </a:rPr>
              <a:t>国土空间规划</a:t>
            </a:r>
            <a:r>
              <a:rPr lang="en-US" altLang="zh-CN" sz="5400" b="1" kern="100" dirty="0">
                <a:solidFill>
                  <a:schemeClr val="bg1"/>
                </a:solidFill>
                <a:effectLst>
                  <a:outerShdw blurRad="50800" dist="38100" dir="2700000" algn="tl" rotWithShape="0">
                    <a:prstClr val="black">
                      <a:alpha val="40000"/>
                    </a:prstClr>
                  </a:outerShdw>
                </a:effectLst>
                <a:latin typeface="MV Boli" panose="02000500030200090000" pitchFamily="2" charset="0"/>
                <a:ea typeface="方正小标宋简体" panose="02010601030101010101" pitchFamily="2" charset="-122"/>
                <a:cs typeface="MV Boli" panose="02000500030200090000" pitchFamily="2" charset="0"/>
              </a:rPr>
              <a:t> </a:t>
            </a:r>
          </a:p>
        </p:txBody>
      </p:sp>
      <p:sp>
        <p:nvSpPr>
          <p:cNvPr id="6" name="文本框 5">
            <a:extLst>
              <a:ext uri="{FF2B5EF4-FFF2-40B4-BE49-F238E27FC236}">
                <a16:creationId xmlns:a16="http://schemas.microsoft.com/office/drawing/2014/main" id="{DC6526D1-516E-28B6-4A47-29E881835F2B}"/>
              </a:ext>
            </a:extLst>
          </p:cNvPr>
          <p:cNvSpPr txBox="1"/>
          <p:nvPr/>
        </p:nvSpPr>
        <p:spPr>
          <a:xfrm>
            <a:off x="-8" y="12945983"/>
            <a:ext cx="10691812" cy="1284006"/>
          </a:xfrm>
          <a:prstGeom prst="rect">
            <a:avLst/>
          </a:prstGeom>
          <a:noFill/>
        </p:spPr>
        <p:txBody>
          <a:bodyPr wrap="square" rtlCol="0">
            <a:spAutoFit/>
          </a:bodyPr>
          <a:lstStyle/>
          <a:p>
            <a:pPr algn="ctr">
              <a:lnSpc>
                <a:spcPct val="150000"/>
              </a:lnSpc>
            </a:pPr>
            <a:r>
              <a:rPr lang="zh-CN" altLang="en-US" sz="2800" b="1" kern="100" dirty="0">
                <a:solidFill>
                  <a:schemeClr val="bg1"/>
                </a:solidFill>
                <a:latin typeface="黑体" panose="02010609060101010101" pitchFamily="49" charset="-122"/>
                <a:ea typeface="黑体" panose="02010609060101010101" pitchFamily="49" charset="-122"/>
                <a:cs typeface="Times New Roman" panose="02020603050405020304" pitchFamily="18" charset="0"/>
              </a:rPr>
              <a:t>南寨</a:t>
            </a:r>
            <a:r>
              <a:rPr lang="zh-CN" altLang="en-US" sz="2800" b="1" kern="100" dirty="0">
                <a:solidFill>
                  <a:schemeClr val="bg1"/>
                </a:solidFill>
                <a:effectLst/>
                <a:latin typeface="黑体" panose="02010609060101010101" pitchFamily="49" charset="-122"/>
                <a:ea typeface="黑体" panose="02010609060101010101" pitchFamily="49" charset="-122"/>
                <a:cs typeface="Times New Roman" panose="02020603050405020304" pitchFamily="18" charset="0"/>
              </a:rPr>
              <a:t>镇人民政府</a:t>
            </a:r>
            <a:endParaRPr lang="en-US" altLang="zh-CN" sz="2800" b="1" kern="100" dirty="0">
              <a:solidFill>
                <a:schemeClr val="bg1"/>
              </a:solidFill>
              <a:effectLst/>
              <a:latin typeface="黑体" panose="02010609060101010101" pitchFamily="49" charset="-122"/>
              <a:ea typeface="黑体" panose="02010609060101010101" pitchFamily="49" charset="-122"/>
              <a:cs typeface="Times New Roman" panose="02020603050405020304" pitchFamily="18" charset="0"/>
            </a:endParaRPr>
          </a:p>
          <a:p>
            <a:pPr algn="ctr">
              <a:lnSpc>
                <a:spcPct val="150000"/>
              </a:lnSpc>
            </a:pPr>
            <a:r>
              <a:rPr lang="en-US" altLang="zh-CN" sz="2800" b="1" kern="100" dirty="0">
                <a:solidFill>
                  <a:schemeClr val="bg1"/>
                </a:solidFill>
                <a:latin typeface="黑体" panose="02010609060101010101" pitchFamily="49" charset="-122"/>
                <a:ea typeface="黑体" panose="02010609060101010101" pitchFamily="49" charset="-122"/>
                <a:cs typeface="Times New Roman" panose="02020603050405020304" pitchFamily="18" charset="0"/>
              </a:rPr>
              <a:t>2025</a:t>
            </a:r>
            <a:r>
              <a:rPr lang="zh-CN" altLang="en-US" sz="2800" b="1" kern="100" dirty="0">
                <a:solidFill>
                  <a:schemeClr val="bg1"/>
                </a:solidFill>
                <a:latin typeface="黑体" panose="02010609060101010101" pitchFamily="49" charset="-122"/>
                <a:ea typeface="黑体" panose="02010609060101010101" pitchFamily="49" charset="-122"/>
                <a:cs typeface="Times New Roman" panose="02020603050405020304" pitchFamily="18" charset="0"/>
              </a:rPr>
              <a:t>年</a:t>
            </a:r>
            <a:r>
              <a:rPr lang="en-US" altLang="zh-CN" sz="2800" b="1" kern="100" dirty="0">
                <a:solidFill>
                  <a:schemeClr val="bg1"/>
                </a:solidFill>
                <a:latin typeface="黑体" panose="02010609060101010101" pitchFamily="49" charset="-122"/>
                <a:ea typeface="黑体" panose="02010609060101010101" pitchFamily="49" charset="-122"/>
                <a:cs typeface="Times New Roman" panose="02020603050405020304" pitchFamily="18" charset="0"/>
              </a:rPr>
              <a:t>5</a:t>
            </a:r>
            <a:r>
              <a:rPr lang="zh-CN" altLang="en-US" sz="2800" b="1" kern="100" dirty="0">
                <a:solidFill>
                  <a:schemeClr val="bg1"/>
                </a:solidFill>
                <a:latin typeface="黑体" panose="02010609060101010101" pitchFamily="49" charset="-122"/>
                <a:ea typeface="黑体" panose="02010609060101010101" pitchFamily="49" charset="-122"/>
                <a:cs typeface="Times New Roman" panose="02020603050405020304" pitchFamily="18" charset="0"/>
              </a:rPr>
              <a:t>月</a:t>
            </a:r>
            <a:endParaRPr lang="zh-CN" altLang="en-US" sz="1400" b="1" dirty="0">
              <a:solidFill>
                <a:schemeClr val="bg1"/>
              </a:solidFill>
              <a:latin typeface="黑体" panose="02010609060101010101" pitchFamily="49" charset="-122"/>
              <a:ea typeface="黑体" panose="02010609060101010101" pitchFamily="49" charset="-122"/>
            </a:endParaRPr>
          </a:p>
        </p:txBody>
      </p:sp>
      <p:cxnSp>
        <p:nvCxnSpPr>
          <p:cNvPr id="10" name="直接连接符 9">
            <a:extLst>
              <a:ext uri="{FF2B5EF4-FFF2-40B4-BE49-F238E27FC236}">
                <a16:creationId xmlns:a16="http://schemas.microsoft.com/office/drawing/2014/main" id="{8034B907-CB6A-B416-5374-CC68EA3426F0}"/>
              </a:ext>
            </a:extLst>
          </p:cNvPr>
          <p:cNvCxnSpPr>
            <a:cxnSpLocks/>
          </p:cNvCxnSpPr>
          <p:nvPr/>
        </p:nvCxnSpPr>
        <p:spPr>
          <a:xfrm>
            <a:off x="1828800" y="6640002"/>
            <a:ext cx="1310640" cy="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9" name="直接连接符 18">
            <a:extLst>
              <a:ext uri="{FF2B5EF4-FFF2-40B4-BE49-F238E27FC236}">
                <a16:creationId xmlns:a16="http://schemas.microsoft.com/office/drawing/2014/main" id="{96CD56F7-13DC-1122-10F0-552126C41092}"/>
              </a:ext>
            </a:extLst>
          </p:cNvPr>
          <p:cNvCxnSpPr>
            <a:cxnSpLocks/>
          </p:cNvCxnSpPr>
          <p:nvPr/>
        </p:nvCxnSpPr>
        <p:spPr>
          <a:xfrm>
            <a:off x="7774432" y="6640002"/>
            <a:ext cx="1310640" cy="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113482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511017-C07F-9357-AC85-9FB977074D1D}"/>
            </a:ext>
          </a:extLst>
        </p:cNvPr>
        <p:cNvGrpSpPr/>
        <p:nvPr/>
      </p:nvGrpSpPr>
      <p:grpSpPr>
        <a:xfrm>
          <a:off x="0" y="0"/>
          <a:ext cx="0" cy="0"/>
          <a:chOff x="0" y="0"/>
          <a:chExt cx="0" cy="0"/>
        </a:xfrm>
      </p:grpSpPr>
      <p:pic>
        <p:nvPicPr>
          <p:cNvPr id="18" name="图片 17">
            <a:extLst>
              <a:ext uri="{FF2B5EF4-FFF2-40B4-BE49-F238E27FC236}">
                <a16:creationId xmlns:a16="http://schemas.microsoft.com/office/drawing/2014/main" id="{0F94F363-AB05-F4C7-B536-0BC868DD57F8}"/>
              </a:ext>
            </a:extLst>
          </p:cNvPr>
          <p:cNvPicPr>
            <a:picLocks noChangeAspect="1"/>
          </p:cNvPicPr>
          <p:nvPr>
            <p:custDataLst>
              <p:tags r:id="rId1"/>
            </p:custDataLst>
          </p:nvPr>
        </p:nvPicPr>
        <p:blipFill>
          <a:blip r:embed="rId3">
            <a:extLst>
              <a:ext uri="{28A0092B-C50C-407E-A947-70E740481C1C}">
                <a14:useLocalDpi xmlns:a14="http://schemas.microsoft.com/office/drawing/2010/main" val="0"/>
              </a:ext>
            </a:extLst>
          </a:blip>
          <a:srcRect t="24135" b="24135"/>
          <a:stretch/>
        </p:blipFill>
        <p:spPr>
          <a:xfrm>
            <a:off x="4" y="10972800"/>
            <a:ext cx="10691809" cy="4146551"/>
          </a:xfrm>
          <a:prstGeom prst="rect">
            <a:avLst/>
          </a:prstGeom>
        </p:spPr>
      </p:pic>
      <p:sp>
        <p:nvSpPr>
          <p:cNvPr id="3" name="文本框 1">
            <a:extLst>
              <a:ext uri="{FF2B5EF4-FFF2-40B4-BE49-F238E27FC236}">
                <a16:creationId xmlns:a16="http://schemas.microsoft.com/office/drawing/2014/main" id="{A2B956E4-5EBF-DBBC-E541-AC2C1BC33B14}"/>
              </a:ext>
            </a:extLst>
          </p:cNvPr>
          <p:cNvSpPr txBox="1">
            <a:spLocks noChangeArrowheads="1"/>
          </p:cNvSpPr>
          <p:nvPr/>
        </p:nvSpPr>
        <p:spPr bwMode="auto">
          <a:xfrm>
            <a:off x="1063620" y="1053714"/>
            <a:ext cx="2812642"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zh-CN" altLang="en-US" sz="4800" b="1" dirty="0">
                <a:solidFill>
                  <a:srgbClr val="008080"/>
                </a:solidFill>
                <a:latin typeface="微软雅黑" panose="020B0503020204020204" pitchFamily="34" charset="-122"/>
                <a:ea typeface="微软雅黑" panose="020B0503020204020204" pitchFamily="34" charset="-122"/>
              </a:rPr>
              <a:t>前 言 </a:t>
            </a:r>
          </a:p>
        </p:txBody>
      </p:sp>
      <p:sp>
        <p:nvSpPr>
          <p:cNvPr id="4" name="文本框 3">
            <a:extLst>
              <a:ext uri="{FF2B5EF4-FFF2-40B4-BE49-F238E27FC236}">
                <a16:creationId xmlns:a16="http://schemas.microsoft.com/office/drawing/2014/main" id="{DCF3C7EE-AE40-5204-7599-82BFDEFA2EBD}"/>
              </a:ext>
            </a:extLst>
          </p:cNvPr>
          <p:cNvSpPr txBox="1">
            <a:spLocks noChangeArrowheads="1"/>
          </p:cNvSpPr>
          <p:nvPr/>
        </p:nvSpPr>
        <p:spPr bwMode="auto">
          <a:xfrm>
            <a:off x="1063620" y="2399459"/>
            <a:ext cx="9034537" cy="77830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lnSpc>
                <a:spcPct val="150000"/>
              </a:lnSpc>
            </a:pPr>
            <a:r>
              <a:rPr lang="zh-CN" altLang="en-US" sz="2400" dirty="0">
                <a:solidFill>
                  <a:srgbClr val="404040"/>
                </a:solidFill>
                <a:latin typeface="微软雅黑" panose="020B0503020204020204" pitchFamily="34" charset="-122"/>
                <a:ea typeface="微软雅黑" panose="020B0503020204020204" pitchFamily="34" charset="-122"/>
              </a:rPr>
              <a:t>       国土空间规划是对一定区域国土空间开发保护在空间和时间上作出的安排，是国家空间发展的指南，可持续发展的空间蓝图，是各类开发保护建设活动的基本依据。</a:t>
            </a:r>
            <a:endParaRPr lang="en-US" altLang="zh-CN" sz="2400" dirty="0">
              <a:solidFill>
                <a:srgbClr val="404040"/>
              </a:solidFill>
              <a:latin typeface="微软雅黑" panose="020B0503020204020204" pitchFamily="34" charset="-122"/>
              <a:ea typeface="微软雅黑" panose="020B0503020204020204" pitchFamily="34" charset="-122"/>
            </a:endParaRPr>
          </a:p>
          <a:p>
            <a:pPr eaLnBrk="1" hangingPunct="1">
              <a:lnSpc>
                <a:spcPct val="150000"/>
              </a:lnSpc>
            </a:pPr>
            <a:endParaRPr lang="en-US" altLang="zh-CN" sz="2400" dirty="0">
              <a:solidFill>
                <a:srgbClr val="404040"/>
              </a:solidFill>
              <a:latin typeface="微软雅黑" panose="020B0503020204020204" pitchFamily="34" charset="-122"/>
              <a:ea typeface="微软雅黑" panose="020B0503020204020204" pitchFamily="34" charset="-122"/>
            </a:endParaRPr>
          </a:p>
          <a:p>
            <a:pPr eaLnBrk="1" hangingPunct="1">
              <a:lnSpc>
                <a:spcPct val="150000"/>
              </a:lnSpc>
            </a:pPr>
            <a:r>
              <a:rPr lang="zh-CN" altLang="en-US" sz="2400" dirty="0">
                <a:solidFill>
                  <a:srgbClr val="404040"/>
                </a:solidFill>
                <a:latin typeface="微软雅黑" panose="020B0503020204020204" pitchFamily="34" charset="-122"/>
                <a:ea typeface="微软雅黑" panose="020B0503020204020204" pitchFamily="34" charset="-122"/>
              </a:rPr>
              <a:t>       按照国家、陕西省统一要求，我县组织开展了</a:t>
            </a:r>
            <a:r>
              <a:rPr lang="en-US" altLang="zh-CN" sz="2400" dirty="0">
                <a:solidFill>
                  <a:srgbClr val="404040"/>
                </a:solidFill>
                <a:latin typeface="微软雅黑" panose="020B0503020204020204" pitchFamily="34" charset="-122"/>
                <a:ea typeface="微软雅黑" panose="020B0503020204020204" pitchFamily="34" charset="-122"/>
              </a:rPr>
              <a:t>《</a:t>
            </a:r>
            <a:r>
              <a:rPr lang="zh-CN" altLang="en-US" sz="2400" dirty="0">
                <a:solidFill>
                  <a:srgbClr val="404040"/>
                </a:solidFill>
                <a:latin typeface="微软雅黑" panose="020B0503020204020204" pitchFamily="34" charset="-122"/>
                <a:ea typeface="微软雅黑" panose="020B0503020204020204" pitchFamily="34" charset="-122"/>
              </a:rPr>
              <a:t>千阳县南寨镇国土空间规划（</a:t>
            </a:r>
            <a:r>
              <a:rPr lang="en-US" altLang="zh-CN" sz="2400" dirty="0">
                <a:solidFill>
                  <a:srgbClr val="404040"/>
                </a:solidFill>
                <a:latin typeface="微软雅黑" panose="020B0503020204020204" pitchFamily="34" charset="-122"/>
                <a:ea typeface="微软雅黑" panose="020B0503020204020204" pitchFamily="34" charset="-122"/>
              </a:rPr>
              <a:t>2021-2035</a:t>
            </a:r>
            <a:r>
              <a:rPr lang="zh-CN" altLang="en-US" sz="2400" dirty="0">
                <a:solidFill>
                  <a:srgbClr val="404040"/>
                </a:solidFill>
                <a:latin typeface="微软雅黑" panose="020B0503020204020204" pitchFamily="34" charset="-122"/>
                <a:ea typeface="微软雅黑" panose="020B0503020204020204" pitchFamily="34" charset="-122"/>
              </a:rPr>
              <a:t>年）</a:t>
            </a:r>
            <a:r>
              <a:rPr lang="en-US" altLang="zh-CN" sz="2400" dirty="0">
                <a:solidFill>
                  <a:srgbClr val="404040"/>
                </a:solidFill>
                <a:latin typeface="微软雅黑" panose="020B0503020204020204" pitchFamily="34" charset="-122"/>
                <a:ea typeface="微软雅黑" panose="020B0503020204020204" pitchFamily="34" charset="-122"/>
              </a:rPr>
              <a:t>》</a:t>
            </a:r>
            <a:r>
              <a:rPr lang="zh-CN" altLang="en-US" sz="2400" dirty="0">
                <a:solidFill>
                  <a:srgbClr val="404040"/>
                </a:solidFill>
                <a:latin typeface="微软雅黑" panose="020B0503020204020204" pitchFamily="34" charset="-122"/>
                <a:ea typeface="微软雅黑" panose="020B0503020204020204" pitchFamily="34" charset="-122"/>
              </a:rPr>
              <a:t>（以下简称</a:t>
            </a:r>
            <a:r>
              <a:rPr lang="en-US" altLang="zh-CN" sz="2400" dirty="0">
                <a:solidFill>
                  <a:srgbClr val="404040"/>
                </a:solidFill>
                <a:latin typeface="微软雅黑" panose="020B0503020204020204" pitchFamily="34" charset="-122"/>
                <a:ea typeface="微软雅黑" panose="020B0503020204020204" pitchFamily="34" charset="-122"/>
              </a:rPr>
              <a:t>《</a:t>
            </a:r>
            <a:r>
              <a:rPr lang="zh-CN" altLang="en-US" sz="2400" dirty="0">
                <a:solidFill>
                  <a:srgbClr val="404040"/>
                </a:solidFill>
                <a:latin typeface="微软雅黑" panose="020B0503020204020204" pitchFamily="34" charset="-122"/>
                <a:ea typeface="微软雅黑" panose="020B0503020204020204" pitchFamily="34" charset="-122"/>
              </a:rPr>
              <a:t>规划</a:t>
            </a:r>
            <a:r>
              <a:rPr lang="en-US" altLang="zh-CN" sz="2400" dirty="0">
                <a:solidFill>
                  <a:srgbClr val="404040"/>
                </a:solidFill>
                <a:latin typeface="微软雅黑" panose="020B0503020204020204" pitchFamily="34" charset="-122"/>
                <a:ea typeface="微软雅黑" panose="020B0503020204020204" pitchFamily="34" charset="-122"/>
              </a:rPr>
              <a:t>》</a:t>
            </a:r>
            <a:r>
              <a:rPr lang="zh-CN" altLang="en-US" sz="2400" dirty="0">
                <a:solidFill>
                  <a:srgbClr val="404040"/>
                </a:solidFill>
                <a:latin typeface="微软雅黑" panose="020B0503020204020204" pitchFamily="34" charset="-122"/>
                <a:ea typeface="微软雅黑" panose="020B0503020204020204" pitchFamily="34" charset="-122"/>
              </a:rPr>
              <a:t>）编制工作，</a:t>
            </a:r>
            <a:r>
              <a:rPr lang="en-US" altLang="zh-CN" sz="2400" dirty="0">
                <a:solidFill>
                  <a:srgbClr val="404040"/>
                </a:solidFill>
                <a:latin typeface="微软雅黑" panose="020B0503020204020204" pitchFamily="34" charset="-122"/>
                <a:ea typeface="微软雅黑" panose="020B0503020204020204" pitchFamily="34" charset="-122"/>
              </a:rPr>
              <a:t>《</a:t>
            </a:r>
            <a:r>
              <a:rPr lang="zh-CN" altLang="en-US" sz="2400" dirty="0">
                <a:solidFill>
                  <a:srgbClr val="404040"/>
                </a:solidFill>
                <a:latin typeface="微软雅黑" panose="020B0503020204020204" pitchFamily="34" charset="-122"/>
                <a:ea typeface="微软雅黑" panose="020B0503020204020204" pitchFamily="34" charset="-122"/>
              </a:rPr>
              <a:t>规划</a:t>
            </a:r>
            <a:r>
              <a:rPr lang="en-US" altLang="zh-CN" sz="2400" dirty="0">
                <a:solidFill>
                  <a:srgbClr val="404040"/>
                </a:solidFill>
                <a:latin typeface="微软雅黑" panose="020B0503020204020204" pitchFamily="34" charset="-122"/>
                <a:ea typeface="微软雅黑" panose="020B0503020204020204" pitchFamily="34" charset="-122"/>
              </a:rPr>
              <a:t>》</a:t>
            </a:r>
            <a:r>
              <a:rPr lang="zh-CN" altLang="en-US" sz="2400" dirty="0">
                <a:solidFill>
                  <a:srgbClr val="404040"/>
                </a:solidFill>
                <a:latin typeface="微软雅黑" panose="020B0503020204020204" pitchFamily="34" charset="-122"/>
                <a:ea typeface="微软雅黑" panose="020B0503020204020204" pitchFamily="34" charset="-122"/>
              </a:rPr>
              <a:t>立足千阳县资源环境承载能力、国土空间开发适宜性和经济社会发展需求，以国土空间有效保护、有序开发和高效利用为主线，对全镇域国土空间开发保护格局、文化传承、要素配置、整治修复、支撑体系、区域协同等作出总体部署和统筹安排。</a:t>
            </a:r>
            <a:endParaRPr lang="en-US" altLang="zh-CN" sz="2400" dirty="0">
              <a:solidFill>
                <a:srgbClr val="404040"/>
              </a:solidFill>
              <a:latin typeface="微软雅黑" panose="020B0503020204020204" pitchFamily="34" charset="-122"/>
              <a:ea typeface="微软雅黑" panose="020B0503020204020204" pitchFamily="34" charset="-122"/>
            </a:endParaRPr>
          </a:p>
          <a:p>
            <a:pPr eaLnBrk="1" hangingPunct="1">
              <a:lnSpc>
                <a:spcPct val="150000"/>
              </a:lnSpc>
            </a:pPr>
            <a:endParaRPr lang="en-US" altLang="zh-CN" sz="2400" dirty="0">
              <a:solidFill>
                <a:srgbClr val="404040"/>
              </a:solidFill>
              <a:latin typeface="微软雅黑" panose="020B0503020204020204" pitchFamily="34" charset="-122"/>
              <a:ea typeface="微软雅黑" panose="020B0503020204020204" pitchFamily="34" charset="-122"/>
            </a:endParaRPr>
          </a:p>
          <a:p>
            <a:pPr eaLnBrk="1" hangingPunct="1">
              <a:lnSpc>
                <a:spcPct val="150000"/>
              </a:lnSpc>
            </a:pPr>
            <a:r>
              <a:rPr lang="en-US" altLang="zh-CN" sz="2400" dirty="0">
                <a:solidFill>
                  <a:srgbClr val="404040"/>
                </a:solidFill>
                <a:latin typeface="微软雅黑" panose="020B0503020204020204" pitchFamily="34" charset="-122"/>
                <a:ea typeface="微软雅黑" panose="020B0503020204020204" pitchFamily="34" charset="-122"/>
              </a:rPr>
              <a:t>       </a:t>
            </a:r>
            <a:r>
              <a:rPr lang="zh-CN" altLang="en-US" sz="2400" dirty="0">
                <a:solidFill>
                  <a:srgbClr val="404040"/>
                </a:solidFill>
                <a:latin typeface="微软雅黑" panose="020B0503020204020204" pitchFamily="34" charset="-122"/>
                <a:ea typeface="微软雅黑" panose="020B0503020204020204" pitchFamily="34" charset="-122"/>
              </a:rPr>
              <a:t>目前，</a:t>
            </a:r>
            <a:r>
              <a:rPr lang="en-US" altLang="zh-CN" sz="2400" dirty="0">
                <a:solidFill>
                  <a:srgbClr val="404040"/>
                </a:solidFill>
                <a:latin typeface="微软雅黑" panose="020B0503020204020204" pitchFamily="34" charset="-122"/>
                <a:ea typeface="微软雅黑" panose="020B0503020204020204" pitchFamily="34" charset="-122"/>
              </a:rPr>
              <a:t>《</a:t>
            </a:r>
            <a:r>
              <a:rPr lang="zh-CN" altLang="en-US" sz="2400" dirty="0">
                <a:solidFill>
                  <a:srgbClr val="404040"/>
                </a:solidFill>
                <a:latin typeface="微软雅黑" panose="020B0503020204020204" pitchFamily="34" charset="-122"/>
                <a:ea typeface="微软雅黑" panose="020B0503020204020204" pitchFamily="34" charset="-122"/>
              </a:rPr>
              <a:t>规划</a:t>
            </a:r>
            <a:r>
              <a:rPr lang="en-US" altLang="zh-CN" sz="2400" dirty="0">
                <a:solidFill>
                  <a:srgbClr val="404040"/>
                </a:solidFill>
                <a:latin typeface="微软雅黑" panose="020B0503020204020204" pitchFamily="34" charset="-122"/>
                <a:ea typeface="微软雅黑" panose="020B0503020204020204" pitchFamily="34" charset="-122"/>
              </a:rPr>
              <a:t>》</a:t>
            </a:r>
            <a:r>
              <a:rPr lang="zh-CN" altLang="en-US" sz="2400" dirty="0">
                <a:solidFill>
                  <a:srgbClr val="404040"/>
                </a:solidFill>
                <a:latin typeface="微软雅黑" panose="020B0503020204020204" pitchFamily="34" charset="-122"/>
                <a:ea typeface="微软雅黑" panose="020B0503020204020204" pitchFamily="34" charset="-122"/>
              </a:rPr>
              <a:t>已形成规划草案，为了让公众充分了解规划草案的内容，以便规划编制过程中广泛听取各方意见、凝聚公众智慧，现公开征求社会各界意见建议。</a:t>
            </a:r>
          </a:p>
        </p:txBody>
      </p:sp>
      <p:grpSp>
        <p:nvGrpSpPr>
          <p:cNvPr id="5" name="组合 4">
            <a:extLst>
              <a:ext uri="{FF2B5EF4-FFF2-40B4-BE49-F238E27FC236}">
                <a16:creationId xmlns:a16="http://schemas.microsoft.com/office/drawing/2014/main" id="{8204B880-02CC-92CA-303C-556A9C4E9013}"/>
              </a:ext>
            </a:extLst>
          </p:cNvPr>
          <p:cNvGrpSpPr/>
          <p:nvPr/>
        </p:nvGrpSpPr>
        <p:grpSpPr>
          <a:xfrm>
            <a:off x="14472574" y="1039814"/>
            <a:ext cx="6422759" cy="1240826"/>
            <a:chOff x="3876262" y="-83730"/>
            <a:chExt cx="6422759" cy="1240826"/>
          </a:xfrm>
        </p:grpSpPr>
        <p:pic>
          <p:nvPicPr>
            <p:cNvPr id="7" name="图片 6">
              <a:extLst>
                <a:ext uri="{FF2B5EF4-FFF2-40B4-BE49-F238E27FC236}">
                  <a16:creationId xmlns:a16="http://schemas.microsoft.com/office/drawing/2014/main" id="{24FFF12A-5A1C-B2E3-0670-494BF1D2E676}"/>
                </a:ext>
              </a:extLst>
            </p:cNvPr>
            <p:cNvPicPr>
              <a:picLocks noChangeAspect="1"/>
            </p:cNvPicPr>
            <p:nvPr/>
          </p:nvPicPr>
          <p:blipFill>
            <a:blip r:embed="rId4" cstate="hqprint">
              <a:extLst>
                <a:ext uri="{28A0092B-C50C-407E-A947-70E740481C1C}">
                  <a14:useLocalDpi xmlns:a14="http://schemas.microsoft.com/office/drawing/2010/main" val="0"/>
                </a:ext>
              </a:extLst>
            </a:blip>
            <a:srcRect/>
            <a:stretch/>
          </p:blipFill>
          <p:spPr>
            <a:xfrm>
              <a:off x="9074552" y="-83730"/>
              <a:ext cx="1099595" cy="1240826"/>
            </a:xfrm>
            <a:prstGeom prst="rect">
              <a:avLst/>
            </a:prstGeom>
          </p:spPr>
        </p:pic>
        <p:sp>
          <p:nvSpPr>
            <p:cNvPr id="8" name="文本框 7">
              <a:extLst>
                <a:ext uri="{FF2B5EF4-FFF2-40B4-BE49-F238E27FC236}">
                  <a16:creationId xmlns:a16="http://schemas.microsoft.com/office/drawing/2014/main" id="{0BFED47F-8D8B-D4AC-E52C-37EF717926C9}"/>
                </a:ext>
              </a:extLst>
            </p:cNvPr>
            <p:cNvSpPr txBox="1"/>
            <p:nvPr/>
          </p:nvSpPr>
          <p:spPr>
            <a:xfrm>
              <a:off x="3876262" y="343742"/>
              <a:ext cx="5198290" cy="430887"/>
            </a:xfrm>
            <a:prstGeom prst="rect">
              <a:avLst/>
            </a:prstGeom>
            <a:noFill/>
          </p:spPr>
          <p:txBody>
            <a:bodyPr wrap="square" rtlCol="0">
              <a:spAutoFit/>
            </a:bodyPr>
            <a:lstStyle/>
            <a:p>
              <a:r>
                <a:rPr lang="zh-CN" altLang="en-US" sz="2200" dirty="0">
                  <a:latin typeface="微软雅黑" panose="020B0503020204020204" pitchFamily="34" charset="-122"/>
                  <a:ea typeface="微软雅黑" panose="020B0503020204020204" pitchFamily="34" charset="-122"/>
                </a:rPr>
                <a:t>千阳县国土空间总体规划（</a:t>
              </a:r>
              <a:r>
                <a:rPr lang="en-US" altLang="zh-CN" sz="2200" dirty="0">
                  <a:latin typeface="微软雅黑" panose="020B0503020204020204" pitchFamily="34" charset="-122"/>
                  <a:ea typeface="微软雅黑" panose="020B0503020204020204" pitchFamily="34" charset="-122"/>
                </a:rPr>
                <a:t>2021-2035</a:t>
              </a:r>
              <a:r>
                <a:rPr lang="zh-CN" altLang="en-US" sz="2200" dirty="0"/>
                <a:t>）</a:t>
              </a:r>
            </a:p>
          </p:txBody>
        </p:sp>
        <p:sp>
          <p:nvSpPr>
            <p:cNvPr id="9" name="文本框 8">
              <a:extLst>
                <a:ext uri="{FF2B5EF4-FFF2-40B4-BE49-F238E27FC236}">
                  <a16:creationId xmlns:a16="http://schemas.microsoft.com/office/drawing/2014/main" id="{C34AF7EE-D7B3-1DEA-FE6A-306388DDC0F8}"/>
                </a:ext>
              </a:extLst>
            </p:cNvPr>
            <p:cNvSpPr txBox="1"/>
            <p:nvPr/>
          </p:nvSpPr>
          <p:spPr>
            <a:xfrm>
              <a:off x="3995214" y="718652"/>
              <a:ext cx="4828032" cy="332976"/>
            </a:xfrm>
            <a:prstGeom prst="rect">
              <a:avLst/>
            </a:prstGeom>
            <a:noFill/>
          </p:spPr>
          <p:txBody>
            <a:bodyPr wrap="square" rtlCol="0">
              <a:spAutoFit/>
            </a:bodyPr>
            <a:lstStyle/>
            <a:p>
              <a:pPr algn="dist">
                <a:lnSpc>
                  <a:spcPct val="150000"/>
                </a:lnSpc>
              </a:pPr>
              <a:r>
                <a:rPr lang="en-US" altLang="zh-CN" sz="1200" b="1" kern="100" dirty="0">
                  <a:effectLst/>
                  <a:latin typeface="Agency FB" panose="020B0503020202020204" pitchFamily="34" charset="0"/>
                  <a:ea typeface="方正小标宋简体" panose="02010601030101010101" pitchFamily="2" charset="-122"/>
                  <a:cs typeface="Times New Roman" panose="02020603050405020304" pitchFamily="18" charset="0"/>
                </a:rPr>
                <a:t>TERRITORIAL SPATIAL MASTER PLANNING OF QIANYANG</a:t>
              </a:r>
              <a:endParaRPr lang="zh-CN" altLang="en-US" sz="800" b="1" dirty="0">
                <a:latin typeface="Agency FB" panose="020B0503020202020204" pitchFamily="34" charset="0"/>
              </a:endParaRPr>
            </a:p>
          </p:txBody>
        </p:sp>
        <p:sp>
          <p:nvSpPr>
            <p:cNvPr id="10" name="文本框 9">
              <a:extLst>
                <a:ext uri="{FF2B5EF4-FFF2-40B4-BE49-F238E27FC236}">
                  <a16:creationId xmlns:a16="http://schemas.microsoft.com/office/drawing/2014/main" id="{D7FCB25B-440D-9E4B-D11F-6CA84417B767}"/>
                </a:ext>
              </a:extLst>
            </p:cNvPr>
            <p:cNvSpPr txBox="1"/>
            <p:nvPr/>
          </p:nvSpPr>
          <p:spPr>
            <a:xfrm>
              <a:off x="9117224" y="252302"/>
              <a:ext cx="834536" cy="677108"/>
            </a:xfrm>
            <a:prstGeom prst="rect">
              <a:avLst/>
            </a:prstGeom>
            <a:noFill/>
          </p:spPr>
          <p:txBody>
            <a:bodyPr wrap="square" rtlCol="0">
              <a:spAutoFit/>
            </a:bodyPr>
            <a:lstStyle/>
            <a:p>
              <a:r>
                <a:rPr lang="zh-CN" altLang="en-US" sz="3800" dirty="0">
                  <a:solidFill>
                    <a:schemeClr val="bg1"/>
                  </a:solidFill>
                  <a:latin typeface="字魂71号-御守锦书" panose="00000500000000000000" pitchFamily="2" charset="-122"/>
                  <a:ea typeface="字魂71号-御守锦书" panose="00000500000000000000" pitchFamily="2" charset="-122"/>
                </a:rPr>
                <a:t>千</a:t>
              </a:r>
            </a:p>
          </p:txBody>
        </p:sp>
        <p:sp>
          <p:nvSpPr>
            <p:cNvPr id="11" name="文本框 10">
              <a:extLst>
                <a:ext uri="{FF2B5EF4-FFF2-40B4-BE49-F238E27FC236}">
                  <a16:creationId xmlns:a16="http://schemas.microsoft.com/office/drawing/2014/main" id="{B43CF4B9-1A0D-6E23-B77E-7CCD07BEE73E}"/>
                </a:ext>
              </a:extLst>
            </p:cNvPr>
            <p:cNvSpPr txBox="1"/>
            <p:nvPr/>
          </p:nvSpPr>
          <p:spPr>
            <a:xfrm>
              <a:off x="9464483" y="252302"/>
              <a:ext cx="834538" cy="677108"/>
            </a:xfrm>
            <a:prstGeom prst="rect">
              <a:avLst/>
            </a:prstGeom>
            <a:noFill/>
          </p:spPr>
          <p:txBody>
            <a:bodyPr wrap="square" rtlCol="0">
              <a:spAutoFit/>
            </a:bodyPr>
            <a:lstStyle/>
            <a:p>
              <a:r>
                <a:rPr lang="zh-CN" altLang="en-US" sz="3800" dirty="0">
                  <a:solidFill>
                    <a:schemeClr val="bg1"/>
                  </a:solidFill>
                  <a:latin typeface="字魂71号-御守锦书" panose="00000500000000000000" pitchFamily="2" charset="-122"/>
                  <a:ea typeface="字魂71号-御守锦书" panose="00000500000000000000" pitchFamily="2" charset="-122"/>
                </a:rPr>
                <a:t>阳</a:t>
              </a:r>
            </a:p>
          </p:txBody>
        </p:sp>
      </p:grpSp>
      <p:grpSp>
        <p:nvGrpSpPr>
          <p:cNvPr id="12" name="组合 11">
            <a:extLst>
              <a:ext uri="{FF2B5EF4-FFF2-40B4-BE49-F238E27FC236}">
                <a16:creationId xmlns:a16="http://schemas.microsoft.com/office/drawing/2014/main" id="{C1008028-F43A-299E-311F-59CE8FEDB5AE}"/>
              </a:ext>
            </a:extLst>
          </p:cNvPr>
          <p:cNvGrpSpPr/>
          <p:nvPr/>
        </p:nvGrpSpPr>
        <p:grpSpPr>
          <a:xfrm>
            <a:off x="9657140" y="140676"/>
            <a:ext cx="1128457" cy="916940"/>
            <a:chOff x="9074552" y="-83730"/>
            <a:chExt cx="1128457" cy="916940"/>
          </a:xfrm>
        </p:grpSpPr>
        <p:pic>
          <p:nvPicPr>
            <p:cNvPr id="13" name="图片 12">
              <a:extLst>
                <a:ext uri="{FF2B5EF4-FFF2-40B4-BE49-F238E27FC236}">
                  <a16:creationId xmlns:a16="http://schemas.microsoft.com/office/drawing/2014/main" id="{5A498BB2-6EE5-E442-6818-5C1765A20C7F}"/>
                </a:ext>
              </a:extLst>
            </p:cNvPr>
            <p:cNvPicPr>
              <a:picLocks noChangeAspect="1"/>
            </p:cNvPicPr>
            <p:nvPr/>
          </p:nvPicPr>
          <p:blipFill>
            <a:blip r:embed="rId5" cstate="hqprint">
              <a:extLst>
                <a:ext uri="{28A0092B-C50C-407E-A947-70E740481C1C}">
                  <a14:useLocalDpi xmlns:a14="http://schemas.microsoft.com/office/drawing/2010/main" val="0"/>
                </a:ext>
              </a:extLst>
            </a:blip>
            <a:srcRect/>
            <a:stretch/>
          </p:blipFill>
          <p:spPr>
            <a:xfrm>
              <a:off x="9074553" y="-83730"/>
              <a:ext cx="812574" cy="916940"/>
            </a:xfrm>
            <a:prstGeom prst="rect">
              <a:avLst/>
            </a:prstGeom>
          </p:spPr>
        </p:pic>
        <p:sp>
          <p:nvSpPr>
            <p:cNvPr id="16" name="文本框 15">
              <a:extLst>
                <a:ext uri="{FF2B5EF4-FFF2-40B4-BE49-F238E27FC236}">
                  <a16:creationId xmlns:a16="http://schemas.microsoft.com/office/drawing/2014/main" id="{3AC095F9-72A8-46A5-1A97-AAEE2BBB4821}"/>
                </a:ext>
              </a:extLst>
            </p:cNvPr>
            <p:cNvSpPr txBox="1"/>
            <p:nvPr/>
          </p:nvSpPr>
          <p:spPr>
            <a:xfrm>
              <a:off x="9074552" y="185559"/>
              <a:ext cx="834536" cy="461665"/>
            </a:xfrm>
            <a:prstGeom prst="rect">
              <a:avLst/>
            </a:prstGeom>
            <a:noFill/>
          </p:spPr>
          <p:txBody>
            <a:bodyPr wrap="square" rtlCol="0">
              <a:spAutoFit/>
            </a:bodyPr>
            <a:lstStyle/>
            <a:p>
              <a:r>
                <a:rPr lang="zh-CN" altLang="en-US" sz="2400" dirty="0">
                  <a:solidFill>
                    <a:schemeClr val="bg1"/>
                  </a:solidFill>
                  <a:latin typeface="字魂71号-御守锦书" panose="00000500000000000000" pitchFamily="2" charset="-122"/>
                  <a:ea typeface="字魂71号-御守锦书" panose="00000500000000000000" pitchFamily="2" charset="-122"/>
                </a:rPr>
                <a:t>千</a:t>
              </a:r>
            </a:p>
          </p:txBody>
        </p:sp>
        <p:sp>
          <p:nvSpPr>
            <p:cNvPr id="17" name="文本框 16">
              <a:extLst>
                <a:ext uri="{FF2B5EF4-FFF2-40B4-BE49-F238E27FC236}">
                  <a16:creationId xmlns:a16="http://schemas.microsoft.com/office/drawing/2014/main" id="{25F2C622-A5A4-10B5-ECD3-01CA4432150C}"/>
                </a:ext>
              </a:extLst>
            </p:cNvPr>
            <p:cNvSpPr txBox="1"/>
            <p:nvPr/>
          </p:nvSpPr>
          <p:spPr>
            <a:xfrm>
              <a:off x="9368471" y="185559"/>
              <a:ext cx="834538" cy="461665"/>
            </a:xfrm>
            <a:prstGeom prst="rect">
              <a:avLst/>
            </a:prstGeom>
            <a:noFill/>
          </p:spPr>
          <p:txBody>
            <a:bodyPr wrap="square" rtlCol="0">
              <a:spAutoFit/>
            </a:bodyPr>
            <a:lstStyle/>
            <a:p>
              <a:r>
                <a:rPr lang="zh-CN" altLang="en-US" sz="2400" dirty="0">
                  <a:solidFill>
                    <a:schemeClr val="bg1"/>
                  </a:solidFill>
                  <a:latin typeface="字魂71号-御守锦书" panose="00000500000000000000" pitchFamily="2" charset="-122"/>
                  <a:ea typeface="字魂71号-御守锦书" panose="00000500000000000000" pitchFamily="2" charset="-122"/>
                </a:rPr>
                <a:t>阳</a:t>
              </a:r>
            </a:p>
          </p:txBody>
        </p:sp>
      </p:grpSp>
      <p:sp>
        <p:nvSpPr>
          <p:cNvPr id="2" name="文本框 1">
            <a:extLst>
              <a:ext uri="{FF2B5EF4-FFF2-40B4-BE49-F238E27FC236}">
                <a16:creationId xmlns:a16="http://schemas.microsoft.com/office/drawing/2014/main" id="{7EC4F216-37EF-694C-A4E6-3AE599B78249}"/>
              </a:ext>
            </a:extLst>
          </p:cNvPr>
          <p:cNvSpPr txBox="1"/>
          <p:nvPr/>
        </p:nvSpPr>
        <p:spPr>
          <a:xfrm>
            <a:off x="4832926" y="331928"/>
            <a:ext cx="5198290" cy="430887"/>
          </a:xfrm>
          <a:prstGeom prst="rect">
            <a:avLst/>
          </a:prstGeom>
          <a:noFill/>
        </p:spPr>
        <p:txBody>
          <a:bodyPr wrap="square" rtlCol="0">
            <a:spAutoFit/>
          </a:bodyPr>
          <a:lstStyle/>
          <a:p>
            <a:r>
              <a:rPr lang="zh-CN" altLang="en-US" sz="2200" dirty="0">
                <a:solidFill>
                  <a:schemeClr val="bg1">
                    <a:lumMod val="50000"/>
                  </a:schemeClr>
                </a:solidFill>
                <a:latin typeface="微软雅黑" panose="020B0503020204020204" pitchFamily="34" charset="-122"/>
                <a:ea typeface="微软雅黑" panose="020B0503020204020204" pitchFamily="34" charset="-122"/>
              </a:rPr>
              <a:t>南寨镇国土空间规划（</a:t>
            </a:r>
            <a:r>
              <a:rPr lang="en-US" altLang="zh-CN" sz="2200" dirty="0">
                <a:solidFill>
                  <a:schemeClr val="bg1">
                    <a:lumMod val="50000"/>
                  </a:schemeClr>
                </a:solidFill>
                <a:latin typeface="微软雅黑" panose="020B0503020204020204" pitchFamily="34" charset="-122"/>
                <a:ea typeface="微软雅黑" panose="020B0503020204020204" pitchFamily="34" charset="-122"/>
              </a:rPr>
              <a:t>2021-2035</a:t>
            </a:r>
            <a:r>
              <a:rPr lang="zh-CN" altLang="en-US" sz="2200" dirty="0">
                <a:solidFill>
                  <a:schemeClr val="bg1">
                    <a:lumMod val="50000"/>
                  </a:schemeClr>
                </a:solidFill>
                <a:latin typeface="微软雅黑" panose="020B0503020204020204" pitchFamily="34" charset="-122"/>
                <a:ea typeface="微软雅黑" panose="020B0503020204020204" pitchFamily="34" charset="-122"/>
              </a:rPr>
              <a:t>年</a:t>
            </a:r>
            <a:r>
              <a:rPr lang="zh-CN" altLang="en-US" sz="2200" dirty="0">
                <a:solidFill>
                  <a:schemeClr val="bg1">
                    <a:lumMod val="50000"/>
                  </a:schemeClr>
                </a:solidFill>
              </a:rPr>
              <a:t>）</a:t>
            </a:r>
          </a:p>
        </p:txBody>
      </p:sp>
    </p:spTree>
    <p:extLst>
      <p:ext uri="{BB962C8B-B14F-4D97-AF65-F5344CB8AC3E}">
        <p14:creationId xmlns:p14="http://schemas.microsoft.com/office/powerpoint/2010/main" val="26281741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16EFCB-E365-1504-0978-38487DAC28B0}"/>
            </a:ext>
          </a:extLst>
        </p:cNvPr>
        <p:cNvGrpSpPr/>
        <p:nvPr/>
      </p:nvGrpSpPr>
      <p:grpSpPr>
        <a:xfrm>
          <a:off x="0" y="0"/>
          <a:ext cx="0" cy="0"/>
          <a:chOff x="0" y="0"/>
          <a:chExt cx="0" cy="0"/>
        </a:xfrm>
      </p:grpSpPr>
      <p:pic>
        <p:nvPicPr>
          <p:cNvPr id="11" name="图片 10">
            <a:extLst>
              <a:ext uri="{FF2B5EF4-FFF2-40B4-BE49-F238E27FC236}">
                <a16:creationId xmlns:a16="http://schemas.microsoft.com/office/drawing/2014/main" id="{A5FFFA2A-68BE-9D6D-6063-4CCCC2B83099}"/>
              </a:ext>
            </a:extLst>
          </p:cNvPr>
          <p:cNvPicPr>
            <a:picLocks noChangeAspect="1"/>
          </p:cNvPicPr>
          <p:nvPr/>
        </p:nvPicPr>
        <p:blipFill>
          <a:blip r:embed="rId2">
            <a:extLst>
              <a:ext uri="{28A0092B-C50C-407E-A947-70E740481C1C}">
                <a14:useLocalDpi xmlns:a14="http://schemas.microsoft.com/office/drawing/2010/main" val="0"/>
              </a:ext>
            </a:extLst>
          </a:blip>
          <a:srcRect t="13391" b="13391"/>
          <a:stretch/>
        </p:blipFill>
        <p:spPr>
          <a:xfrm>
            <a:off x="0" y="11012694"/>
            <a:ext cx="10691813" cy="4106655"/>
          </a:xfrm>
          <a:prstGeom prst="rect">
            <a:avLst/>
          </a:prstGeom>
        </p:spPr>
      </p:pic>
      <p:sp>
        <p:nvSpPr>
          <p:cNvPr id="3" name="文本框 1">
            <a:extLst>
              <a:ext uri="{FF2B5EF4-FFF2-40B4-BE49-F238E27FC236}">
                <a16:creationId xmlns:a16="http://schemas.microsoft.com/office/drawing/2014/main" id="{0534DAA6-D8E8-3081-FEB4-2AB5F1C2A7AF}"/>
              </a:ext>
            </a:extLst>
          </p:cNvPr>
          <p:cNvSpPr txBox="1">
            <a:spLocks noChangeArrowheads="1"/>
          </p:cNvSpPr>
          <p:nvPr/>
        </p:nvSpPr>
        <p:spPr bwMode="auto">
          <a:xfrm>
            <a:off x="1063620" y="1085630"/>
            <a:ext cx="2812642"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zh-CN" altLang="en-US" sz="4800" b="1" dirty="0">
                <a:solidFill>
                  <a:srgbClr val="008080"/>
                </a:solidFill>
                <a:latin typeface="微软雅黑" panose="020B0503020204020204" pitchFamily="34" charset="-122"/>
                <a:ea typeface="微软雅黑" panose="020B0503020204020204" pitchFamily="34" charset="-122"/>
              </a:rPr>
              <a:t>目 录</a:t>
            </a:r>
          </a:p>
        </p:txBody>
      </p:sp>
      <p:sp>
        <p:nvSpPr>
          <p:cNvPr id="5" name="文本框 4">
            <a:extLst>
              <a:ext uri="{FF2B5EF4-FFF2-40B4-BE49-F238E27FC236}">
                <a16:creationId xmlns:a16="http://schemas.microsoft.com/office/drawing/2014/main" id="{52B76AE8-9F96-4A1D-83C1-B1F2173E8F63}"/>
              </a:ext>
            </a:extLst>
          </p:cNvPr>
          <p:cNvSpPr txBox="1"/>
          <p:nvPr/>
        </p:nvSpPr>
        <p:spPr>
          <a:xfrm>
            <a:off x="2469941" y="2239441"/>
            <a:ext cx="5118519" cy="8418523"/>
          </a:xfrm>
          <a:prstGeom prst="rect">
            <a:avLst/>
          </a:prstGeom>
          <a:noFill/>
        </p:spPr>
        <p:txBody>
          <a:bodyPr wrap="square">
            <a:spAutoFit/>
          </a:bodyPr>
          <a:lstStyle/>
          <a:p>
            <a:pPr>
              <a:lnSpc>
                <a:spcPct val="150000"/>
              </a:lnSpc>
            </a:pPr>
            <a:r>
              <a:rPr lang="en-US" altLang="zh-CN" sz="2800" b="1" dirty="0">
                <a:solidFill>
                  <a:srgbClr val="008080"/>
                </a:solidFill>
                <a:latin typeface="微软雅黑" panose="020B0503020204020204" pitchFamily="34" charset="-122"/>
                <a:ea typeface="微软雅黑" panose="020B0503020204020204" pitchFamily="34" charset="-122"/>
              </a:rPr>
              <a:t>01 </a:t>
            </a:r>
            <a:r>
              <a:rPr lang="zh-CN" altLang="en-US" sz="2800" b="1" dirty="0">
                <a:solidFill>
                  <a:srgbClr val="008080"/>
                </a:solidFill>
                <a:latin typeface="微软雅黑" panose="020B0503020204020204" pitchFamily="34" charset="-122"/>
                <a:ea typeface="微软雅黑" panose="020B0503020204020204" pitchFamily="34" charset="-122"/>
              </a:rPr>
              <a:t>立足优势 明确发展战略目标</a:t>
            </a:r>
          </a:p>
          <a:p>
            <a:pPr>
              <a:lnSpc>
                <a:spcPct val="150000"/>
              </a:lnSpc>
            </a:pPr>
            <a:endParaRPr lang="zh-CN" altLang="en-US" sz="2800" b="1" dirty="0">
              <a:solidFill>
                <a:srgbClr val="008080"/>
              </a:solidFill>
              <a:latin typeface="微软雅黑" panose="020B0503020204020204" pitchFamily="34" charset="-122"/>
              <a:ea typeface="微软雅黑" panose="020B0503020204020204" pitchFamily="34" charset="-122"/>
            </a:endParaRPr>
          </a:p>
          <a:p>
            <a:pPr>
              <a:lnSpc>
                <a:spcPct val="150000"/>
              </a:lnSpc>
            </a:pPr>
            <a:r>
              <a:rPr lang="en-US" altLang="zh-CN" sz="2800" b="1" dirty="0">
                <a:solidFill>
                  <a:srgbClr val="008080"/>
                </a:solidFill>
                <a:latin typeface="微软雅黑" panose="020B0503020204020204" pitchFamily="34" charset="-122"/>
                <a:ea typeface="微软雅黑" panose="020B0503020204020204" pitchFamily="34" charset="-122"/>
              </a:rPr>
              <a:t>02 </a:t>
            </a:r>
            <a:r>
              <a:rPr lang="zh-CN" altLang="en-US" sz="2800" b="1" dirty="0">
                <a:solidFill>
                  <a:srgbClr val="008080"/>
                </a:solidFill>
                <a:latin typeface="微软雅黑" panose="020B0503020204020204" pitchFamily="34" charset="-122"/>
                <a:ea typeface="微软雅黑" panose="020B0503020204020204" pitchFamily="34" charset="-122"/>
              </a:rPr>
              <a:t>统筹规划 优化国土空间格局</a:t>
            </a:r>
          </a:p>
          <a:p>
            <a:pPr>
              <a:lnSpc>
                <a:spcPct val="150000"/>
              </a:lnSpc>
            </a:pPr>
            <a:endParaRPr lang="zh-CN" altLang="en-US" sz="2800" b="1" dirty="0">
              <a:solidFill>
                <a:srgbClr val="008080"/>
              </a:solidFill>
              <a:latin typeface="微软雅黑" panose="020B0503020204020204" pitchFamily="34" charset="-122"/>
              <a:ea typeface="微软雅黑" panose="020B0503020204020204" pitchFamily="34" charset="-122"/>
            </a:endParaRPr>
          </a:p>
          <a:p>
            <a:pPr>
              <a:lnSpc>
                <a:spcPct val="150000"/>
              </a:lnSpc>
            </a:pPr>
            <a:r>
              <a:rPr lang="en-US" altLang="zh-CN" sz="2800" b="1" dirty="0">
                <a:solidFill>
                  <a:srgbClr val="008080"/>
                </a:solidFill>
                <a:latin typeface="微软雅黑" panose="020B0503020204020204" pitchFamily="34" charset="-122"/>
                <a:ea typeface="微软雅黑" panose="020B0503020204020204" pitchFamily="34" charset="-122"/>
              </a:rPr>
              <a:t>03 </a:t>
            </a:r>
            <a:r>
              <a:rPr lang="zh-CN" altLang="en-US" sz="2800" b="1" dirty="0">
                <a:solidFill>
                  <a:srgbClr val="008080"/>
                </a:solidFill>
                <a:latin typeface="微软雅黑" panose="020B0503020204020204" pitchFamily="34" charset="-122"/>
                <a:ea typeface="微软雅黑" panose="020B0503020204020204" pitchFamily="34" charset="-122"/>
              </a:rPr>
              <a:t>以人为本 营建幸福宜居城市</a:t>
            </a:r>
            <a:endParaRPr lang="en-US" altLang="zh-CN" sz="2800" b="1" dirty="0">
              <a:solidFill>
                <a:srgbClr val="008080"/>
              </a:solidFill>
              <a:latin typeface="微软雅黑" panose="020B0503020204020204" pitchFamily="34" charset="-122"/>
              <a:ea typeface="微软雅黑" panose="020B0503020204020204" pitchFamily="34" charset="-122"/>
            </a:endParaRPr>
          </a:p>
          <a:p>
            <a:pPr>
              <a:lnSpc>
                <a:spcPct val="150000"/>
              </a:lnSpc>
            </a:pPr>
            <a:endParaRPr lang="en-US" altLang="zh-CN" sz="2800" b="1" dirty="0">
              <a:solidFill>
                <a:srgbClr val="008080"/>
              </a:solidFill>
              <a:latin typeface="微软雅黑" panose="020B0503020204020204" pitchFamily="34" charset="-122"/>
              <a:ea typeface="微软雅黑" panose="020B0503020204020204" pitchFamily="34" charset="-122"/>
            </a:endParaRPr>
          </a:p>
          <a:p>
            <a:pPr>
              <a:lnSpc>
                <a:spcPct val="150000"/>
              </a:lnSpc>
            </a:pPr>
            <a:r>
              <a:rPr lang="en-US" altLang="zh-CN" sz="2800" b="1" dirty="0">
                <a:solidFill>
                  <a:srgbClr val="008080"/>
                </a:solidFill>
                <a:latin typeface="微软雅黑" panose="020B0503020204020204" pitchFamily="34" charset="-122"/>
                <a:ea typeface="微软雅黑" panose="020B0503020204020204" pitchFamily="34" charset="-122"/>
              </a:rPr>
              <a:t>04 </a:t>
            </a:r>
            <a:r>
              <a:rPr lang="zh-CN" altLang="en-US" sz="2800" b="1" dirty="0">
                <a:solidFill>
                  <a:srgbClr val="008080"/>
                </a:solidFill>
                <a:latin typeface="微软雅黑" panose="020B0503020204020204" pitchFamily="34" charset="-122"/>
                <a:ea typeface="微软雅黑" panose="020B0503020204020204" pitchFamily="34" charset="-122"/>
              </a:rPr>
              <a:t>风貌塑造 彰显山水文化魅力</a:t>
            </a:r>
          </a:p>
          <a:p>
            <a:pPr>
              <a:lnSpc>
                <a:spcPct val="150000"/>
              </a:lnSpc>
            </a:pPr>
            <a:endParaRPr lang="zh-CN" altLang="en-US" sz="2800" b="1" dirty="0">
              <a:solidFill>
                <a:srgbClr val="008080"/>
              </a:solidFill>
              <a:latin typeface="微软雅黑" panose="020B0503020204020204" pitchFamily="34" charset="-122"/>
              <a:ea typeface="微软雅黑" panose="020B0503020204020204" pitchFamily="34" charset="-122"/>
            </a:endParaRPr>
          </a:p>
          <a:p>
            <a:pPr>
              <a:lnSpc>
                <a:spcPct val="150000"/>
              </a:lnSpc>
            </a:pPr>
            <a:r>
              <a:rPr lang="en-US" altLang="zh-CN" sz="2800" b="1" dirty="0">
                <a:solidFill>
                  <a:srgbClr val="008080"/>
                </a:solidFill>
                <a:latin typeface="微软雅黑" panose="020B0503020204020204" pitchFamily="34" charset="-122"/>
                <a:ea typeface="微软雅黑" panose="020B0503020204020204" pitchFamily="34" charset="-122"/>
              </a:rPr>
              <a:t>05 </a:t>
            </a:r>
            <a:r>
              <a:rPr lang="zh-CN" altLang="en-US" sz="2800" b="1" dirty="0">
                <a:solidFill>
                  <a:srgbClr val="008080"/>
                </a:solidFill>
                <a:latin typeface="微软雅黑" panose="020B0503020204020204" pitchFamily="34" charset="-122"/>
                <a:ea typeface="微软雅黑" panose="020B0503020204020204" pitchFamily="34" charset="-122"/>
              </a:rPr>
              <a:t>综合整治 保护利用自然资源</a:t>
            </a:r>
          </a:p>
          <a:p>
            <a:pPr>
              <a:lnSpc>
                <a:spcPct val="150000"/>
              </a:lnSpc>
            </a:pPr>
            <a:endParaRPr lang="zh-CN" altLang="en-US" sz="2800" b="1" dirty="0">
              <a:solidFill>
                <a:srgbClr val="008080"/>
              </a:solidFill>
              <a:latin typeface="微软雅黑" panose="020B0503020204020204" pitchFamily="34" charset="-122"/>
              <a:ea typeface="微软雅黑" panose="020B0503020204020204" pitchFamily="34" charset="-122"/>
            </a:endParaRPr>
          </a:p>
          <a:p>
            <a:pPr>
              <a:lnSpc>
                <a:spcPct val="150000"/>
              </a:lnSpc>
            </a:pPr>
            <a:r>
              <a:rPr lang="en-US" altLang="zh-CN" sz="2800" b="1" dirty="0">
                <a:solidFill>
                  <a:srgbClr val="008080"/>
                </a:solidFill>
                <a:latin typeface="微软雅黑" panose="020B0503020204020204" pitchFamily="34" charset="-122"/>
                <a:ea typeface="微软雅黑" panose="020B0503020204020204" pitchFamily="34" charset="-122"/>
              </a:rPr>
              <a:t>06 </a:t>
            </a:r>
            <a:r>
              <a:rPr lang="zh-CN" altLang="en-US" sz="2800" b="1" dirty="0">
                <a:solidFill>
                  <a:srgbClr val="008080"/>
                </a:solidFill>
                <a:latin typeface="微软雅黑" panose="020B0503020204020204" pitchFamily="34" charset="-122"/>
                <a:ea typeface="微软雅黑" panose="020B0503020204020204" pitchFamily="34" charset="-122"/>
              </a:rPr>
              <a:t>均衡配置 构建韧性支撑城市</a:t>
            </a:r>
          </a:p>
          <a:p>
            <a:pPr>
              <a:lnSpc>
                <a:spcPct val="150000"/>
              </a:lnSpc>
            </a:pPr>
            <a:endParaRPr lang="en-US" altLang="zh-CN" sz="2800" b="1" dirty="0">
              <a:solidFill>
                <a:srgbClr val="008080"/>
              </a:solidFill>
              <a:latin typeface="微软雅黑" panose="020B0503020204020204" pitchFamily="34" charset="-122"/>
              <a:ea typeface="微软雅黑" panose="020B0503020204020204" pitchFamily="34" charset="-122"/>
            </a:endParaRPr>
          </a:p>
          <a:p>
            <a:pPr>
              <a:lnSpc>
                <a:spcPct val="150000"/>
              </a:lnSpc>
            </a:pPr>
            <a:r>
              <a:rPr lang="en-US" altLang="zh-CN" sz="2800" b="1" dirty="0">
                <a:solidFill>
                  <a:srgbClr val="008080"/>
                </a:solidFill>
                <a:latin typeface="微软雅黑" panose="020B0503020204020204" pitchFamily="34" charset="-122"/>
                <a:ea typeface="微软雅黑" panose="020B0503020204020204" pitchFamily="34" charset="-122"/>
              </a:rPr>
              <a:t>07 </a:t>
            </a:r>
            <a:r>
              <a:rPr lang="zh-CN" altLang="en-US" sz="2800" b="1" dirty="0">
                <a:solidFill>
                  <a:srgbClr val="008080"/>
                </a:solidFill>
                <a:latin typeface="微软雅黑" panose="020B0503020204020204" pitchFamily="34" charset="-122"/>
                <a:ea typeface="微软雅黑" panose="020B0503020204020204" pitchFamily="34" charset="-122"/>
              </a:rPr>
              <a:t>刚性管控 提升空间治理能力</a:t>
            </a:r>
          </a:p>
        </p:txBody>
      </p:sp>
      <p:grpSp>
        <p:nvGrpSpPr>
          <p:cNvPr id="25" name="组合 24">
            <a:extLst>
              <a:ext uri="{FF2B5EF4-FFF2-40B4-BE49-F238E27FC236}">
                <a16:creationId xmlns:a16="http://schemas.microsoft.com/office/drawing/2014/main" id="{A1D111B2-7123-7370-D1DF-E9E3C3CD7C8E}"/>
              </a:ext>
            </a:extLst>
          </p:cNvPr>
          <p:cNvGrpSpPr/>
          <p:nvPr/>
        </p:nvGrpSpPr>
        <p:grpSpPr>
          <a:xfrm>
            <a:off x="4832926" y="140676"/>
            <a:ext cx="5952671" cy="916940"/>
            <a:chOff x="4250338" y="-83730"/>
            <a:chExt cx="5952671" cy="916940"/>
          </a:xfrm>
        </p:grpSpPr>
        <p:pic>
          <p:nvPicPr>
            <p:cNvPr id="26" name="图片 25">
              <a:extLst>
                <a:ext uri="{FF2B5EF4-FFF2-40B4-BE49-F238E27FC236}">
                  <a16:creationId xmlns:a16="http://schemas.microsoft.com/office/drawing/2014/main" id="{8A61424E-FBFE-1AC6-4057-5CFF72AD5F7A}"/>
                </a:ext>
              </a:extLst>
            </p:cNvPr>
            <p:cNvPicPr>
              <a:picLocks noChangeAspect="1"/>
            </p:cNvPicPr>
            <p:nvPr/>
          </p:nvPicPr>
          <p:blipFill>
            <a:blip r:embed="rId3" cstate="hqprint">
              <a:extLst>
                <a:ext uri="{28A0092B-C50C-407E-A947-70E740481C1C}">
                  <a14:useLocalDpi xmlns:a14="http://schemas.microsoft.com/office/drawing/2010/main" val="0"/>
                </a:ext>
              </a:extLst>
            </a:blip>
            <a:srcRect/>
            <a:stretch/>
          </p:blipFill>
          <p:spPr>
            <a:xfrm>
              <a:off x="9074553" y="-83730"/>
              <a:ext cx="812574" cy="916940"/>
            </a:xfrm>
            <a:prstGeom prst="rect">
              <a:avLst/>
            </a:prstGeom>
          </p:spPr>
        </p:pic>
        <p:sp>
          <p:nvSpPr>
            <p:cNvPr id="27" name="文本框 26">
              <a:extLst>
                <a:ext uri="{FF2B5EF4-FFF2-40B4-BE49-F238E27FC236}">
                  <a16:creationId xmlns:a16="http://schemas.microsoft.com/office/drawing/2014/main" id="{73F2AF88-AC29-C48B-DD72-C7152015843A}"/>
                </a:ext>
              </a:extLst>
            </p:cNvPr>
            <p:cNvSpPr txBox="1"/>
            <p:nvPr/>
          </p:nvSpPr>
          <p:spPr>
            <a:xfrm>
              <a:off x="4250338" y="107522"/>
              <a:ext cx="5198290" cy="430887"/>
            </a:xfrm>
            <a:prstGeom prst="rect">
              <a:avLst/>
            </a:prstGeom>
            <a:noFill/>
          </p:spPr>
          <p:txBody>
            <a:bodyPr wrap="square" rtlCol="0">
              <a:spAutoFit/>
            </a:bodyPr>
            <a:lstStyle/>
            <a:p>
              <a:r>
                <a:rPr lang="zh-CN" altLang="en-US" sz="2200" dirty="0">
                  <a:solidFill>
                    <a:schemeClr val="bg1">
                      <a:lumMod val="50000"/>
                    </a:schemeClr>
                  </a:solidFill>
                  <a:latin typeface="微软雅黑" panose="020B0503020204020204" pitchFamily="34" charset="-122"/>
                  <a:ea typeface="微软雅黑" panose="020B0503020204020204" pitchFamily="34" charset="-122"/>
                </a:rPr>
                <a:t>南寨镇国土空间规划（</a:t>
              </a:r>
              <a:r>
                <a:rPr lang="en-US" altLang="zh-CN" sz="2200" dirty="0">
                  <a:solidFill>
                    <a:schemeClr val="bg1">
                      <a:lumMod val="50000"/>
                    </a:schemeClr>
                  </a:solidFill>
                  <a:latin typeface="微软雅黑" panose="020B0503020204020204" pitchFamily="34" charset="-122"/>
                  <a:ea typeface="微软雅黑" panose="020B0503020204020204" pitchFamily="34" charset="-122"/>
                </a:rPr>
                <a:t>2021-2035</a:t>
              </a:r>
              <a:r>
                <a:rPr lang="zh-CN" altLang="en-US" sz="2200" dirty="0">
                  <a:solidFill>
                    <a:schemeClr val="bg1">
                      <a:lumMod val="50000"/>
                    </a:schemeClr>
                  </a:solidFill>
                  <a:latin typeface="微软雅黑" panose="020B0503020204020204" pitchFamily="34" charset="-122"/>
                  <a:ea typeface="微软雅黑" panose="020B0503020204020204" pitchFamily="34" charset="-122"/>
                </a:rPr>
                <a:t>年</a:t>
              </a:r>
              <a:r>
                <a:rPr lang="zh-CN" altLang="en-US" sz="2200" dirty="0">
                  <a:solidFill>
                    <a:schemeClr val="bg1">
                      <a:lumMod val="50000"/>
                    </a:schemeClr>
                  </a:solidFill>
                </a:rPr>
                <a:t>）</a:t>
              </a:r>
            </a:p>
          </p:txBody>
        </p:sp>
        <p:sp>
          <p:nvSpPr>
            <p:cNvPr id="29" name="文本框 28">
              <a:extLst>
                <a:ext uri="{FF2B5EF4-FFF2-40B4-BE49-F238E27FC236}">
                  <a16:creationId xmlns:a16="http://schemas.microsoft.com/office/drawing/2014/main" id="{8895CD28-2E1F-BB5E-6FA3-9DFFBD3A34FA}"/>
                </a:ext>
              </a:extLst>
            </p:cNvPr>
            <p:cNvSpPr txBox="1"/>
            <p:nvPr/>
          </p:nvSpPr>
          <p:spPr>
            <a:xfrm>
              <a:off x="9074552" y="185559"/>
              <a:ext cx="834536" cy="461665"/>
            </a:xfrm>
            <a:prstGeom prst="rect">
              <a:avLst/>
            </a:prstGeom>
            <a:noFill/>
          </p:spPr>
          <p:txBody>
            <a:bodyPr wrap="square" rtlCol="0">
              <a:spAutoFit/>
            </a:bodyPr>
            <a:lstStyle/>
            <a:p>
              <a:r>
                <a:rPr lang="zh-CN" altLang="en-US" sz="2400" dirty="0">
                  <a:solidFill>
                    <a:schemeClr val="bg1"/>
                  </a:solidFill>
                  <a:latin typeface="字魂71号-御守锦书" panose="00000500000000000000" pitchFamily="2" charset="-122"/>
                  <a:ea typeface="字魂71号-御守锦书" panose="00000500000000000000" pitchFamily="2" charset="-122"/>
                </a:rPr>
                <a:t>千</a:t>
              </a:r>
            </a:p>
          </p:txBody>
        </p:sp>
        <p:sp>
          <p:nvSpPr>
            <p:cNvPr id="30" name="文本框 29">
              <a:extLst>
                <a:ext uri="{FF2B5EF4-FFF2-40B4-BE49-F238E27FC236}">
                  <a16:creationId xmlns:a16="http://schemas.microsoft.com/office/drawing/2014/main" id="{4A4E24AC-6A03-EDDE-E1B0-95571672A87A}"/>
                </a:ext>
              </a:extLst>
            </p:cNvPr>
            <p:cNvSpPr txBox="1"/>
            <p:nvPr/>
          </p:nvSpPr>
          <p:spPr>
            <a:xfrm>
              <a:off x="9368471" y="185559"/>
              <a:ext cx="834538" cy="461665"/>
            </a:xfrm>
            <a:prstGeom prst="rect">
              <a:avLst/>
            </a:prstGeom>
            <a:noFill/>
          </p:spPr>
          <p:txBody>
            <a:bodyPr wrap="square" rtlCol="0">
              <a:spAutoFit/>
            </a:bodyPr>
            <a:lstStyle/>
            <a:p>
              <a:r>
                <a:rPr lang="zh-CN" altLang="en-US" sz="2400" dirty="0">
                  <a:solidFill>
                    <a:schemeClr val="bg1"/>
                  </a:solidFill>
                  <a:latin typeface="字魂71号-御守锦书" panose="00000500000000000000" pitchFamily="2" charset="-122"/>
                  <a:ea typeface="字魂71号-御守锦书" panose="00000500000000000000" pitchFamily="2" charset="-122"/>
                </a:rPr>
                <a:t>阳</a:t>
              </a:r>
            </a:p>
          </p:txBody>
        </p:sp>
      </p:grpSp>
    </p:spTree>
    <p:extLst>
      <p:ext uri="{BB962C8B-B14F-4D97-AF65-F5344CB8AC3E}">
        <p14:creationId xmlns:p14="http://schemas.microsoft.com/office/powerpoint/2010/main" val="25924888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 name="图片 36"/>
          <p:cNvPicPr>
            <a:picLocks noChangeAspect="1"/>
          </p:cNvPicPr>
          <p:nvPr/>
        </p:nvPicPr>
        <p:blipFill rotWithShape="1">
          <a:blip r:embed="rId2">
            <a:extLst>
              <a:ext uri="{28A0092B-C50C-407E-A947-70E740481C1C}">
                <a14:useLocalDpi xmlns:a14="http://schemas.microsoft.com/office/drawing/2010/main" val="0"/>
              </a:ext>
            </a:extLst>
          </a:blip>
          <a:srcRect l="2733" t="7550" r="2523" b="15477"/>
          <a:stretch>
            <a:fillRect/>
          </a:stretch>
        </p:blipFill>
        <p:spPr>
          <a:xfrm>
            <a:off x="1063620" y="5477420"/>
            <a:ext cx="8593520" cy="9143826"/>
          </a:xfrm>
          <a:prstGeom prst="rect">
            <a:avLst/>
          </a:prstGeom>
        </p:spPr>
      </p:pic>
      <p:sp>
        <p:nvSpPr>
          <p:cNvPr id="2" name="文本框 1"/>
          <p:cNvSpPr txBox="1">
            <a:spLocks noChangeArrowheads="1"/>
          </p:cNvSpPr>
          <p:nvPr/>
        </p:nvSpPr>
        <p:spPr bwMode="auto">
          <a:xfrm>
            <a:off x="1063620" y="1053714"/>
            <a:ext cx="5946780"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zh-CN" altLang="en-US" sz="4800" b="1" dirty="0">
                <a:solidFill>
                  <a:srgbClr val="008080"/>
                </a:solidFill>
                <a:latin typeface="微软雅黑" panose="020B0503020204020204" pitchFamily="34" charset="-122"/>
                <a:ea typeface="微软雅黑" panose="020B0503020204020204" pitchFamily="34" charset="-122"/>
              </a:rPr>
              <a:t>范围与期限</a:t>
            </a:r>
          </a:p>
        </p:txBody>
      </p:sp>
      <p:sp>
        <p:nvSpPr>
          <p:cNvPr id="3" name="文本框 3"/>
          <p:cNvSpPr txBox="1">
            <a:spLocks noChangeArrowheads="1"/>
          </p:cNvSpPr>
          <p:nvPr/>
        </p:nvSpPr>
        <p:spPr bwMode="auto">
          <a:xfrm>
            <a:off x="1063621" y="2148121"/>
            <a:ext cx="8666534" cy="32302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marL="342900" indent="-342900" algn="just">
              <a:lnSpc>
                <a:spcPct val="150000"/>
              </a:lnSpc>
              <a:buFont typeface="Wingdings" panose="05000000000000000000" pitchFamily="2" charset="2"/>
              <a:buChar char="p"/>
            </a:pPr>
            <a:r>
              <a:rPr lang="zh-CN" altLang="en-US" sz="2400" b="1" dirty="0">
                <a:solidFill>
                  <a:srgbClr val="008080"/>
                </a:solidFill>
                <a:latin typeface="微软雅黑" panose="020B0503020204020204" pitchFamily="34" charset="-122"/>
                <a:ea typeface="微软雅黑" panose="020B0503020204020204" pitchFamily="34" charset="-122"/>
              </a:rPr>
              <a:t>规划范围：</a:t>
            </a:r>
            <a:r>
              <a:rPr lang="zh-CN" altLang="en-US" sz="2000" b="1" dirty="0">
                <a:solidFill>
                  <a:srgbClr val="404040"/>
                </a:solidFill>
                <a:latin typeface="微软雅黑" panose="020B0503020204020204" pitchFamily="34" charset="-122"/>
                <a:ea typeface="微软雅黑" panose="020B0503020204020204" pitchFamily="34" charset="-122"/>
              </a:rPr>
              <a:t>南寨镇行政辖区，分为镇域和镇区两个层次</a:t>
            </a:r>
            <a:r>
              <a:rPr lang="zh-CN" altLang="en-US" sz="2400" kern="100" dirty="0">
                <a:latin typeface="+mn-ea"/>
              </a:rPr>
              <a:t>；</a:t>
            </a:r>
            <a:endParaRPr lang="en-US" altLang="zh-CN" sz="2400" b="1" dirty="0">
              <a:solidFill>
                <a:srgbClr val="008080"/>
              </a:solidFill>
              <a:latin typeface="微软雅黑" panose="020B0503020204020204" pitchFamily="34" charset="-122"/>
              <a:ea typeface="微软雅黑" panose="020B0503020204020204" pitchFamily="34" charset="-122"/>
            </a:endParaRPr>
          </a:p>
          <a:p>
            <a:pPr algn="just" eaLnBrk="1" hangingPunct="1">
              <a:lnSpc>
                <a:spcPct val="150000"/>
              </a:lnSpc>
            </a:pPr>
            <a:r>
              <a:rPr lang="zh-CN" altLang="en-US" sz="2000" b="1" dirty="0">
                <a:solidFill>
                  <a:srgbClr val="404040"/>
                </a:solidFill>
                <a:latin typeface="微软雅黑" panose="020B0503020204020204" pitchFamily="34" charset="-122"/>
                <a:ea typeface="微软雅黑" panose="020B0503020204020204" pitchFamily="34" charset="-122"/>
              </a:rPr>
              <a:t>（</a:t>
            </a:r>
            <a:r>
              <a:rPr lang="en-US" altLang="zh-CN" sz="2000" b="1" dirty="0">
                <a:solidFill>
                  <a:srgbClr val="404040"/>
                </a:solidFill>
                <a:latin typeface="微软雅黑" panose="020B0503020204020204" pitchFamily="34" charset="-122"/>
                <a:ea typeface="微软雅黑" panose="020B0503020204020204" pitchFamily="34" charset="-122"/>
              </a:rPr>
              <a:t>1</a:t>
            </a:r>
            <a:r>
              <a:rPr lang="zh-CN" altLang="en-US" sz="2000" b="1" dirty="0">
                <a:solidFill>
                  <a:srgbClr val="404040"/>
                </a:solidFill>
                <a:latin typeface="微软雅黑" panose="020B0503020204020204" pitchFamily="34" charset="-122"/>
                <a:ea typeface="微软雅黑" panose="020B0503020204020204" pitchFamily="34" charset="-122"/>
              </a:rPr>
              <a:t>）镇域范围：</a:t>
            </a:r>
            <a:r>
              <a:rPr lang="zh-CN" altLang="en-US" sz="2000" dirty="0">
                <a:solidFill>
                  <a:srgbClr val="404040"/>
                </a:solidFill>
                <a:latin typeface="微软雅黑" panose="020B0503020204020204" pitchFamily="34" charset="-122"/>
                <a:ea typeface="微软雅黑" panose="020B0503020204020204" pitchFamily="34" charset="-122"/>
                <a:sym typeface="+mn-ea"/>
              </a:rPr>
              <a:t>镇域范围为南寨镇行政辖区范围，</a:t>
            </a:r>
            <a:r>
              <a:rPr lang="en-US" altLang="zh-CN" sz="2000" b="1" dirty="0">
                <a:solidFill>
                  <a:srgbClr val="404040"/>
                </a:solidFill>
                <a:latin typeface="微软雅黑" panose="020B0503020204020204" pitchFamily="34" charset="-122"/>
                <a:ea typeface="微软雅黑" panose="020B0503020204020204" pitchFamily="34" charset="-122"/>
                <a:sym typeface="+mn-ea"/>
              </a:rPr>
              <a:t>国土总面积为148.92平方千米</a:t>
            </a:r>
            <a:r>
              <a:rPr lang="zh-CN" altLang="en-US" sz="2000" dirty="0">
                <a:solidFill>
                  <a:srgbClr val="404040"/>
                </a:solidFill>
                <a:latin typeface="微软雅黑" panose="020B0503020204020204" pitchFamily="34" charset="-122"/>
                <a:ea typeface="微软雅黑" panose="020B0503020204020204" pitchFamily="34" charset="-122"/>
              </a:rPr>
              <a:t>；</a:t>
            </a:r>
            <a:endParaRPr lang="en-US" altLang="zh-CN" sz="2000" dirty="0">
              <a:solidFill>
                <a:srgbClr val="404040"/>
              </a:solidFill>
              <a:latin typeface="微软雅黑" panose="020B0503020204020204" pitchFamily="34" charset="-122"/>
              <a:ea typeface="微软雅黑" panose="020B0503020204020204" pitchFamily="34" charset="-122"/>
            </a:endParaRPr>
          </a:p>
          <a:p>
            <a:pPr algn="just" eaLnBrk="1" hangingPunct="1">
              <a:lnSpc>
                <a:spcPct val="150000"/>
              </a:lnSpc>
            </a:pPr>
            <a:r>
              <a:rPr lang="zh-CN" altLang="en-US" sz="2000" b="1" dirty="0">
                <a:solidFill>
                  <a:srgbClr val="404040"/>
                </a:solidFill>
                <a:latin typeface="微软雅黑" panose="020B0503020204020204" pitchFamily="34" charset="-122"/>
                <a:ea typeface="微软雅黑" panose="020B0503020204020204" pitchFamily="34" charset="-122"/>
              </a:rPr>
              <a:t>（</a:t>
            </a:r>
            <a:r>
              <a:rPr lang="en-US" altLang="zh-CN" sz="2000" b="1" dirty="0">
                <a:solidFill>
                  <a:srgbClr val="404040"/>
                </a:solidFill>
                <a:latin typeface="微软雅黑" panose="020B0503020204020204" pitchFamily="34" charset="-122"/>
                <a:ea typeface="微软雅黑" panose="020B0503020204020204" pitchFamily="34" charset="-122"/>
              </a:rPr>
              <a:t>2</a:t>
            </a:r>
            <a:r>
              <a:rPr lang="zh-CN" altLang="en-US" sz="2000" b="1" dirty="0">
                <a:solidFill>
                  <a:srgbClr val="404040"/>
                </a:solidFill>
                <a:latin typeface="微软雅黑" panose="020B0503020204020204" pitchFamily="34" charset="-122"/>
                <a:ea typeface="微软雅黑" panose="020B0503020204020204" pitchFamily="34" charset="-122"/>
              </a:rPr>
              <a:t>）镇区范围：</a:t>
            </a:r>
            <a:r>
              <a:rPr lang="zh-CN" altLang="en-US" sz="2000" dirty="0">
                <a:solidFill>
                  <a:srgbClr val="404040"/>
                </a:solidFill>
                <a:latin typeface="微软雅黑" panose="020B0503020204020204" pitchFamily="34" charset="-122"/>
                <a:ea typeface="微软雅黑" panose="020B0503020204020204" pitchFamily="34" charset="-122"/>
                <a:sym typeface="+mn-ea"/>
              </a:rPr>
              <a:t>镇区范围南侧毗邻银昆高速、北至闫家村、西至朝阳村、东至国家电网，</a:t>
            </a:r>
            <a:r>
              <a:rPr lang="en-US" altLang="zh-CN" sz="2000" b="1" dirty="0">
                <a:solidFill>
                  <a:srgbClr val="404040"/>
                </a:solidFill>
                <a:latin typeface="微软雅黑" panose="020B0503020204020204" pitchFamily="34" charset="-122"/>
                <a:ea typeface="微软雅黑" panose="020B0503020204020204" pitchFamily="34" charset="-122"/>
                <a:sym typeface="+mn-ea"/>
              </a:rPr>
              <a:t>镇区面积78.51公顷，城镇开发边界面积59.32公顷</a:t>
            </a:r>
            <a:r>
              <a:rPr lang="zh-CN" altLang="en-US" sz="2000" dirty="0">
                <a:solidFill>
                  <a:srgbClr val="404040"/>
                </a:solidFill>
                <a:latin typeface="微软雅黑" panose="020B0503020204020204" pitchFamily="34" charset="-122"/>
                <a:ea typeface="微软雅黑" panose="020B0503020204020204" pitchFamily="34" charset="-122"/>
              </a:rPr>
              <a:t>。</a:t>
            </a:r>
            <a:endParaRPr lang="en-US" altLang="zh-CN" sz="2000" dirty="0">
              <a:solidFill>
                <a:srgbClr val="404040"/>
              </a:solidFill>
              <a:latin typeface="微软雅黑" panose="020B0503020204020204" pitchFamily="34" charset="-122"/>
              <a:ea typeface="微软雅黑" panose="020B0503020204020204" pitchFamily="34" charset="-122"/>
            </a:endParaRPr>
          </a:p>
          <a:p>
            <a:pPr marL="342900" indent="-342900" algn="just" eaLnBrk="1" hangingPunct="1">
              <a:lnSpc>
                <a:spcPct val="200000"/>
              </a:lnSpc>
              <a:buFont typeface="Wingdings" panose="05000000000000000000" pitchFamily="2" charset="2"/>
              <a:buChar char="p"/>
            </a:pPr>
            <a:r>
              <a:rPr lang="zh-CN" altLang="en-US" sz="2400" b="1" dirty="0">
                <a:solidFill>
                  <a:srgbClr val="008080"/>
                </a:solidFill>
                <a:latin typeface="微软雅黑" panose="020B0503020204020204" pitchFamily="34" charset="-122"/>
                <a:ea typeface="微软雅黑" panose="020B0503020204020204" pitchFamily="34" charset="-122"/>
              </a:rPr>
              <a:t>规划期限： </a:t>
            </a:r>
            <a:r>
              <a:rPr lang="zh-CN" altLang="en-US" sz="2000" dirty="0">
                <a:latin typeface="微软雅黑" panose="020B0503020204020204" pitchFamily="34" charset="-122"/>
                <a:ea typeface="微软雅黑" panose="020B0503020204020204" pitchFamily="34" charset="-122"/>
              </a:rPr>
              <a:t>基期年</a:t>
            </a:r>
            <a:r>
              <a:rPr lang="en-US" altLang="zh-CN" sz="2000" b="1" dirty="0">
                <a:solidFill>
                  <a:srgbClr val="404040"/>
                </a:solidFill>
                <a:latin typeface="微软雅黑" panose="020B0503020204020204" pitchFamily="34" charset="-122"/>
                <a:ea typeface="微软雅黑" panose="020B0503020204020204" pitchFamily="34" charset="-122"/>
              </a:rPr>
              <a:t>2020</a:t>
            </a:r>
            <a:r>
              <a:rPr lang="zh-CN" altLang="en-US" sz="2000" b="1" dirty="0">
                <a:solidFill>
                  <a:srgbClr val="404040"/>
                </a:solidFill>
                <a:latin typeface="微软雅黑" panose="020B0503020204020204" pitchFamily="34" charset="-122"/>
                <a:ea typeface="微软雅黑" panose="020B0503020204020204" pitchFamily="34" charset="-122"/>
              </a:rPr>
              <a:t>年，</a:t>
            </a:r>
            <a:r>
              <a:rPr lang="zh-CN" altLang="en-US" sz="2000" dirty="0">
                <a:solidFill>
                  <a:srgbClr val="404040"/>
                </a:solidFill>
                <a:latin typeface="微软雅黑" panose="020B0503020204020204" pitchFamily="34" charset="-122"/>
                <a:ea typeface="微软雅黑" panose="020B0503020204020204" pitchFamily="34" charset="-122"/>
              </a:rPr>
              <a:t>近期</a:t>
            </a:r>
            <a:r>
              <a:rPr lang="en-US" altLang="zh-CN" sz="2000" b="1" dirty="0">
                <a:solidFill>
                  <a:srgbClr val="404040"/>
                </a:solidFill>
                <a:latin typeface="微软雅黑" panose="020B0503020204020204" pitchFamily="34" charset="-122"/>
                <a:ea typeface="微软雅黑" panose="020B0503020204020204" pitchFamily="34" charset="-122"/>
              </a:rPr>
              <a:t>2025</a:t>
            </a:r>
            <a:r>
              <a:rPr lang="zh-CN" altLang="en-US" sz="2000" b="1" dirty="0">
                <a:solidFill>
                  <a:srgbClr val="404040"/>
                </a:solidFill>
                <a:latin typeface="微软雅黑" panose="020B0503020204020204" pitchFamily="34" charset="-122"/>
                <a:ea typeface="微软雅黑" panose="020B0503020204020204" pitchFamily="34" charset="-122"/>
              </a:rPr>
              <a:t>年，</a:t>
            </a:r>
            <a:r>
              <a:rPr lang="zh-CN" altLang="en-US" sz="2000" dirty="0">
                <a:solidFill>
                  <a:srgbClr val="404040"/>
                </a:solidFill>
                <a:latin typeface="微软雅黑" panose="020B0503020204020204" pitchFamily="34" charset="-122"/>
                <a:ea typeface="微软雅黑" panose="020B0503020204020204" pitchFamily="34" charset="-122"/>
              </a:rPr>
              <a:t>远期</a:t>
            </a:r>
            <a:r>
              <a:rPr lang="en-US" altLang="zh-CN" sz="2000" b="1" dirty="0">
                <a:solidFill>
                  <a:srgbClr val="404040"/>
                </a:solidFill>
                <a:latin typeface="微软雅黑" panose="020B0503020204020204" pitchFamily="34" charset="-122"/>
                <a:ea typeface="微软雅黑" panose="020B0503020204020204" pitchFamily="34" charset="-122"/>
              </a:rPr>
              <a:t>2035</a:t>
            </a:r>
            <a:r>
              <a:rPr lang="zh-CN" altLang="en-US" sz="2000" b="1" dirty="0">
                <a:solidFill>
                  <a:srgbClr val="404040"/>
                </a:solidFill>
                <a:latin typeface="微软雅黑" panose="020B0503020204020204" pitchFamily="34" charset="-122"/>
                <a:ea typeface="微软雅黑" panose="020B0503020204020204" pitchFamily="34" charset="-122"/>
              </a:rPr>
              <a:t>年。</a:t>
            </a:r>
            <a:endParaRPr lang="en-US" altLang="zh-CN" sz="2000" b="1" dirty="0">
              <a:solidFill>
                <a:srgbClr val="404040"/>
              </a:solidFill>
              <a:latin typeface="微软雅黑" panose="020B0503020204020204" pitchFamily="34" charset="-122"/>
              <a:ea typeface="微软雅黑" panose="020B0503020204020204" pitchFamily="34" charset="-122"/>
            </a:endParaRPr>
          </a:p>
        </p:txBody>
      </p:sp>
      <p:sp>
        <p:nvSpPr>
          <p:cNvPr id="7" name="文本框 3"/>
          <p:cNvSpPr txBox="1">
            <a:spLocks noChangeArrowheads="1"/>
          </p:cNvSpPr>
          <p:nvPr/>
        </p:nvSpPr>
        <p:spPr bwMode="auto">
          <a:xfrm>
            <a:off x="8116866" y="14112468"/>
            <a:ext cx="1540274" cy="4996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gn="r" eaLnBrk="1" hangingPunct="1">
              <a:lnSpc>
                <a:spcPct val="150000"/>
              </a:lnSpc>
            </a:pPr>
            <a:r>
              <a:rPr lang="zh-CN" altLang="en-US" sz="2000" b="1" dirty="0">
                <a:solidFill>
                  <a:srgbClr val="404040"/>
                </a:solidFill>
                <a:latin typeface="微软雅黑" panose="020B0503020204020204" pitchFamily="34" charset="-122"/>
                <a:ea typeface="微软雅黑" panose="020B0503020204020204" pitchFamily="34" charset="-122"/>
              </a:rPr>
              <a:t>规划范围图</a:t>
            </a:r>
          </a:p>
        </p:txBody>
      </p:sp>
      <p:grpSp>
        <p:nvGrpSpPr>
          <p:cNvPr id="30" name="组合 29"/>
          <p:cNvGrpSpPr/>
          <p:nvPr/>
        </p:nvGrpSpPr>
        <p:grpSpPr>
          <a:xfrm>
            <a:off x="3695580" y="140676"/>
            <a:ext cx="7090017" cy="980440"/>
            <a:chOff x="3112992" y="-83730"/>
            <a:chExt cx="7090017" cy="980440"/>
          </a:xfrm>
        </p:grpSpPr>
        <p:pic>
          <p:nvPicPr>
            <p:cNvPr id="31" name="图片 30"/>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a:xfrm>
              <a:off x="9074553" y="-83730"/>
              <a:ext cx="812574" cy="916940"/>
            </a:xfrm>
            <a:prstGeom prst="rect">
              <a:avLst/>
            </a:prstGeom>
          </p:spPr>
        </p:pic>
        <p:sp>
          <p:nvSpPr>
            <p:cNvPr id="32" name="文本框 31"/>
            <p:cNvSpPr txBox="1"/>
            <p:nvPr/>
          </p:nvSpPr>
          <p:spPr>
            <a:xfrm>
              <a:off x="3761327" y="107405"/>
              <a:ext cx="5313045" cy="429895"/>
            </a:xfrm>
            <a:prstGeom prst="rect">
              <a:avLst/>
            </a:prstGeom>
            <a:noFill/>
          </p:spPr>
          <p:txBody>
            <a:bodyPr wrap="square" rtlCol="0">
              <a:spAutoFit/>
            </a:bodyPr>
            <a:lstStyle/>
            <a:p>
              <a:r>
                <a:rPr lang="zh-CN" altLang="en-US" sz="2200" dirty="0">
                  <a:solidFill>
                    <a:schemeClr val="bg1">
                      <a:lumMod val="50000"/>
                    </a:schemeClr>
                  </a:solidFill>
                  <a:latin typeface="微软雅黑" panose="020B0503020204020204" pitchFamily="34" charset="-122"/>
                  <a:ea typeface="微软雅黑" panose="020B0503020204020204" pitchFamily="34" charset="-122"/>
                </a:rPr>
                <a:t>千阳县南寨镇国土空间规划（</a:t>
              </a:r>
              <a:r>
                <a:rPr lang="en-US" altLang="zh-CN" sz="2200" dirty="0">
                  <a:solidFill>
                    <a:schemeClr val="bg1">
                      <a:lumMod val="50000"/>
                    </a:schemeClr>
                  </a:solidFill>
                  <a:latin typeface="微软雅黑" panose="020B0503020204020204" pitchFamily="34" charset="-122"/>
                  <a:ea typeface="微软雅黑" panose="020B0503020204020204" pitchFamily="34" charset="-122"/>
                </a:rPr>
                <a:t>2021-2035</a:t>
              </a:r>
              <a:r>
                <a:rPr lang="zh-CN" altLang="en-US" sz="2200" dirty="0">
                  <a:solidFill>
                    <a:schemeClr val="bg1">
                      <a:lumMod val="50000"/>
                    </a:schemeClr>
                  </a:solidFill>
                </a:rPr>
                <a:t>）</a:t>
              </a:r>
            </a:p>
          </p:txBody>
        </p:sp>
        <p:sp>
          <p:nvSpPr>
            <p:cNvPr id="33" name="文本框 32"/>
            <p:cNvSpPr txBox="1"/>
            <p:nvPr/>
          </p:nvSpPr>
          <p:spPr>
            <a:xfrm>
              <a:off x="3112992" y="482690"/>
              <a:ext cx="5960745" cy="414020"/>
            </a:xfrm>
            <a:prstGeom prst="rect">
              <a:avLst/>
            </a:prstGeom>
            <a:noFill/>
          </p:spPr>
          <p:txBody>
            <a:bodyPr wrap="square" rtlCol="0">
              <a:spAutoFit/>
            </a:bodyPr>
            <a:lstStyle/>
            <a:p>
              <a:pPr algn="dist">
                <a:lnSpc>
                  <a:spcPct val="150000"/>
                </a:lnSpc>
              </a:pPr>
              <a:r>
                <a:rPr lang="en-US" altLang="zh-CN" sz="1400" b="1" dirty="0">
                  <a:solidFill>
                    <a:schemeClr val="bg1">
                      <a:lumMod val="65000"/>
                    </a:schemeClr>
                  </a:solidFill>
                  <a:sym typeface="+mn-ea"/>
                </a:rPr>
                <a:t>Master Plan of Land Space of </a:t>
              </a:r>
              <a:r>
                <a:rPr lang="en-US" altLang="zh-CN" sz="1400" b="1" dirty="0" err="1">
                  <a:solidFill>
                    <a:schemeClr val="bg1">
                      <a:lumMod val="65000"/>
                    </a:schemeClr>
                  </a:solidFill>
                  <a:sym typeface="+mn-ea"/>
                </a:rPr>
                <a:t>Nanzhai</a:t>
              </a:r>
              <a:r>
                <a:rPr lang="en-US" altLang="zh-CN" sz="1400" b="1" dirty="0">
                  <a:solidFill>
                    <a:schemeClr val="bg1">
                      <a:lumMod val="65000"/>
                    </a:schemeClr>
                  </a:solidFill>
                  <a:sym typeface="+mn-ea"/>
                </a:rPr>
                <a:t> Town, </a:t>
              </a:r>
              <a:r>
                <a:rPr lang="en-US" altLang="zh-CN" sz="1400" b="1" dirty="0" err="1">
                  <a:solidFill>
                    <a:schemeClr val="bg1">
                      <a:lumMod val="65000"/>
                    </a:schemeClr>
                  </a:solidFill>
                  <a:sym typeface="+mn-ea"/>
                </a:rPr>
                <a:t>Qianyang</a:t>
              </a:r>
              <a:r>
                <a:rPr lang="en-US" altLang="zh-CN" sz="1400" b="1" dirty="0">
                  <a:solidFill>
                    <a:schemeClr val="bg1">
                      <a:lumMod val="65000"/>
                    </a:schemeClr>
                  </a:solidFill>
                  <a:sym typeface="+mn-ea"/>
                </a:rPr>
                <a:t> County (2021-2035)</a:t>
              </a:r>
              <a:endParaRPr lang="en-US" altLang="zh-CN" sz="1400" b="1" dirty="0">
                <a:solidFill>
                  <a:schemeClr val="bg1">
                    <a:lumMod val="65000"/>
                  </a:schemeClr>
                </a:solidFill>
                <a:latin typeface="Agency FB" panose="020B0503020202020204" pitchFamily="34" charset="0"/>
                <a:sym typeface="+mn-ea"/>
              </a:endParaRPr>
            </a:p>
          </p:txBody>
        </p:sp>
        <p:sp>
          <p:nvSpPr>
            <p:cNvPr id="34" name="文本框 33"/>
            <p:cNvSpPr txBox="1"/>
            <p:nvPr/>
          </p:nvSpPr>
          <p:spPr>
            <a:xfrm>
              <a:off x="9074552" y="185559"/>
              <a:ext cx="834536" cy="461665"/>
            </a:xfrm>
            <a:prstGeom prst="rect">
              <a:avLst/>
            </a:prstGeom>
            <a:noFill/>
          </p:spPr>
          <p:txBody>
            <a:bodyPr wrap="square" rtlCol="0">
              <a:spAutoFit/>
            </a:bodyPr>
            <a:lstStyle/>
            <a:p>
              <a:r>
                <a:rPr lang="zh-CN" altLang="en-US" sz="2400" dirty="0">
                  <a:solidFill>
                    <a:schemeClr val="bg1"/>
                  </a:solidFill>
                  <a:latin typeface="字魂71号-御守锦书" panose="00000500000000000000" pitchFamily="2" charset="-122"/>
                  <a:ea typeface="字魂71号-御守锦书" panose="00000500000000000000" pitchFamily="2" charset="-122"/>
                </a:rPr>
                <a:t>千</a:t>
              </a:r>
            </a:p>
          </p:txBody>
        </p:sp>
        <p:sp>
          <p:nvSpPr>
            <p:cNvPr id="35" name="文本框 34"/>
            <p:cNvSpPr txBox="1"/>
            <p:nvPr/>
          </p:nvSpPr>
          <p:spPr>
            <a:xfrm>
              <a:off x="9368471" y="185559"/>
              <a:ext cx="834538" cy="461665"/>
            </a:xfrm>
            <a:prstGeom prst="rect">
              <a:avLst/>
            </a:prstGeom>
            <a:noFill/>
          </p:spPr>
          <p:txBody>
            <a:bodyPr wrap="square" rtlCol="0">
              <a:spAutoFit/>
            </a:bodyPr>
            <a:lstStyle/>
            <a:p>
              <a:r>
                <a:rPr lang="zh-CN" altLang="en-US" sz="2400" dirty="0">
                  <a:solidFill>
                    <a:schemeClr val="bg1"/>
                  </a:solidFill>
                  <a:latin typeface="字魂71号-御守锦书" panose="00000500000000000000" pitchFamily="2" charset="-122"/>
                  <a:ea typeface="字魂71号-御守锦书" panose="00000500000000000000" pitchFamily="2" charset="-122"/>
                </a:rPr>
                <a:t>阳</a:t>
              </a:r>
            </a:p>
          </p:txBody>
        </p:sp>
      </p:grpSp>
      <p:sp>
        <p:nvSpPr>
          <p:cNvPr id="6" name="任意多边形: 形状 3"/>
          <p:cNvSpPr/>
          <p:nvPr/>
        </p:nvSpPr>
        <p:spPr>
          <a:xfrm>
            <a:off x="4841875" y="8044180"/>
            <a:ext cx="3263265" cy="5170805"/>
          </a:xfrm>
          <a:custGeom>
            <a:avLst/>
            <a:gdLst>
              <a:gd name="connsiteX0" fmla="*/ 1473200 w 2946400"/>
              <a:gd name="connsiteY0" fmla="*/ 127000 h 4667250"/>
              <a:gd name="connsiteX1" fmla="*/ 1416050 w 2946400"/>
              <a:gd name="connsiteY1" fmla="*/ 190500 h 4667250"/>
              <a:gd name="connsiteX2" fmla="*/ 1377950 w 2946400"/>
              <a:gd name="connsiteY2" fmla="*/ 292100 h 4667250"/>
              <a:gd name="connsiteX3" fmla="*/ 1422400 w 2946400"/>
              <a:gd name="connsiteY3" fmla="*/ 317500 h 4667250"/>
              <a:gd name="connsiteX4" fmla="*/ 1377950 w 2946400"/>
              <a:gd name="connsiteY4" fmla="*/ 368300 h 4667250"/>
              <a:gd name="connsiteX5" fmla="*/ 1339850 w 2946400"/>
              <a:gd name="connsiteY5" fmla="*/ 406400 h 4667250"/>
              <a:gd name="connsiteX6" fmla="*/ 1212850 w 2946400"/>
              <a:gd name="connsiteY6" fmla="*/ 673100 h 4667250"/>
              <a:gd name="connsiteX7" fmla="*/ 1155700 w 2946400"/>
              <a:gd name="connsiteY7" fmla="*/ 717550 h 4667250"/>
              <a:gd name="connsiteX8" fmla="*/ 1117600 w 2946400"/>
              <a:gd name="connsiteY8" fmla="*/ 819150 h 4667250"/>
              <a:gd name="connsiteX9" fmla="*/ 996950 w 2946400"/>
              <a:gd name="connsiteY9" fmla="*/ 895350 h 4667250"/>
              <a:gd name="connsiteX10" fmla="*/ 939800 w 2946400"/>
              <a:gd name="connsiteY10" fmla="*/ 946150 h 4667250"/>
              <a:gd name="connsiteX11" fmla="*/ 971550 w 2946400"/>
              <a:gd name="connsiteY11" fmla="*/ 996950 h 4667250"/>
              <a:gd name="connsiteX12" fmla="*/ 971550 w 2946400"/>
              <a:gd name="connsiteY12" fmla="*/ 1028700 h 4667250"/>
              <a:gd name="connsiteX13" fmla="*/ 1060450 w 2946400"/>
              <a:gd name="connsiteY13" fmla="*/ 1073150 h 4667250"/>
              <a:gd name="connsiteX14" fmla="*/ 1162050 w 2946400"/>
              <a:gd name="connsiteY14" fmla="*/ 1041400 h 4667250"/>
              <a:gd name="connsiteX15" fmla="*/ 1219200 w 2946400"/>
              <a:gd name="connsiteY15" fmla="*/ 990600 h 4667250"/>
              <a:gd name="connsiteX16" fmla="*/ 1301750 w 2946400"/>
              <a:gd name="connsiteY16" fmla="*/ 1041400 h 4667250"/>
              <a:gd name="connsiteX17" fmla="*/ 1219200 w 2946400"/>
              <a:gd name="connsiteY17" fmla="*/ 1098550 h 4667250"/>
              <a:gd name="connsiteX18" fmla="*/ 1212850 w 2946400"/>
              <a:gd name="connsiteY18" fmla="*/ 1143000 h 4667250"/>
              <a:gd name="connsiteX19" fmla="*/ 1219200 w 2946400"/>
              <a:gd name="connsiteY19" fmla="*/ 1212850 h 4667250"/>
              <a:gd name="connsiteX20" fmla="*/ 1149350 w 2946400"/>
              <a:gd name="connsiteY20" fmla="*/ 1250950 h 4667250"/>
              <a:gd name="connsiteX21" fmla="*/ 1079500 w 2946400"/>
              <a:gd name="connsiteY21" fmla="*/ 1295400 h 4667250"/>
              <a:gd name="connsiteX22" fmla="*/ 908050 w 2946400"/>
              <a:gd name="connsiteY22" fmla="*/ 1384300 h 4667250"/>
              <a:gd name="connsiteX23" fmla="*/ 908050 w 2946400"/>
              <a:gd name="connsiteY23" fmla="*/ 1441450 h 4667250"/>
              <a:gd name="connsiteX24" fmla="*/ 1003300 w 2946400"/>
              <a:gd name="connsiteY24" fmla="*/ 1504950 h 4667250"/>
              <a:gd name="connsiteX25" fmla="*/ 1054100 w 2946400"/>
              <a:gd name="connsiteY25" fmla="*/ 1511300 h 4667250"/>
              <a:gd name="connsiteX26" fmla="*/ 1130300 w 2946400"/>
              <a:gd name="connsiteY26" fmla="*/ 1504950 h 4667250"/>
              <a:gd name="connsiteX27" fmla="*/ 1187450 w 2946400"/>
              <a:gd name="connsiteY27" fmla="*/ 1492250 h 4667250"/>
              <a:gd name="connsiteX28" fmla="*/ 1327150 w 2946400"/>
              <a:gd name="connsiteY28" fmla="*/ 1517650 h 4667250"/>
              <a:gd name="connsiteX29" fmla="*/ 1422400 w 2946400"/>
              <a:gd name="connsiteY29" fmla="*/ 1581150 h 4667250"/>
              <a:gd name="connsiteX30" fmla="*/ 1498600 w 2946400"/>
              <a:gd name="connsiteY30" fmla="*/ 1631950 h 4667250"/>
              <a:gd name="connsiteX31" fmla="*/ 1581150 w 2946400"/>
              <a:gd name="connsiteY31" fmla="*/ 1746250 h 4667250"/>
              <a:gd name="connsiteX32" fmla="*/ 1574800 w 2946400"/>
              <a:gd name="connsiteY32" fmla="*/ 1828800 h 4667250"/>
              <a:gd name="connsiteX33" fmla="*/ 1574800 w 2946400"/>
              <a:gd name="connsiteY33" fmla="*/ 1828800 h 4667250"/>
              <a:gd name="connsiteX34" fmla="*/ 1568450 w 2946400"/>
              <a:gd name="connsiteY34" fmla="*/ 1943100 h 4667250"/>
              <a:gd name="connsiteX35" fmla="*/ 1524000 w 2946400"/>
              <a:gd name="connsiteY35" fmla="*/ 1993900 h 4667250"/>
              <a:gd name="connsiteX36" fmla="*/ 1460500 w 2946400"/>
              <a:gd name="connsiteY36" fmla="*/ 1987550 h 4667250"/>
              <a:gd name="connsiteX37" fmla="*/ 1390650 w 2946400"/>
              <a:gd name="connsiteY37" fmla="*/ 2108200 h 4667250"/>
              <a:gd name="connsiteX38" fmla="*/ 1308100 w 2946400"/>
              <a:gd name="connsiteY38" fmla="*/ 2184400 h 4667250"/>
              <a:gd name="connsiteX39" fmla="*/ 1339850 w 2946400"/>
              <a:gd name="connsiteY39" fmla="*/ 2209800 h 4667250"/>
              <a:gd name="connsiteX40" fmla="*/ 1263650 w 2946400"/>
              <a:gd name="connsiteY40" fmla="*/ 2324100 h 4667250"/>
              <a:gd name="connsiteX41" fmla="*/ 1174750 w 2946400"/>
              <a:gd name="connsiteY41" fmla="*/ 2413000 h 4667250"/>
              <a:gd name="connsiteX42" fmla="*/ 1123950 w 2946400"/>
              <a:gd name="connsiteY42" fmla="*/ 2444750 h 4667250"/>
              <a:gd name="connsiteX43" fmla="*/ 1187450 w 2946400"/>
              <a:gd name="connsiteY43" fmla="*/ 2470150 h 4667250"/>
              <a:gd name="connsiteX44" fmla="*/ 1187450 w 2946400"/>
              <a:gd name="connsiteY44" fmla="*/ 2470150 h 4667250"/>
              <a:gd name="connsiteX45" fmla="*/ 1136650 w 2946400"/>
              <a:gd name="connsiteY45" fmla="*/ 2520950 h 4667250"/>
              <a:gd name="connsiteX46" fmla="*/ 1136650 w 2946400"/>
              <a:gd name="connsiteY46" fmla="*/ 2565400 h 4667250"/>
              <a:gd name="connsiteX47" fmla="*/ 1123950 w 2946400"/>
              <a:gd name="connsiteY47" fmla="*/ 2616200 h 4667250"/>
              <a:gd name="connsiteX48" fmla="*/ 1098550 w 2946400"/>
              <a:gd name="connsiteY48" fmla="*/ 2679700 h 4667250"/>
              <a:gd name="connsiteX49" fmla="*/ 1155700 w 2946400"/>
              <a:gd name="connsiteY49" fmla="*/ 2686050 h 4667250"/>
              <a:gd name="connsiteX50" fmla="*/ 1212850 w 2946400"/>
              <a:gd name="connsiteY50" fmla="*/ 2736850 h 4667250"/>
              <a:gd name="connsiteX51" fmla="*/ 1130300 w 2946400"/>
              <a:gd name="connsiteY51" fmla="*/ 2787650 h 4667250"/>
              <a:gd name="connsiteX52" fmla="*/ 1047750 w 2946400"/>
              <a:gd name="connsiteY52" fmla="*/ 2946400 h 4667250"/>
              <a:gd name="connsiteX53" fmla="*/ 946150 w 2946400"/>
              <a:gd name="connsiteY53" fmla="*/ 2984500 h 4667250"/>
              <a:gd name="connsiteX54" fmla="*/ 793750 w 2946400"/>
              <a:gd name="connsiteY54" fmla="*/ 3105150 h 4667250"/>
              <a:gd name="connsiteX55" fmla="*/ 730250 w 2946400"/>
              <a:gd name="connsiteY55" fmla="*/ 3143250 h 4667250"/>
              <a:gd name="connsiteX56" fmla="*/ 615950 w 2946400"/>
              <a:gd name="connsiteY56" fmla="*/ 3244850 h 4667250"/>
              <a:gd name="connsiteX57" fmla="*/ 425450 w 2946400"/>
              <a:gd name="connsiteY57" fmla="*/ 3346450 h 4667250"/>
              <a:gd name="connsiteX58" fmla="*/ 222250 w 2946400"/>
              <a:gd name="connsiteY58" fmla="*/ 3524250 h 4667250"/>
              <a:gd name="connsiteX59" fmla="*/ 120650 w 2946400"/>
              <a:gd name="connsiteY59" fmla="*/ 3670300 h 4667250"/>
              <a:gd name="connsiteX60" fmla="*/ 44450 w 2946400"/>
              <a:gd name="connsiteY60" fmla="*/ 3829050 h 4667250"/>
              <a:gd name="connsiteX61" fmla="*/ 0 w 2946400"/>
              <a:gd name="connsiteY61" fmla="*/ 3898900 h 4667250"/>
              <a:gd name="connsiteX62" fmla="*/ 76200 w 2946400"/>
              <a:gd name="connsiteY62" fmla="*/ 3937000 h 4667250"/>
              <a:gd name="connsiteX63" fmla="*/ 139700 w 2946400"/>
              <a:gd name="connsiteY63" fmla="*/ 3854450 h 4667250"/>
              <a:gd name="connsiteX64" fmla="*/ 203200 w 2946400"/>
              <a:gd name="connsiteY64" fmla="*/ 3867150 h 4667250"/>
              <a:gd name="connsiteX65" fmla="*/ 222250 w 2946400"/>
              <a:gd name="connsiteY65" fmla="*/ 3829050 h 4667250"/>
              <a:gd name="connsiteX66" fmla="*/ 241300 w 2946400"/>
              <a:gd name="connsiteY66" fmla="*/ 3835400 h 4667250"/>
              <a:gd name="connsiteX67" fmla="*/ 304800 w 2946400"/>
              <a:gd name="connsiteY67" fmla="*/ 3733800 h 4667250"/>
              <a:gd name="connsiteX68" fmla="*/ 336550 w 2946400"/>
              <a:gd name="connsiteY68" fmla="*/ 3784600 h 4667250"/>
              <a:gd name="connsiteX69" fmla="*/ 285750 w 2946400"/>
              <a:gd name="connsiteY69" fmla="*/ 3854450 h 4667250"/>
              <a:gd name="connsiteX70" fmla="*/ 330200 w 2946400"/>
              <a:gd name="connsiteY70" fmla="*/ 3917950 h 4667250"/>
              <a:gd name="connsiteX71" fmla="*/ 406400 w 2946400"/>
              <a:gd name="connsiteY71" fmla="*/ 3956050 h 4667250"/>
              <a:gd name="connsiteX72" fmla="*/ 374650 w 2946400"/>
              <a:gd name="connsiteY72" fmla="*/ 4019550 h 4667250"/>
              <a:gd name="connsiteX73" fmla="*/ 425450 w 2946400"/>
              <a:gd name="connsiteY73" fmla="*/ 4064000 h 4667250"/>
              <a:gd name="connsiteX74" fmla="*/ 476250 w 2946400"/>
              <a:gd name="connsiteY74" fmla="*/ 4013200 h 4667250"/>
              <a:gd name="connsiteX75" fmla="*/ 508000 w 2946400"/>
              <a:gd name="connsiteY75" fmla="*/ 4044950 h 4667250"/>
              <a:gd name="connsiteX76" fmla="*/ 520700 w 2946400"/>
              <a:gd name="connsiteY76" fmla="*/ 4133850 h 4667250"/>
              <a:gd name="connsiteX77" fmla="*/ 527050 w 2946400"/>
              <a:gd name="connsiteY77" fmla="*/ 4108450 h 4667250"/>
              <a:gd name="connsiteX78" fmla="*/ 527050 w 2946400"/>
              <a:gd name="connsiteY78" fmla="*/ 4108450 h 4667250"/>
              <a:gd name="connsiteX79" fmla="*/ 584200 w 2946400"/>
              <a:gd name="connsiteY79" fmla="*/ 4064000 h 4667250"/>
              <a:gd name="connsiteX80" fmla="*/ 590550 w 2946400"/>
              <a:gd name="connsiteY80" fmla="*/ 4133850 h 4667250"/>
              <a:gd name="connsiteX81" fmla="*/ 685800 w 2946400"/>
              <a:gd name="connsiteY81" fmla="*/ 4216400 h 4667250"/>
              <a:gd name="connsiteX82" fmla="*/ 685800 w 2946400"/>
              <a:gd name="connsiteY82" fmla="*/ 4216400 h 4667250"/>
              <a:gd name="connsiteX83" fmla="*/ 717550 w 2946400"/>
              <a:gd name="connsiteY83" fmla="*/ 4197350 h 4667250"/>
              <a:gd name="connsiteX84" fmla="*/ 781050 w 2946400"/>
              <a:gd name="connsiteY84" fmla="*/ 4197350 h 4667250"/>
              <a:gd name="connsiteX85" fmla="*/ 781050 w 2946400"/>
              <a:gd name="connsiteY85" fmla="*/ 4197350 h 4667250"/>
              <a:gd name="connsiteX86" fmla="*/ 762000 w 2946400"/>
              <a:gd name="connsiteY86" fmla="*/ 4254500 h 4667250"/>
              <a:gd name="connsiteX87" fmla="*/ 762000 w 2946400"/>
              <a:gd name="connsiteY87" fmla="*/ 4292600 h 4667250"/>
              <a:gd name="connsiteX88" fmla="*/ 806450 w 2946400"/>
              <a:gd name="connsiteY88" fmla="*/ 4298950 h 4667250"/>
              <a:gd name="connsiteX89" fmla="*/ 831850 w 2946400"/>
              <a:gd name="connsiteY89" fmla="*/ 4330700 h 4667250"/>
              <a:gd name="connsiteX90" fmla="*/ 768350 w 2946400"/>
              <a:gd name="connsiteY90" fmla="*/ 4387850 h 4667250"/>
              <a:gd name="connsiteX91" fmla="*/ 812800 w 2946400"/>
              <a:gd name="connsiteY91" fmla="*/ 4400550 h 4667250"/>
              <a:gd name="connsiteX92" fmla="*/ 793750 w 2946400"/>
              <a:gd name="connsiteY92" fmla="*/ 4445000 h 4667250"/>
              <a:gd name="connsiteX93" fmla="*/ 831850 w 2946400"/>
              <a:gd name="connsiteY93" fmla="*/ 4483100 h 4667250"/>
              <a:gd name="connsiteX94" fmla="*/ 850900 w 2946400"/>
              <a:gd name="connsiteY94" fmla="*/ 4552950 h 4667250"/>
              <a:gd name="connsiteX95" fmla="*/ 831850 w 2946400"/>
              <a:gd name="connsiteY95" fmla="*/ 4622800 h 4667250"/>
              <a:gd name="connsiteX96" fmla="*/ 895350 w 2946400"/>
              <a:gd name="connsiteY96" fmla="*/ 4572000 h 4667250"/>
              <a:gd name="connsiteX97" fmla="*/ 901700 w 2946400"/>
              <a:gd name="connsiteY97" fmla="*/ 4629150 h 4667250"/>
              <a:gd name="connsiteX98" fmla="*/ 895350 w 2946400"/>
              <a:gd name="connsiteY98" fmla="*/ 4667250 h 4667250"/>
              <a:gd name="connsiteX99" fmla="*/ 958850 w 2946400"/>
              <a:gd name="connsiteY99" fmla="*/ 4610100 h 4667250"/>
              <a:gd name="connsiteX100" fmla="*/ 996950 w 2946400"/>
              <a:gd name="connsiteY100" fmla="*/ 4629150 h 4667250"/>
              <a:gd name="connsiteX101" fmla="*/ 1028700 w 2946400"/>
              <a:gd name="connsiteY101" fmla="*/ 4591050 h 4667250"/>
              <a:gd name="connsiteX102" fmla="*/ 1162050 w 2946400"/>
              <a:gd name="connsiteY102" fmla="*/ 4464050 h 4667250"/>
              <a:gd name="connsiteX103" fmla="*/ 1193800 w 2946400"/>
              <a:gd name="connsiteY103" fmla="*/ 4362450 h 4667250"/>
              <a:gd name="connsiteX104" fmla="*/ 1174750 w 2946400"/>
              <a:gd name="connsiteY104" fmla="*/ 4318000 h 4667250"/>
              <a:gd name="connsiteX105" fmla="*/ 1187450 w 2946400"/>
              <a:gd name="connsiteY105" fmla="*/ 4279900 h 4667250"/>
              <a:gd name="connsiteX106" fmla="*/ 1244600 w 2946400"/>
              <a:gd name="connsiteY106" fmla="*/ 4279900 h 4667250"/>
              <a:gd name="connsiteX107" fmla="*/ 1282700 w 2946400"/>
              <a:gd name="connsiteY107" fmla="*/ 4222750 h 4667250"/>
              <a:gd name="connsiteX108" fmla="*/ 1225550 w 2946400"/>
              <a:gd name="connsiteY108" fmla="*/ 4222750 h 4667250"/>
              <a:gd name="connsiteX109" fmla="*/ 1225550 w 2946400"/>
              <a:gd name="connsiteY109" fmla="*/ 4222750 h 4667250"/>
              <a:gd name="connsiteX110" fmla="*/ 1276350 w 2946400"/>
              <a:gd name="connsiteY110" fmla="*/ 4178300 h 4667250"/>
              <a:gd name="connsiteX111" fmla="*/ 1308100 w 2946400"/>
              <a:gd name="connsiteY111" fmla="*/ 4121150 h 4667250"/>
              <a:gd name="connsiteX112" fmla="*/ 1250950 w 2946400"/>
              <a:gd name="connsiteY112" fmla="*/ 4114800 h 4667250"/>
              <a:gd name="connsiteX113" fmla="*/ 1314450 w 2946400"/>
              <a:gd name="connsiteY113" fmla="*/ 4051300 h 4667250"/>
              <a:gd name="connsiteX114" fmla="*/ 1314450 w 2946400"/>
              <a:gd name="connsiteY114" fmla="*/ 4051300 h 4667250"/>
              <a:gd name="connsiteX115" fmla="*/ 1308100 w 2946400"/>
              <a:gd name="connsiteY115" fmla="*/ 3994150 h 4667250"/>
              <a:gd name="connsiteX116" fmla="*/ 1479550 w 2946400"/>
              <a:gd name="connsiteY116" fmla="*/ 3949700 h 4667250"/>
              <a:gd name="connsiteX117" fmla="*/ 1543050 w 2946400"/>
              <a:gd name="connsiteY117" fmla="*/ 3949700 h 4667250"/>
              <a:gd name="connsiteX118" fmla="*/ 1612900 w 2946400"/>
              <a:gd name="connsiteY118" fmla="*/ 3917950 h 4667250"/>
              <a:gd name="connsiteX119" fmla="*/ 1695450 w 2946400"/>
              <a:gd name="connsiteY119" fmla="*/ 3854450 h 4667250"/>
              <a:gd name="connsiteX120" fmla="*/ 1803400 w 2946400"/>
              <a:gd name="connsiteY120" fmla="*/ 3771900 h 4667250"/>
              <a:gd name="connsiteX121" fmla="*/ 1981200 w 2946400"/>
              <a:gd name="connsiteY121" fmla="*/ 3638550 h 4667250"/>
              <a:gd name="connsiteX122" fmla="*/ 2057400 w 2946400"/>
              <a:gd name="connsiteY122" fmla="*/ 3562350 h 4667250"/>
              <a:gd name="connsiteX123" fmla="*/ 2101850 w 2946400"/>
              <a:gd name="connsiteY123" fmla="*/ 3536950 h 4667250"/>
              <a:gd name="connsiteX124" fmla="*/ 2101850 w 2946400"/>
              <a:gd name="connsiteY124" fmla="*/ 3536950 h 4667250"/>
              <a:gd name="connsiteX125" fmla="*/ 2152650 w 2946400"/>
              <a:gd name="connsiteY125" fmla="*/ 3473450 h 4667250"/>
              <a:gd name="connsiteX126" fmla="*/ 2146300 w 2946400"/>
              <a:gd name="connsiteY126" fmla="*/ 3422650 h 4667250"/>
              <a:gd name="connsiteX127" fmla="*/ 2184400 w 2946400"/>
              <a:gd name="connsiteY127" fmla="*/ 3295650 h 4667250"/>
              <a:gd name="connsiteX128" fmla="*/ 2178050 w 2946400"/>
              <a:gd name="connsiteY128" fmla="*/ 3200400 h 4667250"/>
              <a:gd name="connsiteX129" fmla="*/ 2146300 w 2946400"/>
              <a:gd name="connsiteY129" fmla="*/ 3162300 h 4667250"/>
              <a:gd name="connsiteX130" fmla="*/ 2178050 w 2946400"/>
              <a:gd name="connsiteY130" fmla="*/ 3098800 h 4667250"/>
              <a:gd name="connsiteX131" fmla="*/ 2247900 w 2946400"/>
              <a:gd name="connsiteY131" fmla="*/ 3168650 h 4667250"/>
              <a:gd name="connsiteX132" fmla="*/ 2324100 w 2946400"/>
              <a:gd name="connsiteY132" fmla="*/ 3187700 h 4667250"/>
              <a:gd name="connsiteX133" fmla="*/ 2336800 w 2946400"/>
              <a:gd name="connsiteY133" fmla="*/ 2978150 h 4667250"/>
              <a:gd name="connsiteX134" fmla="*/ 2336800 w 2946400"/>
              <a:gd name="connsiteY134" fmla="*/ 2863850 h 4667250"/>
              <a:gd name="connsiteX135" fmla="*/ 2362200 w 2946400"/>
              <a:gd name="connsiteY135" fmla="*/ 2774950 h 4667250"/>
              <a:gd name="connsiteX136" fmla="*/ 2355850 w 2946400"/>
              <a:gd name="connsiteY136" fmla="*/ 2692400 h 4667250"/>
              <a:gd name="connsiteX137" fmla="*/ 2393950 w 2946400"/>
              <a:gd name="connsiteY137" fmla="*/ 2616200 h 4667250"/>
              <a:gd name="connsiteX138" fmla="*/ 2501900 w 2946400"/>
              <a:gd name="connsiteY138" fmla="*/ 2527300 h 4667250"/>
              <a:gd name="connsiteX139" fmla="*/ 2578100 w 2946400"/>
              <a:gd name="connsiteY139" fmla="*/ 2482850 h 4667250"/>
              <a:gd name="connsiteX140" fmla="*/ 2654300 w 2946400"/>
              <a:gd name="connsiteY140" fmla="*/ 2425700 h 4667250"/>
              <a:gd name="connsiteX141" fmla="*/ 2698750 w 2946400"/>
              <a:gd name="connsiteY141" fmla="*/ 2355850 h 4667250"/>
              <a:gd name="connsiteX142" fmla="*/ 2686050 w 2946400"/>
              <a:gd name="connsiteY142" fmla="*/ 2298700 h 4667250"/>
              <a:gd name="connsiteX143" fmla="*/ 2698750 w 2946400"/>
              <a:gd name="connsiteY143" fmla="*/ 2235200 h 4667250"/>
              <a:gd name="connsiteX144" fmla="*/ 2774950 w 2946400"/>
              <a:gd name="connsiteY144" fmla="*/ 2216150 h 4667250"/>
              <a:gd name="connsiteX145" fmla="*/ 2819400 w 2946400"/>
              <a:gd name="connsiteY145" fmla="*/ 2216150 h 4667250"/>
              <a:gd name="connsiteX146" fmla="*/ 2762250 w 2946400"/>
              <a:gd name="connsiteY146" fmla="*/ 2012950 h 4667250"/>
              <a:gd name="connsiteX147" fmla="*/ 2736850 w 2946400"/>
              <a:gd name="connsiteY147" fmla="*/ 1949450 h 4667250"/>
              <a:gd name="connsiteX148" fmla="*/ 2647950 w 2946400"/>
              <a:gd name="connsiteY148" fmla="*/ 1854200 h 4667250"/>
              <a:gd name="connsiteX149" fmla="*/ 2628900 w 2946400"/>
              <a:gd name="connsiteY149" fmla="*/ 1803400 h 4667250"/>
              <a:gd name="connsiteX150" fmla="*/ 2654300 w 2946400"/>
              <a:gd name="connsiteY150" fmla="*/ 1746250 h 4667250"/>
              <a:gd name="connsiteX151" fmla="*/ 2698750 w 2946400"/>
              <a:gd name="connsiteY151" fmla="*/ 1720850 h 4667250"/>
              <a:gd name="connsiteX152" fmla="*/ 2667000 w 2946400"/>
              <a:gd name="connsiteY152" fmla="*/ 1695450 h 4667250"/>
              <a:gd name="connsiteX153" fmla="*/ 2825750 w 2946400"/>
              <a:gd name="connsiteY153" fmla="*/ 1638300 h 4667250"/>
              <a:gd name="connsiteX154" fmla="*/ 2889250 w 2946400"/>
              <a:gd name="connsiteY154" fmla="*/ 1638300 h 4667250"/>
              <a:gd name="connsiteX155" fmla="*/ 2946400 w 2946400"/>
              <a:gd name="connsiteY155" fmla="*/ 1574800 h 4667250"/>
              <a:gd name="connsiteX156" fmla="*/ 2825750 w 2946400"/>
              <a:gd name="connsiteY156" fmla="*/ 1447800 h 4667250"/>
              <a:gd name="connsiteX157" fmla="*/ 2768600 w 2946400"/>
              <a:gd name="connsiteY157" fmla="*/ 1403350 h 4667250"/>
              <a:gd name="connsiteX158" fmla="*/ 2635250 w 2946400"/>
              <a:gd name="connsiteY158" fmla="*/ 1295400 h 4667250"/>
              <a:gd name="connsiteX159" fmla="*/ 2540000 w 2946400"/>
              <a:gd name="connsiteY159" fmla="*/ 1301750 h 4667250"/>
              <a:gd name="connsiteX160" fmla="*/ 2432050 w 2946400"/>
              <a:gd name="connsiteY160" fmla="*/ 1308100 h 4667250"/>
              <a:gd name="connsiteX161" fmla="*/ 2387600 w 2946400"/>
              <a:gd name="connsiteY161" fmla="*/ 1257300 h 4667250"/>
              <a:gd name="connsiteX162" fmla="*/ 2330450 w 2946400"/>
              <a:gd name="connsiteY162" fmla="*/ 1263650 h 4667250"/>
              <a:gd name="connsiteX163" fmla="*/ 2292350 w 2946400"/>
              <a:gd name="connsiteY163" fmla="*/ 1206500 h 4667250"/>
              <a:gd name="connsiteX164" fmla="*/ 2203450 w 2946400"/>
              <a:gd name="connsiteY164" fmla="*/ 1212850 h 4667250"/>
              <a:gd name="connsiteX165" fmla="*/ 2209800 w 2946400"/>
              <a:gd name="connsiteY165" fmla="*/ 1098550 h 4667250"/>
              <a:gd name="connsiteX166" fmla="*/ 2209800 w 2946400"/>
              <a:gd name="connsiteY166" fmla="*/ 1098550 h 4667250"/>
              <a:gd name="connsiteX167" fmla="*/ 2247900 w 2946400"/>
              <a:gd name="connsiteY167" fmla="*/ 1028700 h 4667250"/>
              <a:gd name="connsiteX168" fmla="*/ 2241550 w 2946400"/>
              <a:gd name="connsiteY168" fmla="*/ 977900 h 4667250"/>
              <a:gd name="connsiteX169" fmla="*/ 2209800 w 2946400"/>
              <a:gd name="connsiteY169" fmla="*/ 977900 h 4667250"/>
              <a:gd name="connsiteX170" fmla="*/ 2165350 w 2946400"/>
              <a:gd name="connsiteY170" fmla="*/ 1041400 h 4667250"/>
              <a:gd name="connsiteX171" fmla="*/ 2146300 w 2946400"/>
              <a:gd name="connsiteY171" fmla="*/ 1060450 h 4667250"/>
              <a:gd name="connsiteX172" fmla="*/ 2114550 w 2946400"/>
              <a:gd name="connsiteY172" fmla="*/ 971550 h 4667250"/>
              <a:gd name="connsiteX173" fmla="*/ 2146300 w 2946400"/>
              <a:gd name="connsiteY173" fmla="*/ 895350 h 4667250"/>
              <a:gd name="connsiteX174" fmla="*/ 2038350 w 2946400"/>
              <a:gd name="connsiteY174" fmla="*/ 850900 h 4667250"/>
              <a:gd name="connsiteX175" fmla="*/ 1917700 w 2946400"/>
              <a:gd name="connsiteY175" fmla="*/ 889000 h 4667250"/>
              <a:gd name="connsiteX176" fmla="*/ 1841500 w 2946400"/>
              <a:gd name="connsiteY176" fmla="*/ 901700 h 4667250"/>
              <a:gd name="connsiteX177" fmla="*/ 1828800 w 2946400"/>
              <a:gd name="connsiteY177" fmla="*/ 755650 h 4667250"/>
              <a:gd name="connsiteX178" fmla="*/ 1803400 w 2946400"/>
              <a:gd name="connsiteY178" fmla="*/ 698500 h 4667250"/>
              <a:gd name="connsiteX179" fmla="*/ 1854200 w 2946400"/>
              <a:gd name="connsiteY179" fmla="*/ 628650 h 4667250"/>
              <a:gd name="connsiteX180" fmla="*/ 1860550 w 2946400"/>
              <a:gd name="connsiteY180" fmla="*/ 546100 h 4667250"/>
              <a:gd name="connsiteX181" fmla="*/ 1911350 w 2946400"/>
              <a:gd name="connsiteY181" fmla="*/ 476250 h 4667250"/>
              <a:gd name="connsiteX182" fmla="*/ 1873250 w 2946400"/>
              <a:gd name="connsiteY182" fmla="*/ 431800 h 4667250"/>
              <a:gd name="connsiteX183" fmla="*/ 1828800 w 2946400"/>
              <a:gd name="connsiteY183" fmla="*/ 419100 h 4667250"/>
              <a:gd name="connsiteX184" fmla="*/ 1847850 w 2946400"/>
              <a:gd name="connsiteY184" fmla="*/ 330200 h 4667250"/>
              <a:gd name="connsiteX185" fmla="*/ 1797050 w 2946400"/>
              <a:gd name="connsiteY185" fmla="*/ 285750 h 4667250"/>
              <a:gd name="connsiteX186" fmla="*/ 1752600 w 2946400"/>
              <a:gd name="connsiteY186" fmla="*/ 317500 h 4667250"/>
              <a:gd name="connsiteX187" fmla="*/ 1752600 w 2946400"/>
              <a:gd name="connsiteY187" fmla="*/ 241300 h 4667250"/>
              <a:gd name="connsiteX188" fmla="*/ 1689100 w 2946400"/>
              <a:gd name="connsiteY188" fmla="*/ 190500 h 4667250"/>
              <a:gd name="connsiteX189" fmla="*/ 1682750 w 2946400"/>
              <a:gd name="connsiteY189" fmla="*/ 120650 h 4667250"/>
              <a:gd name="connsiteX190" fmla="*/ 1657350 w 2946400"/>
              <a:gd name="connsiteY190" fmla="*/ 101600 h 4667250"/>
              <a:gd name="connsiteX191" fmla="*/ 1657350 w 2946400"/>
              <a:gd name="connsiteY191" fmla="*/ 63500 h 4667250"/>
              <a:gd name="connsiteX192" fmla="*/ 1600200 w 2946400"/>
              <a:gd name="connsiteY192" fmla="*/ 95250 h 4667250"/>
              <a:gd name="connsiteX193" fmla="*/ 1536700 w 2946400"/>
              <a:gd name="connsiteY193" fmla="*/ 44450 h 4667250"/>
              <a:gd name="connsiteX194" fmla="*/ 1517650 w 2946400"/>
              <a:gd name="connsiteY194" fmla="*/ 0 h 4667250"/>
              <a:gd name="connsiteX195" fmla="*/ 1473200 w 2946400"/>
              <a:gd name="connsiteY195" fmla="*/ 127000 h 4667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Lst>
            <a:rect l="l" t="t" r="r" b="b"/>
            <a:pathLst>
              <a:path w="2946400" h="4667250">
                <a:moveTo>
                  <a:pt x="1473200" y="127000"/>
                </a:moveTo>
                <a:lnTo>
                  <a:pt x="1416050" y="190500"/>
                </a:lnTo>
                <a:lnTo>
                  <a:pt x="1377950" y="292100"/>
                </a:lnTo>
                <a:lnTo>
                  <a:pt x="1422400" y="317500"/>
                </a:lnTo>
                <a:lnTo>
                  <a:pt x="1377950" y="368300"/>
                </a:lnTo>
                <a:lnTo>
                  <a:pt x="1339850" y="406400"/>
                </a:lnTo>
                <a:lnTo>
                  <a:pt x="1212850" y="673100"/>
                </a:lnTo>
                <a:lnTo>
                  <a:pt x="1155700" y="717550"/>
                </a:lnTo>
                <a:lnTo>
                  <a:pt x="1117600" y="819150"/>
                </a:lnTo>
                <a:lnTo>
                  <a:pt x="996950" y="895350"/>
                </a:lnTo>
                <a:lnTo>
                  <a:pt x="939800" y="946150"/>
                </a:lnTo>
                <a:lnTo>
                  <a:pt x="971550" y="996950"/>
                </a:lnTo>
                <a:lnTo>
                  <a:pt x="971550" y="1028700"/>
                </a:lnTo>
                <a:lnTo>
                  <a:pt x="1060450" y="1073150"/>
                </a:lnTo>
                <a:lnTo>
                  <a:pt x="1162050" y="1041400"/>
                </a:lnTo>
                <a:lnTo>
                  <a:pt x="1219200" y="990600"/>
                </a:lnTo>
                <a:lnTo>
                  <a:pt x="1301750" y="1041400"/>
                </a:lnTo>
                <a:lnTo>
                  <a:pt x="1219200" y="1098550"/>
                </a:lnTo>
                <a:lnTo>
                  <a:pt x="1212850" y="1143000"/>
                </a:lnTo>
                <a:lnTo>
                  <a:pt x="1219200" y="1212850"/>
                </a:lnTo>
                <a:lnTo>
                  <a:pt x="1149350" y="1250950"/>
                </a:lnTo>
                <a:lnTo>
                  <a:pt x="1079500" y="1295400"/>
                </a:lnTo>
                <a:lnTo>
                  <a:pt x="908050" y="1384300"/>
                </a:lnTo>
                <a:lnTo>
                  <a:pt x="908050" y="1441450"/>
                </a:lnTo>
                <a:lnTo>
                  <a:pt x="1003300" y="1504950"/>
                </a:lnTo>
                <a:lnTo>
                  <a:pt x="1054100" y="1511300"/>
                </a:lnTo>
                <a:lnTo>
                  <a:pt x="1130300" y="1504950"/>
                </a:lnTo>
                <a:lnTo>
                  <a:pt x="1187450" y="1492250"/>
                </a:lnTo>
                <a:lnTo>
                  <a:pt x="1327150" y="1517650"/>
                </a:lnTo>
                <a:lnTo>
                  <a:pt x="1422400" y="1581150"/>
                </a:lnTo>
                <a:lnTo>
                  <a:pt x="1498600" y="1631950"/>
                </a:lnTo>
                <a:lnTo>
                  <a:pt x="1581150" y="1746250"/>
                </a:lnTo>
                <a:lnTo>
                  <a:pt x="1574800" y="1828800"/>
                </a:lnTo>
                <a:lnTo>
                  <a:pt x="1574800" y="1828800"/>
                </a:lnTo>
                <a:lnTo>
                  <a:pt x="1568450" y="1943100"/>
                </a:lnTo>
                <a:lnTo>
                  <a:pt x="1524000" y="1993900"/>
                </a:lnTo>
                <a:lnTo>
                  <a:pt x="1460500" y="1987550"/>
                </a:lnTo>
                <a:lnTo>
                  <a:pt x="1390650" y="2108200"/>
                </a:lnTo>
                <a:lnTo>
                  <a:pt x="1308100" y="2184400"/>
                </a:lnTo>
                <a:lnTo>
                  <a:pt x="1339850" y="2209800"/>
                </a:lnTo>
                <a:lnTo>
                  <a:pt x="1263650" y="2324100"/>
                </a:lnTo>
                <a:lnTo>
                  <a:pt x="1174750" y="2413000"/>
                </a:lnTo>
                <a:lnTo>
                  <a:pt x="1123950" y="2444750"/>
                </a:lnTo>
                <a:lnTo>
                  <a:pt x="1187450" y="2470150"/>
                </a:lnTo>
                <a:lnTo>
                  <a:pt x="1187450" y="2470150"/>
                </a:lnTo>
                <a:lnTo>
                  <a:pt x="1136650" y="2520950"/>
                </a:lnTo>
                <a:lnTo>
                  <a:pt x="1136650" y="2565400"/>
                </a:lnTo>
                <a:lnTo>
                  <a:pt x="1123950" y="2616200"/>
                </a:lnTo>
                <a:lnTo>
                  <a:pt x="1098550" y="2679700"/>
                </a:lnTo>
                <a:lnTo>
                  <a:pt x="1155700" y="2686050"/>
                </a:lnTo>
                <a:lnTo>
                  <a:pt x="1212850" y="2736850"/>
                </a:lnTo>
                <a:lnTo>
                  <a:pt x="1130300" y="2787650"/>
                </a:lnTo>
                <a:lnTo>
                  <a:pt x="1047750" y="2946400"/>
                </a:lnTo>
                <a:lnTo>
                  <a:pt x="946150" y="2984500"/>
                </a:lnTo>
                <a:lnTo>
                  <a:pt x="793750" y="3105150"/>
                </a:lnTo>
                <a:lnTo>
                  <a:pt x="730250" y="3143250"/>
                </a:lnTo>
                <a:lnTo>
                  <a:pt x="615950" y="3244850"/>
                </a:lnTo>
                <a:lnTo>
                  <a:pt x="425450" y="3346450"/>
                </a:lnTo>
                <a:lnTo>
                  <a:pt x="222250" y="3524250"/>
                </a:lnTo>
                <a:lnTo>
                  <a:pt x="120650" y="3670300"/>
                </a:lnTo>
                <a:lnTo>
                  <a:pt x="44450" y="3829050"/>
                </a:lnTo>
                <a:lnTo>
                  <a:pt x="0" y="3898900"/>
                </a:lnTo>
                <a:lnTo>
                  <a:pt x="76200" y="3937000"/>
                </a:lnTo>
                <a:lnTo>
                  <a:pt x="139700" y="3854450"/>
                </a:lnTo>
                <a:lnTo>
                  <a:pt x="203200" y="3867150"/>
                </a:lnTo>
                <a:lnTo>
                  <a:pt x="222250" y="3829050"/>
                </a:lnTo>
                <a:lnTo>
                  <a:pt x="241300" y="3835400"/>
                </a:lnTo>
                <a:lnTo>
                  <a:pt x="304800" y="3733800"/>
                </a:lnTo>
                <a:lnTo>
                  <a:pt x="336550" y="3784600"/>
                </a:lnTo>
                <a:lnTo>
                  <a:pt x="285750" y="3854450"/>
                </a:lnTo>
                <a:lnTo>
                  <a:pt x="330200" y="3917950"/>
                </a:lnTo>
                <a:lnTo>
                  <a:pt x="406400" y="3956050"/>
                </a:lnTo>
                <a:lnTo>
                  <a:pt x="374650" y="4019550"/>
                </a:lnTo>
                <a:lnTo>
                  <a:pt x="425450" y="4064000"/>
                </a:lnTo>
                <a:lnTo>
                  <a:pt x="476250" y="4013200"/>
                </a:lnTo>
                <a:lnTo>
                  <a:pt x="508000" y="4044950"/>
                </a:lnTo>
                <a:lnTo>
                  <a:pt x="520700" y="4133850"/>
                </a:lnTo>
                <a:lnTo>
                  <a:pt x="527050" y="4108450"/>
                </a:lnTo>
                <a:lnTo>
                  <a:pt x="527050" y="4108450"/>
                </a:lnTo>
                <a:lnTo>
                  <a:pt x="584200" y="4064000"/>
                </a:lnTo>
                <a:lnTo>
                  <a:pt x="590550" y="4133850"/>
                </a:lnTo>
                <a:lnTo>
                  <a:pt x="685800" y="4216400"/>
                </a:lnTo>
                <a:lnTo>
                  <a:pt x="685800" y="4216400"/>
                </a:lnTo>
                <a:lnTo>
                  <a:pt x="717550" y="4197350"/>
                </a:lnTo>
                <a:lnTo>
                  <a:pt x="781050" y="4197350"/>
                </a:lnTo>
                <a:lnTo>
                  <a:pt x="781050" y="4197350"/>
                </a:lnTo>
                <a:lnTo>
                  <a:pt x="762000" y="4254500"/>
                </a:lnTo>
                <a:lnTo>
                  <a:pt x="762000" y="4292600"/>
                </a:lnTo>
                <a:lnTo>
                  <a:pt x="806450" y="4298950"/>
                </a:lnTo>
                <a:lnTo>
                  <a:pt x="831850" y="4330700"/>
                </a:lnTo>
                <a:lnTo>
                  <a:pt x="768350" y="4387850"/>
                </a:lnTo>
                <a:lnTo>
                  <a:pt x="812800" y="4400550"/>
                </a:lnTo>
                <a:lnTo>
                  <a:pt x="793750" y="4445000"/>
                </a:lnTo>
                <a:lnTo>
                  <a:pt x="831850" y="4483100"/>
                </a:lnTo>
                <a:lnTo>
                  <a:pt x="850900" y="4552950"/>
                </a:lnTo>
                <a:lnTo>
                  <a:pt x="831850" y="4622800"/>
                </a:lnTo>
                <a:lnTo>
                  <a:pt x="895350" y="4572000"/>
                </a:lnTo>
                <a:lnTo>
                  <a:pt x="901700" y="4629150"/>
                </a:lnTo>
                <a:lnTo>
                  <a:pt x="895350" y="4667250"/>
                </a:lnTo>
                <a:lnTo>
                  <a:pt x="958850" y="4610100"/>
                </a:lnTo>
                <a:lnTo>
                  <a:pt x="996950" y="4629150"/>
                </a:lnTo>
                <a:lnTo>
                  <a:pt x="1028700" y="4591050"/>
                </a:lnTo>
                <a:lnTo>
                  <a:pt x="1162050" y="4464050"/>
                </a:lnTo>
                <a:lnTo>
                  <a:pt x="1193800" y="4362450"/>
                </a:lnTo>
                <a:lnTo>
                  <a:pt x="1174750" y="4318000"/>
                </a:lnTo>
                <a:lnTo>
                  <a:pt x="1187450" y="4279900"/>
                </a:lnTo>
                <a:lnTo>
                  <a:pt x="1244600" y="4279900"/>
                </a:lnTo>
                <a:lnTo>
                  <a:pt x="1282700" y="4222750"/>
                </a:lnTo>
                <a:lnTo>
                  <a:pt x="1225550" y="4222750"/>
                </a:lnTo>
                <a:lnTo>
                  <a:pt x="1225550" y="4222750"/>
                </a:lnTo>
                <a:lnTo>
                  <a:pt x="1276350" y="4178300"/>
                </a:lnTo>
                <a:lnTo>
                  <a:pt x="1308100" y="4121150"/>
                </a:lnTo>
                <a:lnTo>
                  <a:pt x="1250950" y="4114800"/>
                </a:lnTo>
                <a:lnTo>
                  <a:pt x="1314450" y="4051300"/>
                </a:lnTo>
                <a:lnTo>
                  <a:pt x="1314450" y="4051300"/>
                </a:lnTo>
                <a:lnTo>
                  <a:pt x="1308100" y="3994150"/>
                </a:lnTo>
                <a:lnTo>
                  <a:pt x="1479550" y="3949700"/>
                </a:lnTo>
                <a:lnTo>
                  <a:pt x="1543050" y="3949700"/>
                </a:lnTo>
                <a:lnTo>
                  <a:pt x="1612900" y="3917950"/>
                </a:lnTo>
                <a:lnTo>
                  <a:pt x="1695450" y="3854450"/>
                </a:lnTo>
                <a:lnTo>
                  <a:pt x="1803400" y="3771900"/>
                </a:lnTo>
                <a:lnTo>
                  <a:pt x="1981200" y="3638550"/>
                </a:lnTo>
                <a:lnTo>
                  <a:pt x="2057400" y="3562350"/>
                </a:lnTo>
                <a:lnTo>
                  <a:pt x="2101850" y="3536950"/>
                </a:lnTo>
                <a:lnTo>
                  <a:pt x="2101850" y="3536950"/>
                </a:lnTo>
                <a:lnTo>
                  <a:pt x="2152650" y="3473450"/>
                </a:lnTo>
                <a:lnTo>
                  <a:pt x="2146300" y="3422650"/>
                </a:lnTo>
                <a:lnTo>
                  <a:pt x="2184400" y="3295650"/>
                </a:lnTo>
                <a:lnTo>
                  <a:pt x="2178050" y="3200400"/>
                </a:lnTo>
                <a:lnTo>
                  <a:pt x="2146300" y="3162300"/>
                </a:lnTo>
                <a:lnTo>
                  <a:pt x="2178050" y="3098800"/>
                </a:lnTo>
                <a:lnTo>
                  <a:pt x="2247900" y="3168650"/>
                </a:lnTo>
                <a:lnTo>
                  <a:pt x="2324100" y="3187700"/>
                </a:lnTo>
                <a:lnTo>
                  <a:pt x="2336800" y="2978150"/>
                </a:lnTo>
                <a:lnTo>
                  <a:pt x="2336800" y="2863850"/>
                </a:lnTo>
                <a:lnTo>
                  <a:pt x="2362200" y="2774950"/>
                </a:lnTo>
                <a:lnTo>
                  <a:pt x="2355850" y="2692400"/>
                </a:lnTo>
                <a:lnTo>
                  <a:pt x="2393950" y="2616200"/>
                </a:lnTo>
                <a:lnTo>
                  <a:pt x="2501900" y="2527300"/>
                </a:lnTo>
                <a:lnTo>
                  <a:pt x="2578100" y="2482850"/>
                </a:lnTo>
                <a:lnTo>
                  <a:pt x="2654300" y="2425700"/>
                </a:lnTo>
                <a:lnTo>
                  <a:pt x="2698750" y="2355850"/>
                </a:lnTo>
                <a:lnTo>
                  <a:pt x="2686050" y="2298700"/>
                </a:lnTo>
                <a:lnTo>
                  <a:pt x="2698750" y="2235200"/>
                </a:lnTo>
                <a:lnTo>
                  <a:pt x="2774950" y="2216150"/>
                </a:lnTo>
                <a:lnTo>
                  <a:pt x="2819400" y="2216150"/>
                </a:lnTo>
                <a:lnTo>
                  <a:pt x="2762250" y="2012950"/>
                </a:lnTo>
                <a:lnTo>
                  <a:pt x="2736850" y="1949450"/>
                </a:lnTo>
                <a:lnTo>
                  <a:pt x="2647950" y="1854200"/>
                </a:lnTo>
                <a:lnTo>
                  <a:pt x="2628900" y="1803400"/>
                </a:lnTo>
                <a:lnTo>
                  <a:pt x="2654300" y="1746250"/>
                </a:lnTo>
                <a:lnTo>
                  <a:pt x="2698750" y="1720850"/>
                </a:lnTo>
                <a:lnTo>
                  <a:pt x="2667000" y="1695450"/>
                </a:lnTo>
                <a:lnTo>
                  <a:pt x="2825750" y="1638300"/>
                </a:lnTo>
                <a:lnTo>
                  <a:pt x="2889250" y="1638300"/>
                </a:lnTo>
                <a:lnTo>
                  <a:pt x="2946400" y="1574800"/>
                </a:lnTo>
                <a:lnTo>
                  <a:pt x="2825750" y="1447800"/>
                </a:lnTo>
                <a:lnTo>
                  <a:pt x="2768600" y="1403350"/>
                </a:lnTo>
                <a:lnTo>
                  <a:pt x="2635250" y="1295400"/>
                </a:lnTo>
                <a:lnTo>
                  <a:pt x="2540000" y="1301750"/>
                </a:lnTo>
                <a:lnTo>
                  <a:pt x="2432050" y="1308100"/>
                </a:lnTo>
                <a:lnTo>
                  <a:pt x="2387600" y="1257300"/>
                </a:lnTo>
                <a:lnTo>
                  <a:pt x="2330450" y="1263650"/>
                </a:lnTo>
                <a:lnTo>
                  <a:pt x="2292350" y="1206500"/>
                </a:lnTo>
                <a:lnTo>
                  <a:pt x="2203450" y="1212850"/>
                </a:lnTo>
                <a:lnTo>
                  <a:pt x="2209800" y="1098550"/>
                </a:lnTo>
                <a:lnTo>
                  <a:pt x="2209800" y="1098550"/>
                </a:lnTo>
                <a:lnTo>
                  <a:pt x="2247900" y="1028700"/>
                </a:lnTo>
                <a:lnTo>
                  <a:pt x="2241550" y="977900"/>
                </a:lnTo>
                <a:lnTo>
                  <a:pt x="2209800" y="977900"/>
                </a:lnTo>
                <a:lnTo>
                  <a:pt x="2165350" y="1041400"/>
                </a:lnTo>
                <a:lnTo>
                  <a:pt x="2146300" y="1060450"/>
                </a:lnTo>
                <a:lnTo>
                  <a:pt x="2114550" y="971550"/>
                </a:lnTo>
                <a:lnTo>
                  <a:pt x="2146300" y="895350"/>
                </a:lnTo>
                <a:lnTo>
                  <a:pt x="2038350" y="850900"/>
                </a:lnTo>
                <a:lnTo>
                  <a:pt x="1917700" y="889000"/>
                </a:lnTo>
                <a:lnTo>
                  <a:pt x="1841500" y="901700"/>
                </a:lnTo>
                <a:lnTo>
                  <a:pt x="1828800" y="755650"/>
                </a:lnTo>
                <a:lnTo>
                  <a:pt x="1803400" y="698500"/>
                </a:lnTo>
                <a:lnTo>
                  <a:pt x="1854200" y="628650"/>
                </a:lnTo>
                <a:lnTo>
                  <a:pt x="1860550" y="546100"/>
                </a:lnTo>
                <a:lnTo>
                  <a:pt x="1911350" y="476250"/>
                </a:lnTo>
                <a:lnTo>
                  <a:pt x="1873250" y="431800"/>
                </a:lnTo>
                <a:lnTo>
                  <a:pt x="1828800" y="419100"/>
                </a:lnTo>
                <a:lnTo>
                  <a:pt x="1847850" y="330200"/>
                </a:lnTo>
                <a:lnTo>
                  <a:pt x="1797050" y="285750"/>
                </a:lnTo>
                <a:lnTo>
                  <a:pt x="1752600" y="317500"/>
                </a:lnTo>
                <a:lnTo>
                  <a:pt x="1752600" y="241300"/>
                </a:lnTo>
                <a:lnTo>
                  <a:pt x="1689100" y="190500"/>
                </a:lnTo>
                <a:lnTo>
                  <a:pt x="1682750" y="120650"/>
                </a:lnTo>
                <a:lnTo>
                  <a:pt x="1657350" y="101600"/>
                </a:lnTo>
                <a:lnTo>
                  <a:pt x="1657350" y="63500"/>
                </a:lnTo>
                <a:lnTo>
                  <a:pt x="1600200" y="95250"/>
                </a:lnTo>
                <a:lnTo>
                  <a:pt x="1536700" y="44450"/>
                </a:lnTo>
                <a:lnTo>
                  <a:pt x="1517650" y="0"/>
                </a:lnTo>
                <a:lnTo>
                  <a:pt x="1473200" y="127000"/>
                </a:lnTo>
                <a:close/>
              </a:path>
            </a:pathLst>
          </a:custGeom>
          <a:solidFill>
            <a:schemeClr val="accent2">
              <a:alpha val="45000"/>
            </a:schemeClr>
          </a:solidFill>
          <a:ln w="28575">
            <a:solidFill>
              <a:srgbClr val="C00000"/>
            </a:solidFill>
            <a:prstDash val="dash"/>
          </a:ln>
        </p:spPr>
        <p:style>
          <a:lnRef idx="2">
            <a:schemeClr val="accent1">
              <a:shade val="15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p>
            <a:pPr lvl="0" algn="ctr" defTabSz="1238250">
              <a:buClrTx/>
              <a:buSzTx/>
              <a:buFontTx/>
            </a:pPr>
            <a:endParaRPr lang="zh-CN" altLang="en-US" sz="2440" dirty="0">
              <a:sym typeface="+mn-ea"/>
            </a:endParaRPr>
          </a:p>
        </p:txBody>
      </p:sp>
      <p:sp>
        <p:nvSpPr>
          <p:cNvPr id="5" name="文本框 4"/>
          <p:cNvSpPr txBox="1"/>
          <p:nvPr/>
        </p:nvSpPr>
        <p:spPr>
          <a:xfrm>
            <a:off x="6146800" y="10544810"/>
            <a:ext cx="1483995" cy="572770"/>
          </a:xfrm>
          <a:prstGeom prst="rect">
            <a:avLst/>
          </a:prstGeom>
          <a:noFill/>
        </p:spPr>
        <p:txBody>
          <a:bodyPr wrap="none" rtlCol="0">
            <a:noAutofit/>
          </a:bodyPr>
          <a:lstStyle/>
          <a:p>
            <a:r>
              <a:rPr lang="en-US" altLang="zh-CN" sz="3200" b="1" dirty="0">
                <a:solidFill>
                  <a:srgbClr val="404040"/>
                </a:solidFill>
                <a:latin typeface="微软雅黑" panose="020B0503020204020204" pitchFamily="34" charset="-122"/>
                <a:ea typeface="微软雅黑" panose="020B0503020204020204" pitchFamily="34" charset="-122"/>
              </a:rPr>
              <a:t>南寨镇</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5A2ECC-030F-CC27-DA69-FD5BC011E561}"/>
            </a:ext>
          </a:extLst>
        </p:cNvPr>
        <p:cNvGrpSpPr/>
        <p:nvPr/>
      </p:nvGrpSpPr>
      <p:grpSpPr>
        <a:xfrm>
          <a:off x="0" y="0"/>
          <a:ext cx="0" cy="0"/>
          <a:chOff x="0" y="0"/>
          <a:chExt cx="0" cy="0"/>
        </a:xfrm>
      </p:grpSpPr>
      <p:pic>
        <p:nvPicPr>
          <p:cNvPr id="7" name="图片 6">
            <a:extLst>
              <a:ext uri="{FF2B5EF4-FFF2-40B4-BE49-F238E27FC236}">
                <a16:creationId xmlns:a16="http://schemas.microsoft.com/office/drawing/2014/main" id="{C7805AD4-99AC-0006-D615-15E828236CCA}"/>
              </a:ext>
            </a:extLst>
          </p:cNvPr>
          <p:cNvPicPr>
            <a:picLocks noChangeAspect="1"/>
          </p:cNvPicPr>
          <p:nvPr/>
        </p:nvPicPr>
        <p:blipFill rotWithShape="1">
          <a:blip r:embed="rId2">
            <a:extLst>
              <a:ext uri="{BEBA8EAE-BF5A-486C-A8C5-ECC9F3942E4B}">
                <a14:imgProps xmlns:a14="http://schemas.microsoft.com/office/drawing/2010/main">
                  <a14:imgLayer r:embed="rId3">
                    <a14:imgEffect>
                      <a14:saturation sat="200000"/>
                    </a14:imgEffect>
                  </a14:imgLayer>
                </a14:imgProps>
              </a:ext>
              <a:ext uri="{28A0092B-C50C-407E-A947-70E740481C1C}">
                <a14:useLocalDpi xmlns:a14="http://schemas.microsoft.com/office/drawing/2010/main" val="0"/>
              </a:ext>
            </a:extLst>
          </a:blip>
          <a:srcRect l="39124" r="44416"/>
          <a:stretch/>
        </p:blipFill>
        <p:spPr>
          <a:xfrm>
            <a:off x="0" y="0"/>
            <a:ext cx="10691809" cy="15119350"/>
          </a:xfrm>
          <a:prstGeom prst="rect">
            <a:avLst/>
          </a:prstGeom>
        </p:spPr>
      </p:pic>
      <p:pic>
        <p:nvPicPr>
          <p:cNvPr id="5" name="图片 4">
            <a:extLst>
              <a:ext uri="{FF2B5EF4-FFF2-40B4-BE49-F238E27FC236}">
                <a16:creationId xmlns:a16="http://schemas.microsoft.com/office/drawing/2014/main" id="{CDAE9BBC-B24A-511B-F4AF-1100C7BE5124}"/>
              </a:ext>
            </a:extLst>
          </p:cNvPr>
          <p:cNvPicPr>
            <a:picLocks noChangeAspect="1"/>
          </p:cNvPicPr>
          <p:nvPr/>
        </p:nvPicPr>
        <p:blipFill rotWithShape="1">
          <a:blip r:embed="rId4">
            <a:extLst>
              <a:ext uri="{28A0092B-C50C-407E-A947-70E740481C1C}">
                <a14:useLocalDpi xmlns:a14="http://schemas.microsoft.com/office/drawing/2010/main" val="0"/>
              </a:ext>
            </a:extLst>
          </a:blip>
          <a:srcRect b="46550"/>
          <a:stretch/>
        </p:blipFill>
        <p:spPr>
          <a:xfrm>
            <a:off x="0" y="0"/>
            <a:ext cx="10691809" cy="8033658"/>
          </a:xfrm>
          <a:prstGeom prst="rect">
            <a:avLst/>
          </a:prstGeom>
        </p:spPr>
      </p:pic>
      <p:sp>
        <p:nvSpPr>
          <p:cNvPr id="8" name="文本框 1">
            <a:extLst>
              <a:ext uri="{FF2B5EF4-FFF2-40B4-BE49-F238E27FC236}">
                <a16:creationId xmlns:a16="http://schemas.microsoft.com/office/drawing/2014/main" id="{168E05DA-EA39-F8A6-C54D-3408C43DA31D}"/>
              </a:ext>
            </a:extLst>
          </p:cNvPr>
          <p:cNvSpPr txBox="1">
            <a:spLocks noChangeArrowheads="1"/>
          </p:cNvSpPr>
          <p:nvPr/>
        </p:nvSpPr>
        <p:spPr bwMode="auto">
          <a:xfrm>
            <a:off x="971194" y="-1251557"/>
            <a:ext cx="2792256" cy="3436775"/>
          </a:xfrm>
          <a:prstGeom prst="rect">
            <a:avLst/>
          </a:prstGeom>
          <a:noFill/>
        </p:spPr>
        <p:txBody>
          <a:bodyPr wrap="square" rtlCol="0" anchor="ctr">
            <a:spAutoFit/>
          </a:bodyPr>
          <a:lstStyle>
            <a:defPPr>
              <a:defRPr lang="en-US"/>
            </a:defPPr>
            <a:lvl1pPr algn="ctr">
              <a:lnSpc>
                <a:spcPct val="200000"/>
              </a:lnSpc>
              <a:defRPr sz="4500" kern="100">
                <a:solidFill>
                  <a:schemeClr val="bg1"/>
                </a:solidFill>
                <a:effectLst/>
                <a:latin typeface="Agency FB" panose="020B0503020202020204" pitchFamily="34" charset="0"/>
                <a:ea typeface="方正小标宋简体" panose="02010601030101010101" pitchFamily="2" charset="-122"/>
                <a:cs typeface="Arial" panose="020B0604020202020204" pitchFamily="34" charset="0"/>
              </a:defRPr>
            </a:lvl1pPr>
          </a:lstStyle>
          <a:p>
            <a:r>
              <a:rPr lang="en-US" altLang="zh-CN" sz="13000" b="1" dirty="0"/>
              <a:t>01</a:t>
            </a:r>
            <a:endParaRPr lang="zh-CN" altLang="en-US" sz="13000" b="1" dirty="0"/>
          </a:p>
        </p:txBody>
      </p:sp>
      <p:sp>
        <p:nvSpPr>
          <p:cNvPr id="10" name="文本框 9">
            <a:extLst>
              <a:ext uri="{FF2B5EF4-FFF2-40B4-BE49-F238E27FC236}">
                <a16:creationId xmlns:a16="http://schemas.microsoft.com/office/drawing/2014/main" id="{38F536D5-EE67-E20D-C07A-959EBA1B02EE}"/>
              </a:ext>
            </a:extLst>
          </p:cNvPr>
          <p:cNvSpPr txBox="1"/>
          <p:nvPr/>
        </p:nvSpPr>
        <p:spPr>
          <a:xfrm>
            <a:off x="3413911" y="405529"/>
            <a:ext cx="7277902" cy="2481449"/>
          </a:xfrm>
          <a:prstGeom prst="rect">
            <a:avLst/>
          </a:prstGeom>
          <a:noFill/>
        </p:spPr>
        <p:txBody>
          <a:bodyPr wrap="square" rtlCol="0">
            <a:spAutoFit/>
          </a:bodyPr>
          <a:lstStyle/>
          <a:p>
            <a:pPr algn="ctr">
              <a:lnSpc>
                <a:spcPct val="150000"/>
              </a:lnSpc>
            </a:pPr>
            <a:r>
              <a:rPr lang="zh-CN" altLang="en-US" sz="5400" b="1" kern="100" dirty="0">
                <a:solidFill>
                  <a:schemeClr val="bg1"/>
                </a:solidFill>
                <a:latin typeface="MV Boli" panose="02000500030200090000" pitchFamily="2" charset="0"/>
                <a:ea typeface="方正小标宋简体" panose="02010601030101010101" pitchFamily="2" charset="-122"/>
                <a:cs typeface="MV Boli" panose="02000500030200090000" pitchFamily="2" charset="0"/>
              </a:rPr>
              <a:t>立足优势</a:t>
            </a:r>
          </a:p>
          <a:p>
            <a:pPr algn="ctr">
              <a:lnSpc>
                <a:spcPct val="150000"/>
              </a:lnSpc>
            </a:pPr>
            <a:r>
              <a:rPr lang="zh-CN" altLang="en-US" sz="5400" b="1" kern="100" dirty="0">
                <a:solidFill>
                  <a:schemeClr val="bg1"/>
                </a:solidFill>
                <a:latin typeface="MV Boli" panose="02000500030200090000" pitchFamily="2" charset="0"/>
                <a:ea typeface="方正小标宋简体" panose="02010601030101010101" pitchFamily="2" charset="-122"/>
                <a:cs typeface="MV Boli" panose="02000500030200090000" pitchFamily="2" charset="0"/>
              </a:rPr>
              <a:t>明确发展战略目标</a:t>
            </a:r>
          </a:p>
        </p:txBody>
      </p:sp>
      <p:sp>
        <p:nvSpPr>
          <p:cNvPr id="3" name="文本框 2">
            <a:extLst>
              <a:ext uri="{FF2B5EF4-FFF2-40B4-BE49-F238E27FC236}">
                <a16:creationId xmlns:a16="http://schemas.microsoft.com/office/drawing/2014/main" id="{935D6946-906E-320F-A609-C9667300FAA0}"/>
              </a:ext>
            </a:extLst>
          </p:cNvPr>
          <p:cNvSpPr txBox="1"/>
          <p:nvPr/>
        </p:nvSpPr>
        <p:spPr>
          <a:xfrm>
            <a:off x="4590161" y="3309875"/>
            <a:ext cx="5562601" cy="1977464"/>
          </a:xfrm>
          <a:prstGeom prst="rect">
            <a:avLst/>
          </a:prstGeom>
          <a:noFill/>
        </p:spPr>
        <p:txBody>
          <a:bodyPr wrap="square" rtlCol="0">
            <a:spAutoFit/>
          </a:bodyPr>
          <a:lstStyle/>
          <a:p>
            <a:pPr marL="685800" indent="-685800">
              <a:lnSpc>
                <a:spcPct val="150000"/>
              </a:lnSpc>
              <a:buFont typeface="Wingdings" panose="05000000000000000000" pitchFamily="2" charset="2"/>
              <a:buChar char="p"/>
            </a:pPr>
            <a:r>
              <a:rPr lang="zh-CN" altLang="en-US" sz="2800" b="1" kern="100" dirty="0">
                <a:solidFill>
                  <a:schemeClr val="bg1"/>
                </a:solidFill>
                <a:latin typeface="MV Boli" panose="02000500030200090000" pitchFamily="2" charset="0"/>
                <a:ea typeface="方正小标宋简体" panose="02010601030101010101" pitchFamily="2" charset="-122"/>
                <a:cs typeface="MV Boli" panose="02000500030200090000" pitchFamily="2" charset="0"/>
              </a:rPr>
              <a:t>发展定位</a:t>
            </a:r>
          </a:p>
          <a:p>
            <a:pPr marL="685800" indent="-685800">
              <a:lnSpc>
                <a:spcPct val="150000"/>
              </a:lnSpc>
              <a:buFont typeface="Wingdings" panose="05000000000000000000" pitchFamily="2" charset="2"/>
              <a:buChar char="p"/>
            </a:pPr>
            <a:r>
              <a:rPr lang="zh-CN" altLang="en-US" sz="2800" b="1" kern="100" dirty="0">
                <a:solidFill>
                  <a:schemeClr val="bg1"/>
                </a:solidFill>
                <a:latin typeface="MV Boli" panose="02000500030200090000" pitchFamily="2" charset="0"/>
                <a:ea typeface="方正小标宋简体" panose="02010601030101010101" pitchFamily="2" charset="-122"/>
                <a:cs typeface="MV Boli" panose="02000500030200090000" pitchFamily="2" charset="0"/>
              </a:rPr>
              <a:t>发展目标</a:t>
            </a:r>
          </a:p>
          <a:p>
            <a:pPr marL="685800" indent="-685800">
              <a:lnSpc>
                <a:spcPct val="150000"/>
              </a:lnSpc>
              <a:buFont typeface="Wingdings" panose="05000000000000000000" pitchFamily="2" charset="2"/>
              <a:buChar char="p"/>
            </a:pPr>
            <a:r>
              <a:rPr lang="zh-CN" altLang="en-US" sz="2800" b="1" kern="100" dirty="0">
                <a:solidFill>
                  <a:schemeClr val="bg1"/>
                </a:solidFill>
                <a:latin typeface="MV Boli" panose="02000500030200090000" pitchFamily="2" charset="0"/>
                <a:ea typeface="方正小标宋简体" panose="02010601030101010101" pitchFamily="2" charset="-122"/>
                <a:cs typeface="MV Boli" panose="02000500030200090000" pitchFamily="2" charset="0"/>
              </a:rPr>
              <a:t>发展战略</a:t>
            </a:r>
          </a:p>
        </p:txBody>
      </p:sp>
      <p:pic>
        <p:nvPicPr>
          <p:cNvPr id="25" name="图片 24">
            <a:extLst>
              <a:ext uri="{FF2B5EF4-FFF2-40B4-BE49-F238E27FC236}">
                <a16:creationId xmlns:a16="http://schemas.microsoft.com/office/drawing/2014/main" id="{E3CC5157-A188-107D-BB2A-13A16B2249E8}"/>
              </a:ext>
            </a:extLst>
          </p:cNvPr>
          <p:cNvPicPr>
            <a:picLocks noChangeAspect="1"/>
          </p:cNvPicPr>
          <p:nvPr/>
        </p:nvPicPr>
        <p:blipFill rotWithShape="1">
          <a:blip r:embed="rId5">
            <a:extLst>
              <a:ext uri="{28A0092B-C50C-407E-A947-70E740481C1C}">
                <a14:useLocalDpi xmlns:a14="http://schemas.microsoft.com/office/drawing/2010/main" val="0"/>
              </a:ext>
            </a:extLst>
          </a:blip>
          <a:srcRect l="33302" t="19872" r="21776" b="13142"/>
          <a:stretch/>
        </p:blipFill>
        <p:spPr>
          <a:xfrm>
            <a:off x="773723" y="-867507"/>
            <a:ext cx="3376246" cy="3801378"/>
          </a:xfrm>
          <a:prstGeom prst="rect">
            <a:avLst/>
          </a:prstGeom>
        </p:spPr>
      </p:pic>
    </p:spTree>
    <p:extLst>
      <p:ext uri="{BB962C8B-B14F-4D97-AF65-F5344CB8AC3E}">
        <p14:creationId xmlns:p14="http://schemas.microsoft.com/office/powerpoint/2010/main" val="39265307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73F5BD-C90E-8D39-67C1-5CE0F3F35D41}"/>
            </a:ext>
          </a:extLst>
        </p:cNvPr>
        <p:cNvGrpSpPr/>
        <p:nvPr/>
      </p:nvGrpSpPr>
      <p:grpSpPr>
        <a:xfrm>
          <a:off x="0" y="0"/>
          <a:ext cx="0" cy="0"/>
          <a:chOff x="0" y="0"/>
          <a:chExt cx="0" cy="0"/>
        </a:xfrm>
      </p:grpSpPr>
      <p:sp>
        <p:nvSpPr>
          <p:cNvPr id="3074" name="文本框 1">
            <a:extLst>
              <a:ext uri="{FF2B5EF4-FFF2-40B4-BE49-F238E27FC236}">
                <a16:creationId xmlns:a16="http://schemas.microsoft.com/office/drawing/2014/main" id="{D35202B5-5DBC-FF90-88A6-77CEF5A5520E}"/>
              </a:ext>
            </a:extLst>
          </p:cNvPr>
          <p:cNvSpPr txBox="1">
            <a:spLocks noChangeArrowheads="1"/>
          </p:cNvSpPr>
          <p:nvPr/>
        </p:nvSpPr>
        <p:spPr bwMode="auto">
          <a:xfrm>
            <a:off x="289924" y="1089431"/>
            <a:ext cx="5457280" cy="640816"/>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zh-CN" sz="3564" b="1" dirty="0">
                <a:solidFill>
                  <a:srgbClr val="6A97BE"/>
                </a:solidFill>
                <a:latin typeface="微软雅黑" panose="020B0503020204020204" pitchFamily="34" charset="-122"/>
                <a:ea typeface="微软雅黑" panose="020B0503020204020204" pitchFamily="34" charset="-122"/>
              </a:rPr>
              <a:t>1.1 </a:t>
            </a:r>
            <a:r>
              <a:rPr lang="zh-CN" altLang="en-US" sz="3564" b="1" dirty="0">
                <a:solidFill>
                  <a:srgbClr val="6A97BE"/>
                </a:solidFill>
                <a:latin typeface="微软雅黑" panose="020B0503020204020204" pitchFamily="34" charset="-122"/>
                <a:ea typeface="微软雅黑" panose="020B0503020204020204" pitchFamily="34" charset="-122"/>
              </a:rPr>
              <a:t>发展定位</a:t>
            </a:r>
          </a:p>
        </p:txBody>
      </p:sp>
      <p:sp>
        <p:nvSpPr>
          <p:cNvPr id="50" name="文本框 1">
            <a:extLst>
              <a:ext uri="{FF2B5EF4-FFF2-40B4-BE49-F238E27FC236}">
                <a16:creationId xmlns:a16="http://schemas.microsoft.com/office/drawing/2014/main" id="{3593188F-A955-5141-C321-496D662DA56A}"/>
              </a:ext>
            </a:extLst>
          </p:cNvPr>
          <p:cNvSpPr txBox="1">
            <a:spLocks noChangeArrowheads="1"/>
          </p:cNvSpPr>
          <p:nvPr/>
        </p:nvSpPr>
        <p:spPr bwMode="auto">
          <a:xfrm>
            <a:off x="307306" y="8093033"/>
            <a:ext cx="4083728" cy="6408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zh-CN" sz="3564" b="1" dirty="0">
                <a:solidFill>
                  <a:srgbClr val="6A97BE"/>
                </a:solidFill>
                <a:latin typeface="微软雅黑" panose="020B0503020204020204" pitchFamily="34" charset="-122"/>
                <a:ea typeface="微软雅黑" panose="020B0503020204020204" pitchFamily="34" charset="-122"/>
              </a:rPr>
              <a:t>1.2 </a:t>
            </a:r>
            <a:r>
              <a:rPr lang="zh-CN" altLang="en-US" sz="3564" b="1" dirty="0">
                <a:solidFill>
                  <a:srgbClr val="6A97BE"/>
                </a:solidFill>
                <a:latin typeface="微软雅黑" panose="020B0503020204020204" pitchFamily="34" charset="-122"/>
                <a:ea typeface="微软雅黑" panose="020B0503020204020204" pitchFamily="34" charset="-122"/>
              </a:rPr>
              <a:t>发展目标</a:t>
            </a:r>
          </a:p>
        </p:txBody>
      </p:sp>
      <p:pic>
        <p:nvPicPr>
          <p:cNvPr id="23" name="图片 22">
            <a:extLst>
              <a:ext uri="{FF2B5EF4-FFF2-40B4-BE49-F238E27FC236}">
                <a16:creationId xmlns:a16="http://schemas.microsoft.com/office/drawing/2014/main" id="{02674959-6A56-35C5-0239-32DEC69F73CB}"/>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126334" y="8943843"/>
            <a:ext cx="5021852" cy="5415667"/>
          </a:xfrm>
          <a:prstGeom prst="rect">
            <a:avLst/>
          </a:prstGeom>
        </p:spPr>
      </p:pic>
      <p:grpSp>
        <p:nvGrpSpPr>
          <p:cNvPr id="36" name="组合 35">
            <a:extLst>
              <a:ext uri="{FF2B5EF4-FFF2-40B4-BE49-F238E27FC236}">
                <a16:creationId xmlns:a16="http://schemas.microsoft.com/office/drawing/2014/main" id="{1BDAEEEB-FCC5-D97B-BDD0-26F24D7A4B24}"/>
              </a:ext>
            </a:extLst>
          </p:cNvPr>
          <p:cNvGrpSpPr/>
          <p:nvPr/>
        </p:nvGrpSpPr>
        <p:grpSpPr>
          <a:xfrm>
            <a:off x="425804" y="3211035"/>
            <a:ext cx="9836569" cy="4037158"/>
            <a:chOff x="425804" y="3422049"/>
            <a:chExt cx="9836569" cy="4037158"/>
          </a:xfrm>
        </p:grpSpPr>
        <p:pic>
          <p:nvPicPr>
            <p:cNvPr id="41" name="图片 40">
              <a:extLst>
                <a:ext uri="{FF2B5EF4-FFF2-40B4-BE49-F238E27FC236}">
                  <a16:creationId xmlns:a16="http://schemas.microsoft.com/office/drawing/2014/main" id="{C4D58EB7-4AB8-6D46-9B12-80A6410BBA57}"/>
                </a:ext>
              </a:extLst>
            </p:cNvPr>
            <p:cNvPicPr>
              <a:picLocks noChangeAspect="1"/>
            </p:cNvPicPr>
            <p:nvPr/>
          </p:nvPicPr>
          <p:blipFill>
            <a:blip r:embed="rId3" cstate="hqprint">
              <a:extLst>
                <a:ext uri="{28A0092B-C50C-407E-A947-70E740481C1C}">
                  <a14:useLocalDpi xmlns:a14="http://schemas.microsoft.com/office/drawing/2010/main" val="0"/>
                </a:ext>
              </a:extLst>
            </a:blip>
            <a:srcRect l="25339" r="25339"/>
            <a:stretch/>
          </p:blipFill>
          <p:spPr>
            <a:xfrm>
              <a:off x="425804" y="3422049"/>
              <a:ext cx="1923937" cy="2924337"/>
            </a:xfrm>
            <a:prstGeom prst="rect">
              <a:avLst/>
            </a:prstGeom>
          </p:spPr>
        </p:pic>
        <p:pic>
          <p:nvPicPr>
            <p:cNvPr id="34" name="图片 33">
              <a:extLst>
                <a:ext uri="{FF2B5EF4-FFF2-40B4-BE49-F238E27FC236}">
                  <a16:creationId xmlns:a16="http://schemas.microsoft.com/office/drawing/2014/main" id="{8BEA9B39-F52C-2E51-B42D-230EA6B479D2}"/>
                </a:ext>
              </a:extLst>
            </p:cNvPr>
            <p:cNvPicPr>
              <a:picLocks noChangeAspect="1"/>
            </p:cNvPicPr>
            <p:nvPr/>
          </p:nvPicPr>
          <p:blipFill>
            <a:blip r:embed="rId4" cstate="hqprint">
              <a:extLst>
                <a:ext uri="{28A0092B-C50C-407E-A947-70E740481C1C}">
                  <a14:useLocalDpi xmlns:a14="http://schemas.microsoft.com/office/drawing/2010/main" val="0"/>
                </a:ext>
              </a:extLst>
            </a:blip>
            <a:srcRect l="25529" r="25529"/>
            <a:stretch/>
          </p:blipFill>
          <p:spPr>
            <a:xfrm>
              <a:off x="4393791" y="3427200"/>
              <a:ext cx="1909068" cy="2924337"/>
            </a:xfrm>
            <a:prstGeom prst="rect">
              <a:avLst/>
            </a:prstGeom>
          </p:spPr>
        </p:pic>
        <p:pic>
          <p:nvPicPr>
            <p:cNvPr id="32" name="图片 31">
              <a:extLst>
                <a:ext uri="{FF2B5EF4-FFF2-40B4-BE49-F238E27FC236}">
                  <a16:creationId xmlns:a16="http://schemas.microsoft.com/office/drawing/2014/main" id="{286FC7F2-FB6D-C368-FF0E-27FF07A1A721}"/>
                </a:ext>
              </a:extLst>
            </p:cNvPr>
            <p:cNvPicPr>
              <a:picLocks noChangeAspect="1"/>
            </p:cNvPicPr>
            <p:nvPr/>
          </p:nvPicPr>
          <p:blipFill rotWithShape="1">
            <a:blip r:embed="rId5" cstate="hqprint">
              <a:extLst>
                <a:ext uri="{28A0092B-C50C-407E-A947-70E740481C1C}">
                  <a14:useLocalDpi xmlns:a14="http://schemas.microsoft.com/office/drawing/2010/main" val="0"/>
                </a:ext>
              </a:extLst>
            </a:blip>
            <a:srcRect l="36800" t="275" r="18784" b="661"/>
            <a:stretch/>
          </p:blipFill>
          <p:spPr>
            <a:xfrm>
              <a:off x="8346909" y="3427881"/>
              <a:ext cx="1915464" cy="2929487"/>
            </a:xfrm>
            <a:prstGeom prst="rect">
              <a:avLst/>
            </a:prstGeom>
          </p:spPr>
        </p:pic>
        <p:pic>
          <p:nvPicPr>
            <p:cNvPr id="27" name="图片 26">
              <a:extLst>
                <a:ext uri="{FF2B5EF4-FFF2-40B4-BE49-F238E27FC236}">
                  <a16:creationId xmlns:a16="http://schemas.microsoft.com/office/drawing/2014/main" id="{23D5643D-FE2F-20B2-A1EE-1FBE0A216185}"/>
                </a:ext>
              </a:extLst>
            </p:cNvPr>
            <p:cNvPicPr>
              <a:picLocks noChangeAspect="1"/>
            </p:cNvPicPr>
            <p:nvPr/>
          </p:nvPicPr>
          <p:blipFill>
            <a:blip r:embed="rId6" cstate="hqprint">
              <a:extLst>
                <a:ext uri="{28A0092B-C50C-407E-A947-70E740481C1C}">
                  <a14:useLocalDpi xmlns:a14="http://schemas.microsoft.com/office/drawing/2010/main" val="0"/>
                </a:ext>
              </a:extLst>
            </a:blip>
            <a:srcRect l="25562" r="25562"/>
            <a:stretch/>
          </p:blipFill>
          <p:spPr>
            <a:xfrm>
              <a:off x="6373698" y="4522442"/>
              <a:ext cx="1909068" cy="2929488"/>
            </a:xfrm>
            <a:prstGeom prst="rect">
              <a:avLst/>
            </a:prstGeom>
          </p:spPr>
        </p:pic>
        <p:sp>
          <p:nvSpPr>
            <p:cNvPr id="4" name="矩形 3">
              <a:extLst>
                <a:ext uri="{FF2B5EF4-FFF2-40B4-BE49-F238E27FC236}">
                  <a16:creationId xmlns:a16="http://schemas.microsoft.com/office/drawing/2014/main" id="{1D3B79F3-EAF1-708F-A8A1-A6140C612B04}"/>
                </a:ext>
              </a:extLst>
            </p:cNvPr>
            <p:cNvSpPr/>
            <p:nvPr/>
          </p:nvSpPr>
          <p:spPr>
            <a:xfrm>
              <a:off x="4968248" y="6702872"/>
              <a:ext cx="1158294" cy="284231"/>
            </a:xfrm>
            <a:prstGeom prst="rect">
              <a:avLst/>
            </a:prstGeom>
          </p:spPr>
          <p:txBody>
            <a:bodyPr wrap="none">
              <a:spAutoFit/>
            </a:bodyPr>
            <a:lstStyle/>
            <a:p>
              <a:pPr algn="ctr"/>
              <a:r>
                <a:rPr kumimoji="1" lang="zh-CN" altLang="en-US" sz="1351" dirty="0">
                  <a:solidFill>
                    <a:schemeClr val="bg1"/>
                  </a:solidFill>
                  <a:latin typeface="Microsoft YaHei" panose="020B0503020204020204" pitchFamily="34" charset="-122"/>
                  <a:ea typeface="Microsoft YaHei" panose="020B0503020204020204" pitchFamily="34" charset="-122"/>
                </a:rPr>
                <a:t>师资力量雄厚</a:t>
              </a:r>
            </a:p>
          </p:txBody>
        </p:sp>
        <p:sp>
          <p:nvSpPr>
            <p:cNvPr id="11" name="矩形 10">
              <a:extLst>
                <a:ext uri="{FF2B5EF4-FFF2-40B4-BE49-F238E27FC236}">
                  <a16:creationId xmlns:a16="http://schemas.microsoft.com/office/drawing/2014/main" id="{6F789E4D-B0CC-2560-5875-96BB0194D57A}"/>
                </a:ext>
              </a:extLst>
            </p:cNvPr>
            <p:cNvSpPr/>
            <p:nvPr/>
          </p:nvSpPr>
          <p:spPr>
            <a:xfrm>
              <a:off x="429438" y="6418608"/>
              <a:ext cx="1916141" cy="104059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1351" dirty="0"/>
            </a:p>
          </p:txBody>
        </p:sp>
        <p:sp>
          <p:nvSpPr>
            <p:cNvPr id="12" name="矩形 11">
              <a:extLst>
                <a:ext uri="{FF2B5EF4-FFF2-40B4-BE49-F238E27FC236}">
                  <a16:creationId xmlns:a16="http://schemas.microsoft.com/office/drawing/2014/main" id="{CBD6D463-F49A-37F3-BDD8-C76D5EA8BB2C}"/>
                </a:ext>
              </a:extLst>
            </p:cNvPr>
            <p:cNvSpPr/>
            <p:nvPr/>
          </p:nvSpPr>
          <p:spPr>
            <a:xfrm>
              <a:off x="2407108" y="3427880"/>
              <a:ext cx="1916141" cy="1051292"/>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1351" dirty="0"/>
            </a:p>
          </p:txBody>
        </p:sp>
        <p:sp>
          <p:nvSpPr>
            <p:cNvPr id="13" name="矩形 12">
              <a:extLst>
                <a:ext uri="{FF2B5EF4-FFF2-40B4-BE49-F238E27FC236}">
                  <a16:creationId xmlns:a16="http://schemas.microsoft.com/office/drawing/2014/main" id="{5F19AB38-13D2-DB24-469C-561F74ACEAD9}"/>
                </a:ext>
              </a:extLst>
            </p:cNvPr>
            <p:cNvSpPr/>
            <p:nvPr/>
          </p:nvSpPr>
          <p:spPr>
            <a:xfrm>
              <a:off x="4391034" y="6418607"/>
              <a:ext cx="1916141" cy="10406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1351" dirty="0"/>
            </a:p>
          </p:txBody>
        </p:sp>
        <p:sp>
          <p:nvSpPr>
            <p:cNvPr id="14" name="矩形 13">
              <a:extLst>
                <a:ext uri="{FF2B5EF4-FFF2-40B4-BE49-F238E27FC236}">
                  <a16:creationId xmlns:a16="http://schemas.microsoft.com/office/drawing/2014/main" id="{60502FA0-6083-311C-5B68-22D8591F850C}"/>
                </a:ext>
              </a:extLst>
            </p:cNvPr>
            <p:cNvSpPr/>
            <p:nvPr/>
          </p:nvSpPr>
          <p:spPr>
            <a:xfrm>
              <a:off x="6368704" y="3427880"/>
              <a:ext cx="1916141" cy="1051292"/>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1351" dirty="0"/>
            </a:p>
          </p:txBody>
        </p:sp>
        <p:sp>
          <p:nvSpPr>
            <p:cNvPr id="15" name="矩形 14">
              <a:extLst>
                <a:ext uri="{FF2B5EF4-FFF2-40B4-BE49-F238E27FC236}">
                  <a16:creationId xmlns:a16="http://schemas.microsoft.com/office/drawing/2014/main" id="{A4A06B15-5292-2098-1A10-F6A3469D3368}"/>
                </a:ext>
              </a:extLst>
            </p:cNvPr>
            <p:cNvSpPr/>
            <p:nvPr/>
          </p:nvSpPr>
          <p:spPr>
            <a:xfrm>
              <a:off x="802456" y="6791116"/>
              <a:ext cx="1210588" cy="400110"/>
            </a:xfrm>
            <a:prstGeom prst="rect">
              <a:avLst/>
            </a:prstGeom>
          </p:spPr>
          <p:txBody>
            <a:bodyPr wrap="none">
              <a:spAutoFit/>
            </a:bodyPr>
            <a:lstStyle/>
            <a:p>
              <a:pPr algn="ctr"/>
              <a:r>
                <a:rPr kumimoji="1" lang="zh-CN" altLang="en-US" sz="2000" b="1" dirty="0">
                  <a:solidFill>
                    <a:srgbClr val="6A97BE"/>
                  </a:solidFill>
                  <a:latin typeface="Microsoft YaHei" panose="020B0503020204020204" pitchFamily="34" charset="-122"/>
                  <a:ea typeface="Microsoft YaHei" panose="020B0503020204020204" pitchFamily="34" charset="-122"/>
                </a:rPr>
                <a:t>农业种植</a:t>
              </a:r>
            </a:p>
          </p:txBody>
        </p:sp>
        <p:sp>
          <p:nvSpPr>
            <p:cNvPr id="18" name="矩形 17">
              <a:extLst>
                <a:ext uri="{FF2B5EF4-FFF2-40B4-BE49-F238E27FC236}">
                  <a16:creationId xmlns:a16="http://schemas.microsoft.com/office/drawing/2014/main" id="{9284F3F3-3205-5517-3951-FD3FA8A2F200}"/>
                </a:ext>
              </a:extLst>
            </p:cNvPr>
            <p:cNvSpPr/>
            <p:nvPr/>
          </p:nvSpPr>
          <p:spPr>
            <a:xfrm>
              <a:off x="2740949" y="3800437"/>
              <a:ext cx="1210588" cy="400110"/>
            </a:xfrm>
            <a:prstGeom prst="rect">
              <a:avLst/>
            </a:prstGeom>
          </p:spPr>
          <p:txBody>
            <a:bodyPr wrap="none">
              <a:spAutoFit/>
            </a:bodyPr>
            <a:lstStyle/>
            <a:p>
              <a:pPr algn="ctr"/>
              <a:r>
                <a:rPr kumimoji="1" lang="zh-CN" altLang="en-US" sz="2000" b="1" dirty="0">
                  <a:solidFill>
                    <a:srgbClr val="6A97BE"/>
                  </a:solidFill>
                  <a:latin typeface="Microsoft YaHei" panose="020B0503020204020204" pitchFamily="34" charset="-122"/>
                  <a:ea typeface="Microsoft YaHei" panose="020B0503020204020204" pitchFamily="34" charset="-122"/>
                </a:rPr>
                <a:t>苹果产业</a:t>
              </a:r>
            </a:p>
          </p:txBody>
        </p:sp>
        <p:sp>
          <p:nvSpPr>
            <p:cNvPr id="21" name="矩形 20">
              <a:extLst>
                <a:ext uri="{FF2B5EF4-FFF2-40B4-BE49-F238E27FC236}">
                  <a16:creationId xmlns:a16="http://schemas.microsoft.com/office/drawing/2014/main" id="{45F731D9-602D-6F6F-BA70-7AB7FB21A72F}"/>
                </a:ext>
              </a:extLst>
            </p:cNvPr>
            <p:cNvSpPr/>
            <p:nvPr/>
          </p:nvSpPr>
          <p:spPr>
            <a:xfrm>
              <a:off x="4635555" y="6829880"/>
              <a:ext cx="1467069" cy="400110"/>
            </a:xfrm>
            <a:prstGeom prst="rect">
              <a:avLst/>
            </a:prstGeom>
          </p:spPr>
          <p:txBody>
            <a:bodyPr wrap="none">
              <a:spAutoFit/>
            </a:bodyPr>
            <a:lstStyle/>
            <a:p>
              <a:pPr algn="ctr"/>
              <a:r>
                <a:rPr kumimoji="1" lang="zh-CN" altLang="en-US" sz="2000" b="1" dirty="0">
                  <a:solidFill>
                    <a:srgbClr val="6A97BE"/>
                  </a:solidFill>
                  <a:latin typeface="Microsoft YaHei" panose="020B0503020204020204" pitchFamily="34" charset="-122"/>
                  <a:ea typeface="Microsoft YaHei" panose="020B0503020204020204" pitchFamily="34" charset="-122"/>
                </a:rPr>
                <a:t>奶山羊产业</a:t>
              </a:r>
            </a:p>
          </p:txBody>
        </p:sp>
        <p:sp>
          <p:nvSpPr>
            <p:cNvPr id="24" name="矩形 23">
              <a:extLst>
                <a:ext uri="{FF2B5EF4-FFF2-40B4-BE49-F238E27FC236}">
                  <a16:creationId xmlns:a16="http://schemas.microsoft.com/office/drawing/2014/main" id="{0210119C-C729-A0DF-4E6C-C8E6EE0FA5E7}"/>
                </a:ext>
              </a:extLst>
            </p:cNvPr>
            <p:cNvSpPr/>
            <p:nvPr/>
          </p:nvSpPr>
          <p:spPr>
            <a:xfrm>
              <a:off x="6721481" y="3813699"/>
              <a:ext cx="1210588" cy="400110"/>
            </a:xfrm>
            <a:prstGeom prst="rect">
              <a:avLst/>
            </a:prstGeom>
          </p:spPr>
          <p:txBody>
            <a:bodyPr wrap="none">
              <a:spAutoFit/>
            </a:bodyPr>
            <a:lstStyle/>
            <a:p>
              <a:pPr algn="ctr"/>
              <a:r>
                <a:rPr kumimoji="1" lang="zh-CN" altLang="en-US" sz="2000" b="1" dirty="0">
                  <a:solidFill>
                    <a:srgbClr val="6A97BE"/>
                  </a:solidFill>
                  <a:latin typeface="Microsoft YaHei" panose="020B0503020204020204" pitchFamily="34" charset="-122"/>
                  <a:ea typeface="Microsoft YaHei" panose="020B0503020204020204" pitchFamily="34" charset="-122"/>
                </a:rPr>
                <a:t>乡村旅游</a:t>
              </a:r>
            </a:p>
          </p:txBody>
        </p:sp>
        <p:sp>
          <p:nvSpPr>
            <p:cNvPr id="42" name="矩形 41">
              <a:extLst>
                <a:ext uri="{FF2B5EF4-FFF2-40B4-BE49-F238E27FC236}">
                  <a16:creationId xmlns:a16="http://schemas.microsoft.com/office/drawing/2014/main" id="{1A2043BE-D3AA-4D92-B29F-F3B0E132EFD9}"/>
                </a:ext>
              </a:extLst>
            </p:cNvPr>
            <p:cNvSpPr/>
            <p:nvPr/>
          </p:nvSpPr>
          <p:spPr>
            <a:xfrm>
              <a:off x="8923445" y="6702872"/>
              <a:ext cx="1158294" cy="284231"/>
            </a:xfrm>
            <a:prstGeom prst="rect">
              <a:avLst/>
            </a:prstGeom>
          </p:spPr>
          <p:txBody>
            <a:bodyPr wrap="none">
              <a:spAutoFit/>
            </a:bodyPr>
            <a:lstStyle/>
            <a:p>
              <a:pPr algn="ctr"/>
              <a:r>
                <a:rPr kumimoji="1" lang="zh-CN" altLang="en-US" sz="1351" dirty="0">
                  <a:solidFill>
                    <a:schemeClr val="bg1"/>
                  </a:solidFill>
                  <a:latin typeface="Microsoft YaHei" panose="020B0503020204020204" pitchFamily="34" charset="-122"/>
                  <a:ea typeface="Microsoft YaHei" panose="020B0503020204020204" pitchFamily="34" charset="-122"/>
                </a:rPr>
                <a:t>师资力量雄厚</a:t>
              </a:r>
            </a:p>
          </p:txBody>
        </p:sp>
        <p:sp>
          <p:nvSpPr>
            <p:cNvPr id="45" name="矩形 44">
              <a:extLst>
                <a:ext uri="{FF2B5EF4-FFF2-40B4-BE49-F238E27FC236}">
                  <a16:creationId xmlns:a16="http://schemas.microsoft.com/office/drawing/2014/main" id="{F89EB391-D6F5-5614-DFE4-05F4EAC2D6E3}"/>
                </a:ext>
              </a:extLst>
            </p:cNvPr>
            <p:cNvSpPr/>
            <p:nvPr/>
          </p:nvSpPr>
          <p:spPr>
            <a:xfrm>
              <a:off x="8346232" y="6418607"/>
              <a:ext cx="1916141" cy="10406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1351" dirty="0"/>
            </a:p>
          </p:txBody>
        </p:sp>
        <p:sp>
          <p:nvSpPr>
            <p:cNvPr id="46" name="矩形 45">
              <a:extLst>
                <a:ext uri="{FF2B5EF4-FFF2-40B4-BE49-F238E27FC236}">
                  <a16:creationId xmlns:a16="http://schemas.microsoft.com/office/drawing/2014/main" id="{BFB91225-86ED-B5B6-CCC1-FF5D0A5426BD}"/>
                </a:ext>
              </a:extLst>
            </p:cNvPr>
            <p:cNvSpPr/>
            <p:nvPr/>
          </p:nvSpPr>
          <p:spPr>
            <a:xfrm>
              <a:off x="8695030" y="6772905"/>
              <a:ext cx="1210588" cy="400110"/>
            </a:xfrm>
            <a:prstGeom prst="rect">
              <a:avLst/>
            </a:prstGeom>
          </p:spPr>
          <p:txBody>
            <a:bodyPr wrap="none">
              <a:spAutoFit/>
            </a:bodyPr>
            <a:lstStyle/>
            <a:p>
              <a:pPr algn="ctr"/>
              <a:r>
                <a:rPr kumimoji="1" lang="zh-CN" altLang="en-US" sz="2000" b="1" dirty="0">
                  <a:solidFill>
                    <a:srgbClr val="6A97BE"/>
                  </a:solidFill>
                  <a:latin typeface="Microsoft YaHei" panose="020B0503020204020204" pitchFamily="34" charset="-122"/>
                  <a:ea typeface="Microsoft YaHei" panose="020B0503020204020204" pitchFamily="34" charset="-122"/>
                </a:rPr>
                <a:t>生态食品</a:t>
              </a:r>
            </a:p>
          </p:txBody>
        </p:sp>
        <p:pic>
          <p:nvPicPr>
            <p:cNvPr id="39" name="图片 38">
              <a:extLst>
                <a:ext uri="{FF2B5EF4-FFF2-40B4-BE49-F238E27FC236}">
                  <a16:creationId xmlns:a16="http://schemas.microsoft.com/office/drawing/2014/main" id="{8E84AC64-4E9C-5A76-C769-365EC46D9680}"/>
                </a:ext>
              </a:extLst>
            </p:cNvPr>
            <p:cNvPicPr>
              <a:picLocks noChangeAspect="1"/>
            </p:cNvPicPr>
            <p:nvPr/>
          </p:nvPicPr>
          <p:blipFill>
            <a:blip r:embed="rId7" cstate="hqprint">
              <a:extLst>
                <a:ext uri="{28A0092B-C50C-407E-A947-70E740481C1C}">
                  <a14:useLocalDpi xmlns:a14="http://schemas.microsoft.com/office/drawing/2010/main" val="0"/>
                </a:ext>
              </a:extLst>
            </a:blip>
            <a:srcRect l="28073" r="28073"/>
            <a:stretch/>
          </p:blipFill>
          <p:spPr>
            <a:xfrm>
              <a:off x="2406966" y="4522442"/>
              <a:ext cx="1923937" cy="2929488"/>
            </a:xfrm>
            <a:prstGeom prst="rect">
              <a:avLst/>
            </a:prstGeom>
          </p:spPr>
        </p:pic>
      </p:grpSp>
      <p:pic>
        <p:nvPicPr>
          <p:cNvPr id="30" name="图片 29">
            <a:extLst>
              <a:ext uri="{FF2B5EF4-FFF2-40B4-BE49-F238E27FC236}">
                <a16:creationId xmlns:a16="http://schemas.microsoft.com/office/drawing/2014/main" id="{E8E67F7A-BC7D-ACCC-4868-A1D865A0BCF4}"/>
              </a:ext>
            </a:extLst>
          </p:cNvPr>
          <p:cNvPicPr>
            <a:picLocks noChangeAspect="1"/>
          </p:cNvPicPr>
          <p:nvPr/>
        </p:nvPicPr>
        <p:blipFill>
          <a:blip r:embed="rId8">
            <a:extLst>
              <a:ext uri="{28A0092B-C50C-407E-A947-70E740481C1C}">
                <a14:useLocalDpi xmlns:a14="http://schemas.microsoft.com/office/drawing/2010/main" val="0"/>
              </a:ext>
            </a:extLst>
          </a:blip>
          <a:srcRect/>
          <a:stretch/>
        </p:blipFill>
        <p:spPr>
          <a:xfrm>
            <a:off x="0" y="-5855"/>
            <a:ext cx="10527214" cy="883671"/>
          </a:xfrm>
          <a:prstGeom prst="rect">
            <a:avLst/>
          </a:prstGeom>
        </p:spPr>
      </p:pic>
      <p:sp>
        <p:nvSpPr>
          <p:cNvPr id="33" name="文本框 1">
            <a:extLst>
              <a:ext uri="{FF2B5EF4-FFF2-40B4-BE49-F238E27FC236}">
                <a16:creationId xmlns:a16="http://schemas.microsoft.com/office/drawing/2014/main" id="{060B6A20-4C42-4401-4423-EC12F1D835C1}"/>
              </a:ext>
            </a:extLst>
          </p:cNvPr>
          <p:cNvSpPr txBox="1">
            <a:spLocks noChangeArrowheads="1"/>
          </p:cNvSpPr>
          <p:nvPr/>
        </p:nvSpPr>
        <p:spPr bwMode="auto">
          <a:xfrm>
            <a:off x="425803" y="135197"/>
            <a:ext cx="6929153" cy="640816"/>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zh-CN" sz="3600" b="1" dirty="0">
                <a:solidFill>
                  <a:schemeClr val="bg1"/>
                </a:solidFill>
                <a:latin typeface="方正小标宋简体" panose="02010601030101010101" pitchFamily="2" charset="-122"/>
                <a:ea typeface="方正小标宋简体" panose="02010601030101010101" pitchFamily="2" charset="-122"/>
              </a:rPr>
              <a:t>01  </a:t>
            </a:r>
            <a:r>
              <a:rPr lang="zh-CN" altLang="en-US" sz="3600" b="1" dirty="0">
                <a:solidFill>
                  <a:schemeClr val="bg1"/>
                </a:solidFill>
                <a:latin typeface="方正小标宋简体" panose="02010601030101010101" pitchFamily="2" charset="-122"/>
                <a:ea typeface="方正小标宋简体" panose="02010601030101010101" pitchFamily="2" charset="-122"/>
              </a:rPr>
              <a:t>立足优势  明确发展战略目标</a:t>
            </a:r>
            <a:endParaRPr lang="zh-CN" altLang="en-US" sz="3564" b="1" dirty="0">
              <a:solidFill>
                <a:schemeClr val="bg1"/>
              </a:solidFill>
              <a:latin typeface="方正小标宋简体" panose="02010601030101010101" pitchFamily="2" charset="-122"/>
              <a:ea typeface="方正小标宋简体" panose="02010601030101010101" pitchFamily="2" charset="-122"/>
            </a:endParaRPr>
          </a:p>
        </p:txBody>
      </p:sp>
      <p:pic>
        <p:nvPicPr>
          <p:cNvPr id="1026" name="Picture 2" descr="鸳鸯戏水图集(18张)，好漂亮的国画图片_国画_中国古风图片素材大全_古风家">
            <a:extLst>
              <a:ext uri="{FF2B5EF4-FFF2-40B4-BE49-F238E27FC236}">
                <a16:creationId xmlns:a16="http://schemas.microsoft.com/office/drawing/2014/main" id="{E03CEED1-1D51-BE3C-8BE9-D659C2619073}"/>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338435" y="3165988"/>
            <a:ext cx="1923938" cy="301098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物华天宝润陇原（四）——种下苹果树 结出“致富果”">
            <a:extLst>
              <a:ext uri="{FF2B5EF4-FFF2-40B4-BE49-F238E27FC236}">
                <a16:creationId xmlns:a16="http://schemas.microsoft.com/office/drawing/2014/main" id="{FF6FFFA7-4C5F-E5B9-4117-A1E89969E67A}"/>
              </a:ext>
            </a:extLst>
          </p:cNvPr>
          <p:cNvPicPr>
            <a:picLocks noChangeAspect="1" noChangeArrowheads="1"/>
          </p:cNvPicPr>
          <p:nvPr/>
        </p:nvPicPr>
        <p:blipFill rotWithShape="1">
          <a:blip r:embed="rId10">
            <a:extLst>
              <a:ext uri="{28A0092B-C50C-407E-A947-70E740481C1C}">
                <a14:useLocalDpi xmlns:a14="http://schemas.microsoft.com/office/drawing/2010/main" val="0"/>
              </a:ext>
            </a:extLst>
          </a:blip>
          <a:srcRect l="11317" t="676" r="36898" b="-676"/>
          <a:stretch/>
        </p:blipFill>
        <p:spPr bwMode="auto">
          <a:xfrm>
            <a:off x="4408961" y="3211035"/>
            <a:ext cx="1909068" cy="2935318"/>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快递物流集散中心高清图片下载-正版图片501657448-摄图网">
            <a:extLst>
              <a:ext uri="{FF2B5EF4-FFF2-40B4-BE49-F238E27FC236}">
                <a16:creationId xmlns:a16="http://schemas.microsoft.com/office/drawing/2014/main" id="{96493A0A-5F5B-3EF5-F9DE-3CAD7BD1B995}"/>
              </a:ext>
            </a:extLst>
          </p:cNvPr>
          <p:cNvPicPr>
            <a:picLocks noChangeAspect="1" noChangeArrowheads="1"/>
          </p:cNvPicPr>
          <p:nvPr/>
        </p:nvPicPr>
        <p:blipFill rotWithShape="1">
          <a:blip r:embed="rId11" cstate="hqprint">
            <a:extLst>
              <a:ext uri="{28A0092B-C50C-407E-A947-70E740481C1C}">
                <a14:useLocalDpi xmlns:a14="http://schemas.microsoft.com/office/drawing/2010/main" val="0"/>
              </a:ext>
            </a:extLst>
          </a:blip>
          <a:srcRect l="24032" r="40240"/>
          <a:stretch/>
        </p:blipFill>
        <p:spPr bwMode="auto">
          <a:xfrm>
            <a:off x="435639" y="3165987"/>
            <a:ext cx="1893269" cy="2980365"/>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a:extLst>
              <a:ext uri="{FF2B5EF4-FFF2-40B4-BE49-F238E27FC236}">
                <a16:creationId xmlns:a16="http://schemas.microsoft.com/office/drawing/2014/main" id="{A90B3C5F-7245-9211-954C-D5BB0F7B72DB}"/>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l="27203" r="27203"/>
          <a:stretch/>
        </p:blipFill>
        <p:spPr bwMode="auto">
          <a:xfrm>
            <a:off x="2368693" y="4322367"/>
            <a:ext cx="1995791" cy="2918235"/>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公园写生摄影图片】生活摄影_太平洋电脑网摄影部落">
            <a:extLst>
              <a:ext uri="{FF2B5EF4-FFF2-40B4-BE49-F238E27FC236}">
                <a16:creationId xmlns:a16="http://schemas.microsoft.com/office/drawing/2014/main" id="{6C7627B5-5A61-AD22-779A-7A362D663B84}"/>
              </a:ext>
            </a:extLst>
          </p:cNvPr>
          <p:cNvPicPr>
            <a:picLocks noChangeAspect="1" noChangeArrowheads="1"/>
          </p:cNvPicPr>
          <p:nvPr/>
        </p:nvPicPr>
        <p:blipFill rotWithShape="1">
          <a:blip r:embed="rId13" cstate="hqprint">
            <a:extLst>
              <a:ext uri="{28A0092B-C50C-407E-A947-70E740481C1C}">
                <a14:useLocalDpi xmlns:a14="http://schemas.microsoft.com/office/drawing/2010/main" val="0"/>
              </a:ext>
            </a:extLst>
          </a:blip>
          <a:srcRect l="49468" r="8326"/>
          <a:stretch/>
        </p:blipFill>
        <p:spPr bwMode="auto">
          <a:xfrm>
            <a:off x="8312073" y="3225652"/>
            <a:ext cx="1987653" cy="3015471"/>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高清晰绿色小麦壁纸">
            <a:extLst>
              <a:ext uri="{FF2B5EF4-FFF2-40B4-BE49-F238E27FC236}">
                <a16:creationId xmlns:a16="http://schemas.microsoft.com/office/drawing/2014/main" id="{854B9ABF-1BC8-6E9C-16DA-2B962D6C0323}"/>
              </a:ext>
            </a:extLst>
          </p:cNvPr>
          <p:cNvPicPr>
            <a:picLocks noChangeAspect="1" noChangeArrowheads="1"/>
          </p:cNvPicPr>
          <p:nvPr/>
        </p:nvPicPr>
        <p:blipFill rotWithShape="1">
          <a:blip r:embed="rId14">
            <a:extLst>
              <a:ext uri="{28A0092B-C50C-407E-A947-70E740481C1C}">
                <a14:useLocalDpi xmlns:a14="http://schemas.microsoft.com/office/drawing/2010/main" val="0"/>
              </a:ext>
            </a:extLst>
          </a:blip>
          <a:srcRect r="58194"/>
          <a:stretch/>
        </p:blipFill>
        <p:spPr bwMode="auto">
          <a:xfrm>
            <a:off x="423244" y="3150444"/>
            <a:ext cx="1916141" cy="2984928"/>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四卜树1万只羊子养殖项目简介 - 平台农业 - 神木市晶元控股集团有限公司">
            <a:extLst>
              <a:ext uri="{FF2B5EF4-FFF2-40B4-BE49-F238E27FC236}">
                <a16:creationId xmlns:a16="http://schemas.microsoft.com/office/drawing/2014/main" id="{F18E9499-532E-EF72-B384-1D76B6769312}"/>
              </a:ext>
            </a:extLst>
          </p:cNvPr>
          <p:cNvPicPr>
            <a:picLocks noChangeAspect="1" noChangeArrowheads="1"/>
          </p:cNvPicPr>
          <p:nvPr/>
        </p:nvPicPr>
        <p:blipFill rotWithShape="1">
          <a:blip r:embed="rId15">
            <a:extLst>
              <a:ext uri="{28A0092B-C50C-407E-A947-70E740481C1C}">
                <a14:useLocalDpi xmlns:a14="http://schemas.microsoft.com/office/drawing/2010/main" val="0"/>
              </a:ext>
            </a:extLst>
          </a:blip>
          <a:srcRect l="22842" r="33988"/>
          <a:stretch/>
        </p:blipFill>
        <p:spPr bwMode="auto">
          <a:xfrm>
            <a:off x="4401375" y="3170488"/>
            <a:ext cx="1952675" cy="3015470"/>
          </a:xfrm>
          <a:prstGeom prst="rect">
            <a:avLst/>
          </a:prstGeom>
          <a:noFill/>
          <a:extLst>
            <a:ext uri="{909E8E84-426E-40DD-AFC4-6F175D3DCCD1}">
              <a14:hiddenFill xmlns:a14="http://schemas.microsoft.com/office/drawing/2010/main">
                <a:solidFill>
                  <a:srgbClr val="FFFFFF"/>
                </a:solidFill>
              </a14:hiddenFill>
            </a:ext>
          </a:extLst>
        </p:spPr>
      </p:pic>
      <p:sp>
        <p:nvSpPr>
          <p:cNvPr id="2" name="文本框 6">
            <a:extLst>
              <a:ext uri="{FF2B5EF4-FFF2-40B4-BE49-F238E27FC236}">
                <a16:creationId xmlns:a16="http://schemas.microsoft.com/office/drawing/2014/main" id="{A05848A3-74C6-FC0F-F8F3-838553A236F9}"/>
              </a:ext>
            </a:extLst>
          </p:cNvPr>
          <p:cNvSpPr txBox="1">
            <a:spLocks noChangeArrowheads="1"/>
          </p:cNvSpPr>
          <p:nvPr/>
        </p:nvSpPr>
        <p:spPr bwMode="auto">
          <a:xfrm>
            <a:off x="4975815" y="9227833"/>
            <a:ext cx="5778326" cy="457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marL="457200" indent="-457200" algn="just" eaLnBrk="1" hangingPunct="1">
              <a:lnSpc>
                <a:spcPct val="250000"/>
              </a:lnSpc>
              <a:buFont typeface="Wingdings" panose="05000000000000000000" pitchFamily="2" charset="2"/>
              <a:buChar char="ü"/>
            </a:pPr>
            <a:r>
              <a:rPr lang="zh-CN" altLang="en-US" sz="2000" b="1" dirty="0">
                <a:solidFill>
                  <a:srgbClr val="6A97BE"/>
                </a:solidFill>
                <a:latin typeface="微软雅黑" panose="020B0503020204020204" pitchFamily="34" charset="-122"/>
                <a:ea typeface="微软雅黑" panose="020B0503020204020204" pitchFamily="34" charset="-122"/>
              </a:rPr>
              <a:t>筑牢国土空间底线，增强生态系统稳定性</a:t>
            </a:r>
            <a:endParaRPr lang="en-US" altLang="zh-CN" sz="2000" b="1" dirty="0">
              <a:solidFill>
                <a:srgbClr val="6A97BE"/>
              </a:solidFill>
              <a:latin typeface="微软雅黑" panose="020B0503020204020204" pitchFamily="34" charset="-122"/>
              <a:ea typeface="微软雅黑" panose="020B0503020204020204" pitchFamily="34" charset="-122"/>
            </a:endParaRPr>
          </a:p>
          <a:p>
            <a:pPr marL="457200" indent="-457200" algn="just" eaLnBrk="1" hangingPunct="1">
              <a:lnSpc>
                <a:spcPct val="250000"/>
              </a:lnSpc>
              <a:buFont typeface="Wingdings" panose="05000000000000000000" pitchFamily="2" charset="2"/>
              <a:buChar char="ü"/>
            </a:pPr>
            <a:r>
              <a:rPr lang="zh-CN" altLang="en-US" sz="2000" b="1" dirty="0">
                <a:solidFill>
                  <a:srgbClr val="6A97BE"/>
                </a:solidFill>
                <a:latin typeface="微软雅黑" panose="020B0503020204020204" pitchFamily="34" charset="-122"/>
                <a:ea typeface="微软雅黑" panose="020B0503020204020204" pitchFamily="34" charset="-122"/>
              </a:rPr>
              <a:t>优化国土空间结构，构建协调发展新格局</a:t>
            </a:r>
            <a:endParaRPr lang="en-US" altLang="zh-CN" sz="2000" b="1" dirty="0">
              <a:solidFill>
                <a:srgbClr val="6A97BE"/>
              </a:solidFill>
              <a:latin typeface="微软雅黑" panose="020B0503020204020204" pitchFamily="34" charset="-122"/>
              <a:ea typeface="微软雅黑" panose="020B0503020204020204" pitchFamily="34" charset="-122"/>
            </a:endParaRPr>
          </a:p>
          <a:p>
            <a:pPr marL="457200" indent="-457200" algn="just" eaLnBrk="1" hangingPunct="1">
              <a:lnSpc>
                <a:spcPct val="250000"/>
              </a:lnSpc>
              <a:buFont typeface="Wingdings" panose="05000000000000000000" pitchFamily="2" charset="2"/>
              <a:buChar char="ü"/>
            </a:pPr>
            <a:r>
              <a:rPr lang="zh-CN" altLang="en-US" sz="2000" b="1" dirty="0">
                <a:solidFill>
                  <a:srgbClr val="6A97BE"/>
                </a:solidFill>
                <a:latin typeface="微软雅黑" panose="020B0503020204020204" pitchFamily="34" charset="-122"/>
                <a:ea typeface="微软雅黑" panose="020B0503020204020204" pitchFamily="34" charset="-122"/>
              </a:rPr>
              <a:t>提升国土空间效率，培育特色产业集群</a:t>
            </a:r>
            <a:endParaRPr lang="en-US" altLang="zh-CN" sz="2000" b="1" dirty="0">
              <a:solidFill>
                <a:srgbClr val="6A97BE"/>
              </a:solidFill>
              <a:latin typeface="微软雅黑" panose="020B0503020204020204" pitchFamily="34" charset="-122"/>
              <a:ea typeface="微软雅黑" panose="020B0503020204020204" pitchFamily="34" charset="-122"/>
            </a:endParaRPr>
          </a:p>
          <a:p>
            <a:pPr marL="457200" indent="-457200" algn="just" eaLnBrk="1" hangingPunct="1">
              <a:lnSpc>
                <a:spcPct val="250000"/>
              </a:lnSpc>
              <a:buFont typeface="Wingdings" panose="05000000000000000000" pitchFamily="2" charset="2"/>
              <a:buChar char="ü"/>
            </a:pPr>
            <a:r>
              <a:rPr lang="zh-CN" altLang="en-US" sz="2000" b="1" dirty="0">
                <a:solidFill>
                  <a:srgbClr val="6A97BE"/>
                </a:solidFill>
                <a:latin typeface="微软雅黑" panose="020B0503020204020204" pitchFamily="34" charset="-122"/>
                <a:ea typeface="微软雅黑" panose="020B0503020204020204" pitchFamily="34" charset="-122"/>
              </a:rPr>
              <a:t>提升国土空间品质，改善农村人居环境</a:t>
            </a:r>
            <a:endParaRPr lang="en-US" altLang="zh-CN" sz="2000" b="1" dirty="0">
              <a:solidFill>
                <a:srgbClr val="6A97BE"/>
              </a:solidFill>
              <a:latin typeface="微软雅黑" panose="020B0503020204020204" pitchFamily="34" charset="-122"/>
              <a:ea typeface="微软雅黑" panose="020B0503020204020204" pitchFamily="34" charset="-122"/>
            </a:endParaRPr>
          </a:p>
          <a:p>
            <a:pPr marL="457200" indent="-457200" algn="just" eaLnBrk="1" hangingPunct="1">
              <a:lnSpc>
                <a:spcPct val="250000"/>
              </a:lnSpc>
              <a:buFont typeface="Wingdings" panose="05000000000000000000" pitchFamily="2" charset="2"/>
              <a:buChar char="ü"/>
            </a:pPr>
            <a:r>
              <a:rPr lang="zh-CN" altLang="en-US" sz="2000" b="1" dirty="0">
                <a:solidFill>
                  <a:srgbClr val="6A97BE"/>
                </a:solidFill>
                <a:latin typeface="微软雅黑" panose="020B0503020204020204" pitchFamily="34" charset="-122"/>
                <a:ea typeface="微软雅黑" panose="020B0503020204020204" pitchFamily="34" charset="-122"/>
              </a:rPr>
              <a:t>彰显国土空间特色，推动非遗传承发展</a:t>
            </a:r>
            <a:endParaRPr lang="en-US" altLang="zh-CN" sz="2000" b="1" dirty="0">
              <a:solidFill>
                <a:srgbClr val="6A97BE"/>
              </a:solidFill>
              <a:latin typeface="微软雅黑" panose="020B0503020204020204" pitchFamily="34" charset="-122"/>
              <a:ea typeface="微软雅黑" panose="020B0503020204020204" pitchFamily="34" charset="-122"/>
            </a:endParaRPr>
          </a:p>
          <a:p>
            <a:pPr marL="457200" indent="-457200" algn="just" eaLnBrk="1" hangingPunct="1">
              <a:lnSpc>
                <a:spcPct val="250000"/>
              </a:lnSpc>
              <a:buFont typeface="Wingdings" panose="05000000000000000000" pitchFamily="2" charset="2"/>
              <a:buChar char="ü"/>
            </a:pPr>
            <a:r>
              <a:rPr lang="zh-CN" altLang="en-US" sz="2000" b="1" dirty="0">
                <a:solidFill>
                  <a:srgbClr val="6A97BE"/>
                </a:solidFill>
                <a:latin typeface="微软雅黑" panose="020B0503020204020204" pitchFamily="34" charset="-122"/>
                <a:ea typeface="微软雅黑" panose="020B0503020204020204" pitchFamily="34" charset="-122"/>
              </a:rPr>
              <a:t>完善国土治理系统，实现治理能力现代化</a:t>
            </a:r>
          </a:p>
        </p:txBody>
      </p:sp>
      <p:sp>
        <p:nvSpPr>
          <p:cNvPr id="3" name="文本框 6">
            <a:extLst>
              <a:ext uri="{FF2B5EF4-FFF2-40B4-BE49-F238E27FC236}">
                <a16:creationId xmlns:a16="http://schemas.microsoft.com/office/drawing/2014/main" id="{F3DD9C7B-2538-B19C-2CB2-15E74387F3EB}"/>
              </a:ext>
            </a:extLst>
          </p:cNvPr>
          <p:cNvSpPr txBox="1">
            <a:spLocks noChangeArrowheads="1"/>
          </p:cNvSpPr>
          <p:nvPr/>
        </p:nvSpPr>
        <p:spPr bwMode="auto">
          <a:xfrm>
            <a:off x="492523" y="1954148"/>
            <a:ext cx="9655936" cy="11350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gn="just" eaLnBrk="1" hangingPunct="1">
              <a:lnSpc>
                <a:spcPct val="150000"/>
              </a:lnSpc>
            </a:pPr>
            <a:r>
              <a:rPr lang="zh-CN" altLang="en-US" sz="2400" b="1" dirty="0">
                <a:latin typeface="微软雅黑" panose="020B0503020204020204" pitchFamily="34" charset="-122"/>
                <a:ea typeface="微软雅黑" panose="020B0503020204020204" pitchFamily="34" charset="-122"/>
              </a:rPr>
              <a:t>以农业种植为基础，苹果和奶山羊产业为特色，乡村旅游为补充，依托农业生态食品产业园发展的商贸型农业小镇。</a:t>
            </a:r>
          </a:p>
        </p:txBody>
      </p:sp>
      <p:pic>
        <p:nvPicPr>
          <p:cNvPr id="5" name="Picture 2">
            <a:extLst>
              <a:ext uri="{FF2B5EF4-FFF2-40B4-BE49-F238E27FC236}">
                <a16:creationId xmlns:a16="http://schemas.microsoft.com/office/drawing/2014/main" id="{52E91F1B-7F6D-D0D6-BDD2-0567271CDF79}"/>
              </a:ext>
            </a:extLst>
          </p:cNvPr>
          <p:cNvPicPr>
            <a:picLocks noChangeAspect="1" noChangeArrowheads="1"/>
          </p:cNvPicPr>
          <p:nvPr/>
        </p:nvPicPr>
        <p:blipFill rotWithShape="1">
          <a:blip r:embed="rId16">
            <a:extLst>
              <a:ext uri="{28A0092B-C50C-407E-A947-70E740481C1C}">
                <a14:useLocalDpi xmlns:a14="http://schemas.microsoft.com/office/drawing/2010/main" val="0"/>
              </a:ext>
            </a:extLst>
          </a:blip>
          <a:srcRect l="51432" r="5155"/>
          <a:stretch/>
        </p:blipFill>
        <p:spPr bwMode="auto">
          <a:xfrm>
            <a:off x="6332165" y="4286003"/>
            <a:ext cx="2006109" cy="2913872"/>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4">
            <a:extLst>
              <a:ext uri="{FF2B5EF4-FFF2-40B4-BE49-F238E27FC236}">
                <a16:creationId xmlns:a16="http://schemas.microsoft.com/office/drawing/2014/main" id="{00A3331F-053E-818F-DFF3-B423AE5431DC}"/>
              </a:ext>
            </a:extLst>
          </p:cNvPr>
          <p:cNvPicPr>
            <a:picLocks noChangeAspect="1" noChangeArrowheads="1"/>
          </p:cNvPicPr>
          <p:nvPr/>
        </p:nvPicPr>
        <p:blipFill rotWithShape="1">
          <a:blip r:embed="rId17">
            <a:extLst>
              <a:ext uri="{28A0092B-C50C-407E-A947-70E740481C1C}">
                <a14:useLocalDpi xmlns:a14="http://schemas.microsoft.com/office/drawing/2010/main" val="0"/>
              </a:ext>
            </a:extLst>
          </a:blip>
          <a:srcRect l="21284" r="34544"/>
          <a:stretch/>
        </p:blipFill>
        <p:spPr bwMode="auto">
          <a:xfrm>
            <a:off x="8321731" y="3159235"/>
            <a:ext cx="1977995" cy="31042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669938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5B0DE3-D8C7-64A5-C253-E3ECF02AA9C1}"/>
            </a:ext>
          </a:extLst>
        </p:cNvPr>
        <p:cNvGrpSpPr/>
        <p:nvPr/>
      </p:nvGrpSpPr>
      <p:grpSpPr>
        <a:xfrm>
          <a:off x="0" y="0"/>
          <a:ext cx="0" cy="0"/>
          <a:chOff x="0" y="0"/>
          <a:chExt cx="0" cy="0"/>
        </a:xfrm>
      </p:grpSpPr>
      <p:sp>
        <p:nvSpPr>
          <p:cNvPr id="33" name="文本框 6">
            <a:extLst>
              <a:ext uri="{FF2B5EF4-FFF2-40B4-BE49-F238E27FC236}">
                <a16:creationId xmlns:a16="http://schemas.microsoft.com/office/drawing/2014/main" id="{7DB07346-4802-F13F-65DB-1FA5847F030B}"/>
              </a:ext>
            </a:extLst>
          </p:cNvPr>
          <p:cNvSpPr txBox="1">
            <a:spLocks noChangeArrowheads="1"/>
          </p:cNvSpPr>
          <p:nvPr/>
        </p:nvSpPr>
        <p:spPr bwMode="auto">
          <a:xfrm>
            <a:off x="1032525" y="3567885"/>
            <a:ext cx="6973555" cy="1515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gn="r" eaLnBrk="1" hangingPunct="1">
              <a:lnSpc>
                <a:spcPct val="150000"/>
              </a:lnSpc>
            </a:pPr>
            <a:r>
              <a:rPr lang="zh-CN" altLang="en-US" sz="2400" b="1" dirty="0">
                <a:solidFill>
                  <a:srgbClr val="404040"/>
                </a:solidFill>
                <a:latin typeface="微软雅黑" panose="020B0503020204020204" pitchFamily="34" charset="-122"/>
                <a:ea typeface="微软雅黑" panose="020B0503020204020204" pitchFamily="34" charset="-122"/>
              </a:rPr>
              <a:t>创新开放，引领高质量发展：</a:t>
            </a:r>
            <a:endParaRPr lang="en-US" altLang="zh-CN" sz="2400" b="1" dirty="0">
              <a:solidFill>
                <a:srgbClr val="404040"/>
              </a:solidFill>
              <a:latin typeface="微软雅黑" panose="020B0503020204020204" pitchFamily="34" charset="-122"/>
              <a:ea typeface="微软雅黑" panose="020B0503020204020204" pitchFamily="34" charset="-122"/>
            </a:endParaRPr>
          </a:p>
          <a:p>
            <a:pPr eaLnBrk="1" hangingPunct="1">
              <a:lnSpc>
                <a:spcPct val="150000"/>
              </a:lnSpc>
            </a:pPr>
            <a:r>
              <a:rPr lang="zh-CN" altLang="en-US" sz="2000" b="1" dirty="0">
                <a:solidFill>
                  <a:srgbClr val="6A97BE"/>
                </a:solidFill>
                <a:latin typeface="微软雅黑" panose="020B0503020204020204" pitchFamily="34" charset="-122"/>
                <a:ea typeface="微软雅黑" panose="020B0503020204020204" pitchFamily="34" charset="-122"/>
              </a:rPr>
              <a:t>优先保障科技创新、产业创新和高新技术产业用地，积极营造有利于创新人才工作、生活、发展的宜居环境。</a:t>
            </a:r>
            <a:endParaRPr lang="en-US" altLang="zh-CN" sz="2000" b="1" dirty="0">
              <a:solidFill>
                <a:srgbClr val="6A97BE"/>
              </a:solidFill>
              <a:latin typeface="微软雅黑" panose="020B0503020204020204" pitchFamily="34" charset="-122"/>
              <a:ea typeface="微软雅黑" panose="020B0503020204020204" pitchFamily="34" charset="-122"/>
            </a:endParaRPr>
          </a:p>
        </p:txBody>
      </p:sp>
      <p:sp>
        <p:nvSpPr>
          <p:cNvPr id="34" name="文本框 6">
            <a:extLst>
              <a:ext uri="{FF2B5EF4-FFF2-40B4-BE49-F238E27FC236}">
                <a16:creationId xmlns:a16="http://schemas.microsoft.com/office/drawing/2014/main" id="{5A43AC69-0CE6-837E-5B98-A60EC61DCEB6}"/>
              </a:ext>
            </a:extLst>
          </p:cNvPr>
          <p:cNvSpPr txBox="1">
            <a:spLocks noChangeArrowheads="1"/>
          </p:cNvSpPr>
          <p:nvPr/>
        </p:nvSpPr>
        <p:spPr bwMode="auto">
          <a:xfrm>
            <a:off x="1032525" y="7259520"/>
            <a:ext cx="7179347" cy="1515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gn="r" eaLnBrk="1" hangingPunct="1">
              <a:lnSpc>
                <a:spcPct val="150000"/>
              </a:lnSpc>
            </a:pPr>
            <a:r>
              <a:rPr lang="zh-CN" altLang="en-US" sz="2400" b="1" dirty="0">
                <a:solidFill>
                  <a:srgbClr val="404040"/>
                </a:solidFill>
                <a:latin typeface="微软雅黑" panose="020B0503020204020204" pitchFamily="34" charset="-122"/>
                <a:ea typeface="微软雅黑" panose="020B0503020204020204" pitchFamily="34" charset="-122"/>
              </a:rPr>
              <a:t>强化保护，提升空间魅力：</a:t>
            </a:r>
            <a:endParaRPr lang="en-US" altLang="zh-CN" sz="2400" b="1" dirty="0">
              <a:solidFill>
                <a:srgbClr val="404040"/>
              </a:solidFill>
              <a:latin typeface="微软雅黑" panose="020B0503020204020204" pitchFamily="34" charset="-122"/>
              <a:ea typeface="微软雅黑" panose="020B0503020204020204" pitchFamily="34" charset="-122"/>
            </a:endParaRPr>
          </a:p>
          <a:p>
            <a:pPr eaLnBrk="1" hangingPunct="1">
              <a:lnSpc>
                <a:spcPct val="150000"/>
              </a:lnSpc>
            </a:pPr>
            <a:r>
              <a:rPr lang="zh-CN" altLang="en-US" sz="2000" b="1" dirty="0">
                <a:solidFill>
                  <a:srgbClr val="6A97BE"/>
                </a:solidFill>
                <a:latin typeface="微软雅黑" panose="020B0503020204020204" pitchFamily="34" charset="-122"/>
                <a:ea typeface="微软雅黑" panose="020B0503020204020204" pitchFamily="34" charset="-122"/>
              </a:rPr>
              <a:t>系统保护南寨镇山、河、田、湿地等自然蓝绿空间和历史文物等镇域资源，明确历史文化遗址和自然资源保护空间，。</a:t>
            </a:r>
          </a:p>
        </p:txBody>
      </p:sp>
      <p:sp>
        <p:nvSpPr>
          <p:cNvPr id="8" name="文本框 1">
            <a:extLst>
              <a:ext uri="{FF2B5EF4-FFF2-40B4-BE49-F238E27FC236}">
                <a16:creationId xmlns:a16="http://schemas.microsoft.com/office/drawing/2014/main" id="{FE8117D7-932F-9F9E-D0EB-288F59618EE7}"/>
              </a:ext>
            </a:extLst>
          </p:cNvPr>
          <p:cNvSpPr txBox="1">
            <a:spLocks noChangeArrowheads="1"/>
          </p:cNvSpPr>
          <p:nvPr/>
        </p:nvSpPr>
        <p:spPr bwMode="auto">
          <a:xfrm>
            <a:off x="289924" y="1089431"/>
            <a:ext cx="5457280" cy="6408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zh-CN" sz="3564" b="1" dirty="0">
                <a:solidFill>
                  <a:srgbClr val="6A97BE"/>
                </a:solidFill>
                <a:latin typeface="微软雅黑" panose="020B0503020204020204" pitchFamily="34" charset="-122"/>
                <a:ea typeface="微软雅黑" panose="020B0503020204020204" pitchFamily="34" charset="-122"/>
              </a:rPr>
              <a:t>1.3 </a:t>
            </a:r>
            <a:r>
              <a:rPr lang="zh-CN" altLang="en-US" sz="3564" b="1" dirty="0">
                <a:solidFill>
                  <a:srgbClr val="6A97BE"/>
                </a:solidFill>
                <a:latin typeface="微软雅黑" panose="020B0503020204020204" pitchFamily="34" charset="-122"/>
                <a:ea typeface="微软雅黑" panose="020B0503020204020204" pitchFamily="34" charset="-122"/>
              </a:rPr>
              <a:t>发展战略</a:t>
            </a:r>
          </a:p>
        </p:txBody>
      </p:sp>
      <p:sp>
        <p:nvSpPr>
          <p:cNvPr id="13" name="泪滴形 12">
            <a:extLst>
              <a:ext uri="{FF2B5EF4-FFF2-40B4-BE49-F238E27FC236}">
                <a16:creationId xmlns:a16="http://schemas.microsoft.com/office/drawing/2014/main" id="{ABCFD979-17C1-CE55-5D15-0254191D6402}"/>
              </a:ext>
            </a:extLst>
          </p:cNvPr>
          <p:cNvSpPr/>
          <p:nvPr/>
        </p:nvSpPr>
        <p:spPr>
          <a:xfrm rot="10800000" flipH="1">
            <a:off x="8483921" y="3766111"/>
            <a:ext cx="1149770" cy="1148391"/>
          </a:xfrm>
          <a:prstGeom prst="teardrop">
            <a:avLst/>
          </a:prstGeom>
          <a:noFill/>
          <a:ln w="57150">
            <a:solidFill>
              <a:srgbClr val="6A97BE"/>
            </a:solidFill>
          </a:ln>
        </p:spPr>
        <p:style>
          <a:lnRef idx="2">
            <a:schemeClr val="accent1">
              <a:shade val="50000"/>
            </a:schemeClr>
          </a:lnRef>
          <a:fillRef idx="1">
            <a:schemeClr val="accent1"/>
          </a:fillRef>
          <a:effectRef idx="0">
            <a:schemeClr val="accent1"/>
          </a:effectRef>
          <a:fontRef idx="minor">
            <a:schemeClr val="lt1"/>
          </a:fontRef>
        </p:style>
        <p:txBody>
          <a:bodyPr rtlCol="0" anchor="ctr">
            <a:scene3d>
              <a:camera prst="orthographicFront">
                <a:rot lat="0" lon="11099999" rev="0"/>
              </a:camera>
              <a:lightRig rig="threePt" dir="t"/>
            </a:scene3d>
          </a:bodyPr>
          <a:lstStyle/>
          <a:p>
            <a:pPr algn="ctr"/>
            <a:endParaRPr lang="zh-CN" altLang="en-US"/>
          </a:p>
        </p:txBody>
      </p:sp>
      <p:sp>
        <p:nvSpPr>
          <p:cNvPr id="14" name="Freeform 90">
            <a:extLst>
              <a:ext uri="{FF2B5EF4-FFF2-40B4-BE49-F238E27FC236}">
                <a16:creationId xmlns:a16="http://schemas.microsoft.com/office/drawing/2014/main" id="{DFEBC223-C203-8249-F29C-A44BA93FFC66}"/>
              </a:ext>
            </a:extLst>
          </p:cNvPr>
          <p:cNvSpPr>
            <a:spLocks noEditPoints="1"/>
          </p:cNvSpPr>
          <p:nvPr/>
        </p:nvSpPr>
        <p:spPr bwMode="auto">
          <a:xfrm>
            <a:off x="8812626" y="4024923"/>
            <a:ext cx="561807" cy="596584"/>
          </a:xfrm>
          <a:custGeom>
            <a:avLst/>
            <a:gdLst>
              <a:gd name="T0" fmla="*/ 79 w 159"/>
              <a:gd name="T1" fmla="*/ 66 h 169"/>
              <a:gd name="T2" fmla="*/ 112 w 159"/>
              <a:gd name="T3" fmla="*/ 33 h 169"/>
              <a:gd name="T4" fmla="*/ 79 w 159"/>
              <a:gd name="T5" fmla="*/ 0 h 169"/>
              <a:gd name="T6" fmla="*/ 46 w 159"/>
              <a:gd name="T7" fmla="*/ 33 h 169"/>
              <a:gd name="T8" fmla="*/ 79 w 159"/>
              <a:gd name="T9" fmla="*/ 66 h 169"/>
              <a:gd name="T10" fmla="*/ 156 w 159"/>
              <a:gd name="T11" fmla="*/ 117 h 169"/>
              <a:gd name="T12" fmla="*/ 134 w 159"/>
              <a:gd name="T13" fmla="*/ 86 h 169"/>
              <a:gd name="T14" fmla="*/ 125 w 159"/>
              <a:gd name="T15" fmla="*/ 119 h 169"/>
              <a:gd name="T16" fmla="*/ 128 w 159"/>
              <a:gd name="T17" fmla="*/ 122 h 169"/>
              <a:gd name="T18" fmla="*/ 111 w 159"/>
              <a:gd name="T19" fmla="*/ 130 h 169"/>
              <a:gd name="T20" fmla="*/ 106 w 159"/>
              <a:gd name="T21" fmla="*/ 148 h 169"/>
              <a:gd name="T22" fmla="*/ 124 w 159"/>
              <a:gd name="T23" fmla="*/ 153 h 169"/>
              <a:gd name="T24" fmla="*/ 150 w 159"/>
              <a:gd name="T25" fmla="*/ 141 h 169"/>
              <a:gd name="T26" fmla="*/ 156 w 159"/>
              <a:gd name="T27" fmla="*/ 117 h 169"/>
              <a:gd name="T28" fmla="*/ 99 w 159"/>
              <a:gd name="T29" fmla="*/ 153 h 169"/>
              <a:gd name="T30" fmla="*/ 80 w 159"/>
              <a:gd name="T31" fmla="*/ 162 h 169"/>
              <a:gd name="T32" fmla="*/ 84 w 159"/>
              <a:gd name="T33" fmla="*/ 103 h 169"/>
              <a:gd name="T34" fmla="*/ 93 w 159"/>
              <a:gd name="T35" fmla="*/ 98 h 169"/>
              <a:gd name="T36" fmla="*/ 104 w 159"/>
              <a:gd name="T37" fmla="*/ 95 h 169"/>
              <a:gd name="T38" fmla="*/ 114 w 159"/>
              <a:gd name="T39" fmla="*/ 91 h 169"/>
              <a:gd name="T40" fmla="*/ 131 w 159"/>
              <a:gd name="T41" fmla="*/ 81 h 169"/>
              <a:gd name="T42" fmla="*/ 126 w 159"/>
              <a:gd name="T43" fmla="*/ 75 h 169"/>
              <a:gd name="T44" fmla="*/ 124 w 159"/>
              <a:gd name="T45" fmla="*/ 74 h 169"/>
              <a:gd name="T46" fmla="*/ 112 w 159"/>
              <a:gd name="T47" fmla="*/ 70 h 169"/>
              <a:gd name="T48" fmla="*/ 100 w 159"/>
              <a:gd name="T49" fmla="*/ 70 h 169"/>
              <a:gd name="T50" fmla="*/ 79 w 159"/>
              <a:gd name="T51" fmla="*/ 86 h 169"/>
              <a:gd name="T52" fmla="*/ 59 w 159"/>
              <a:gd name="T53" fmla="*/ 70 h 169"/>
              <a:gd name="T54" fmla="*/ 47 w 159"/>
              <a:gd name="T55" fmla="*/ 70 h 169"/>
              <a:gd name="T56" fmla="*/ 34 w 159"/>
              <a:gd name="T57" fmla="*/ 74 h 169"/>
              <a:gd name="T58" fmla="*/ 33 w 159"/>
              <a:gd name="T59" fmla="*/ 75 h 169"/>
              <a:gd name="T60" fmla="*/ 28 w 159"/>
              <a:gd name="T61" fmla="*/ 81 h 169"/>
              <a:gd name="T62" fmla="*/ 45 w 159"/>
              <a:gd name="T63" fmla="*/ 91 h 169"/>
              <a:gd name="T64" fmla="*/ 55 w 159"/>
              <a:gd name="T65" fmla="*/ 95 h 169"/>
              <a:gd name="T66" fmla="*/ 65 w 159"/>
              <a:gd name="T67" fmla="*/ 98 h 169"/>
              <a:gd name="T68" fmla="*/ 75 w 159"/>
              <a:gd name="T69" fmla="*/ 103 h 169"/>
              <a:gd name="T70" fmla="*/ 78 w 159"/>
              <a:gd name="T71" fmla="*/ 162 h 169"/>
              <a:gd name="T72" fmla="*/ 59 w 159"/>
              <a:gd name="T73" fmla="*/ 152 h 169"/>
              <a:gd name="T74" fmla="*/ 43 w 159"/>
              <a:gd name="T75" fmla="*/ 162 h 169"/>
              <a:gd name="T76" fmla="*/ 79 w 159"/>
              <a:gd name="T77" fmla="*/ 169 h 169"/>
              <a:gd name="T78" fmla="*/ 80 w 159"/>
              <a:gd name="T79" fmla="*/ 169 h 169"/>
              <a:gd name="T80" fmla="*/ 80 w 159"/>
              <a:gd name="T81" fmla="*/ 169 h 169"/>
              <a:gd name="T82" fmla="*/ 116 w 159"/>
              <a:gd name="T83" fmla="*/ 162 h 169"/>
              <a:gd name="T84" fmla="*/ 99 w 159"/>
              <a:gd name="T85" fmla="*/ 153 h 169"/>
              <a:gd name="T86" fmla="*/ 53 w 159"/>
              <a:gd name="T87" fmla="*/ 148 h 169"/>
              <a:gd name="T88" fmla="*/ 48 w 159"/>
              <a:gd name="T89" fmla="*/ 130 h 169"/>
              <a:gd name="T90" fmla="*/ 30 w 159"/>
              <a:gd name="T91" fmla="*/ 122 h 169"/>
              <a:gd name="T92" fmla="*/ 33 w 159"/>
              <a:gd name="T93" fmla="*/ 118 h 169"/>
              <a:gd name="T94" fmla="*/ 24 w 159"/>
              <a:gd name="T95" fmla="*/ 86 h 169"/>
              <a:gd name="T96" fmla="*/ 2 w 159"/>
              <a:gd name="T97" fmla="*/ 117 h 169"/>
              <a:gd name="T98" fmla="*/ 8 w 159"/>
              <a:gd name="T99" fmla="*/ 141 h 169"/>
              <a:gd name="T100" fmla="*/ 35 w 159"/>
              <a:gd name="T101" fmla="*/ 153 h 169"/>
              <a:gd name="T102" fmla="*/ 53 w 159"/>
              <a:gd name="T103" fmla="*/ 148 h 1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59" h="169">
                <a:moveTo>
                  <a:pt x="79" y="66"/>
                </a:moveTo>
                <a:cubicBezTo>
                  <a:pt x="97" y="66"/>
                  <a:pt x="112" y="51"/>
                  <a:pt x="112" y="33"/>
                </a:cubicBezTo>
                <a:cubicBezTo>
                  <a:pt x="112" y="15"/>
                  <a:pt x="97" y="0"/>
                  <a:pt x="79" y="0"/>
                </a:cubicBezTo>
                <a:cubicBezTo>
                  <a:pt x="61" y="0"/>
                  <a:pt x="46" y="15"/>
                  <a:pt x="46" y="33"/>
                </a:cubicBezTo>
                <a:cubicBezTo>
                  <a:pt x="46" y="51"/>
                  <a:pt x="61" y="66"/>
                  <a:pt x="79" y="66"/>
                </a:cubicBezTo>
                <a:close/>
                <a:moveTo>
                  <a:pt x="156" y="117"/>
                </a:moveTo>
                <a:cubicBezTo>
                  <a:pt x="134" y="86"/>
                  <a:pt x="134" y="86"/>
                  <a:pt x="134" y="86"/>
                </a:cubicBezTo>
                <a:cubicBezTo>
                  <a:pt x="132" y="97"/>
                  <a:pt x="129" y="108"/>
                  <a:pt x="125" y="119"/>
                </a:cubicBezTo>
                <a:cubicBezTo>
                  <a:pt x="128" y="122"/>
                  <a:pt x="128" y="122"/>
                  <a:pt x="128" y="122"/>
                </a:cubicBezTo>
                <a:cubicBezTo>
                  <a:pt x="111" y="130"/>
                  <a:pt x="111" y="130"/>
                  <a:pt x="111" y="130"/>
                </a:cubicBezTo>
                <a:cubicBezTo>
                  <a:pt x="104" y="133"/>
                  <a:pt x="102" y="142"/>
                  <a:pt x="106" y="148"/>
                </a:cubicBezTo>
                <a:cubicBezTo>
                  <a:pt x="109" y="154"/>
                  <a:pt x="118" y="156"/>
                  <a:pt x="124" y="153"/>
                </a:cubicBezTo>
                <a:cubicBezTo>
                  <a:pt x="150" y="141"/>
                  <a:pt x="150" y="141"/>
                  <a:pt x="150" y="141"/>
                </a:cubicBezTo>
                <a:cubicBezTo>
                  <a:pt x="155" y="139"/>
                  <a:pt x="159" y="121"/>
                  <a:pt x="156" y="117"/>
                </a:cubicBezTo>
                <a:close/>
                <a:moveTo>
                  <a:pt x="99" y="153"/>
                </a:moveTo>
                <a:cubicBezTo>
                  <a:pt x="91" y="155"/>
                  <a:pt x="83" y="158"/>
                  <a:pt x="80" y="162"/>
                </a:cubicBezTo>
                <a:cubicBezTo>
                  <a:pt x="81" y="143"/>
                  <a:pt x="83" y="123"/>
                  <a:pt x="84" y="103"/>
                </a:cubicBezTo>
                <a:cubicBezTo>
                  <a:pt x="86" y="101"/>
                  <a:pt x="90" y="100"/>
                  <a:pt x="93" y="98"/>
                </a:cubicBezTo>
                <a:cubicBezTo>
                  <a:pt x="97" y="97"/>
                  <a:pt x="100" y="96"/>
                  <a:pt x="104" y="95"/>
                </a:cubicBezTo>
                <a:cubicBezTo>
                  <a:pt x="107" y="93"/>
                  <a:pt x="111" y="92"/>
                  <a:pt x="114" y="91"/>
                </a:cubicBezTo>
                <a:cubicBezTo>
                  <a:pt x="121" y="88"/>
                  <a:pt x="127" y="84"/>
                  <a:pt x="131" y="81"/>
                </a:cubicBezTo>
                <a:cubicBezTo>
                  <a:pt x="130" y="79"/>
                  <a:pt x="128" y="77"/>
                  <a:pt x="126" y="75"/>
                </a:cubicBezTo>
                <a:cubicBezTo>
                  <a:pt x="125" y="74"/>
                  <a:pt x="125" y="74"/>
                  <a:pt x="124" y="74"/>
                </a:cubicBezTo>
                <a:cubicBezTo>
                  <a:pt x="121" y="71"/>
                  <a:pt x="117" y="70"/>
                  <a:pt x="112" y="70"/>
                </a:cubicBezTo>
                <a:cubicBezTo>
                  <a:pt x="100" y="70"/>
                  <a:pt x="100" y="70"/>
                  <a:pt x="100" y="70"/>
                </a:cubicBezTo>
                <a:cubicBezTo>
                  <a:pt x="79" y="86"/>
                  <a:pt x="79" y="86"/>
                  <a:pt x="79" y="86"/>
                </a:cubicBezTo>
                <a:cubicBezTo>
                  <a:pt x="59" y="70"/>
                  <a:pt x="59" y="70"/>
                  <a:pt x="59" y="70"/>
                </a:cubicBezTo>
                <a:cubicBezTo>
                  <a:pt x="47" y="70"/>
                  <a:pt x="47" y="70"/>
                  <a:pt x="47" y="70"/>
                </a:cubicBezTo>
                <a:cubicBezTo>
                  <a:pt x="42" y="70"/>
                  <a:pt x="38" y="71"/>
                  <a:pt x="34" y="74"/>
                </a:cubicBezTo>
                <a:cubicBezTo>
                  <a:pt x="34" y="74"/>
                  <a:pt x="33" y="74"/>
                  <a:pt x="33" y="75"/>
                </a:cubicBezTo>
                <a:cubicBezTo>
                  <a:pt x="31" y="77"/>
                  <a:pt x="29" y="79"/>
                  <a:pt x="28" y="81"/>
                </a:cubicBezTo>
                <a:cubicBezTo>
                  <a:pt x="32" y="84"/>
                  <a:pt x="38" y="88"/>
                  <a:pt x="45" y="91"/>
                </a:cubicBezTo>
                <a:cubicBezTo>
                  <a:pt x="48" y="92"/>
                  <a:pt x="52" y="93"/>
                  <a:pt x="55" y="95"/>
                </a:cubicBezTo>
                <a:cubicBezTo>
                  <a:pt x="59" y="96"/>
                  <a:pt x="62" y="97"/>
                  <a:pt x="65" y="98"/>
                </a:cubicBezTo>
                <a:cubicBezTo>
                  <a:pt x="69" y="100"/>
                  <a:pt x="72" y="101"/>
                  <a:pt x="75" y="103"/>
                </a:cubicBezTo>
                <a:cubicBezTo>
                  <a:pt x="76" y="123"/>
                  <a:pt x="77" y="143"/>
                  <a:pt x="78" y="162"/>
                </a:cubicBezTo>
                <a:cubicBezTo>
                  <a:pt x="75" y="158"/>
                  <a:pt x="67" y="155"/>
                  <a:pt x="59" y="152"/>
                </a:cubicBezTo>
                <a:cubicBezTo>
                  <a:pt x="55" y="158"/>
                  <a:pt x="49" y="161"/>
                  <a:pt x="43" y="162"/>
                </a:cubicBezTo>
                <a:cubicBezTo>
                  <a:pt x="50" y="164"/>
                  <a:pt x="64" y="168"/>
                  <a:pt x="79" y="169"/>
                </a:cubicBezTo>
                <a:cubicBezTo>
                  <a:pt x="80" y="169"/>
                  <a:pt x="80" y="169"/>
                  <a:pt x="80" y="169"/>
                </a:cubicBezTo>
                <a:cubicBezTo>
                  <a:pt x="80" y="169"/>
                  <a:pt x="80" y="169"/>
                  <a:pt x="80" y="169"/>
                </a:cubicBezTo>
                <a:cubicBezTo>
                  <a:pt x="95" y="169"/>
                  <a:pt x="109" y="164"/>
                  <a:pt x="116" y="162"/>
                </a:cubicBezTo>
                <a:cubicBezTo>
                  <a:pt x="109" y="162"/>
                  <a:pt x="103" y="158"/>
                  <a:pt x="99" y="153"/>
                </a:cubicBezTo>
                <a:close/>
                <a:moveTo>
                  <a:pt x="53" y="148"/>
                </a:moveTo>
                <a:cubicBezTo>
                  <a:pt x="56" y="142"/>
                  <a:pt x="54" y="133"/>
                  <a:pt x="48" y="130"/>
                </a:cubicBezTo>
                <a:cubicBezTo>
                  <a:pt x="30" y="122"/>
                  <a:pt x="30" y="122"/>
                  <a:pt x="30" y="122"/>
                </a:cubicBezTo>
                <a:cubicBezTo>
                  <a:pt x="33" y="118"/>
                  <a:pt x="33" y="118"/>
                  <a:pt x="33" y="118"/>
                </a:cubicBezTo>
                <a:cubicBezTo>
                  <a:pt x="30" y="108"/>
                  <a:pt x="27" y="97"/>
                  <a:pt x="24" y="86"/>
                </a:cubicBezTo>
                <a:cubicBezTo>
                  <a:pt x="2" y="117"/>
                  <a:pt x="2" y="117"/>
                  <a:pt x="2" y="117"/>
                </a:cubicBezTo>
                <a:cubicBezTo>
                  <a:pt x="0" y="121"/>
                  <a:pt x="4" y="139"/>
                  <a:pt x="8" y="141"/>
                </a:cubicBezTo>
                <a:cubicBezTo>
                  <a:pt x="35" y="153"/>
                  <a:pt x="35" y="153"/>
                  <a:pt x="35" y="153"/>
                </a:cubicBezTo>
                <a:cubicBezTo>
                  <a:pt x="41" y="156"/>
                  <a:pt x="49" y="154"/>
                  <a:pt x="53" y="148"/>
                </a:cubicBezTo>
                <a:close/>
              </a:path>
            </a:pathLst>
          </a:custGeom>
          <a:solidFill>
            <a:srgbClr val="6A97BE"/>
          </a:solidFill>
          <a:ln>
            <a:noFill/>
          </a:ln>
        </p:spPr>
        <p:txBody>
          <a:bodyPr vert="horz" wrap="square" lIns="91440" tIns="45720" rIns="91440" bIns="45720" numCol="1" anchor="t" anchorCtr="0" compatLnSpc="1">
            <a:prstTxWarp prst="textNoShape">
              <a:avLst/>
            </a:prstTxWarp>
          </a:bodyPr>
          <a:lstStyle/>
          <a:p>
            <a:endParaRPr lang="en-US" sz="1351"/>
          </a:p>
        </p:txBody>
      </p:sp>
      <p:sp>
        <p:nvSpPr>
          <p:cNvPr id="15" name="泪滴形 14">
            <a:extLst>
              <a:ext uri="{FF2B5EF4-FFF2-40B4-BE49-F238E27FC236}">
                <a16:creationId xmlns:a16="http://schemas.microsoft.com/office/drawing/2014/main" id="{90034894-5E65-5148-0A19-AC7FDA1FE3BA}"/>
              </a:ext>
            </a:extLst>
          </p:cNvPr>
          <p:cNvSpPr/>
          <p:nvPr/>
        </p:nvSpPr>
        <p:spPr>
          <a:xfrm rot="5400000" flipV="1">
            <a:off x="1058812" y="2072893"/>
            <a:ext cx="1148390" cy="1149769"/>
          </a:xfrm>
          <a:prstGeom prst="teardrop">
            <a:avLst/>
          </a:prstGeom>
          <a:noFill/>
          <a:ln w="57150">
            <a:solidFill>
              <a:srgbClr val="6A97BE"/>
            </a:solidFill>
          </a:ln>
        </p:spPr>
        <p:style>
          <a:lnRef idx="2">
            <a:schemeClr val="accent1">
              <a:shade val="50000"/>
            </a:schemeClr>
          </a:lnRef>
          <a:fillRef idx="1">
            <a:schemeClr val="accent1"/>
          </a:fillRef>
          <a:effectRef idx="0">
            <a:schemeClr val="accent1"/>
          </a:effectRef>
          <a:fontRef idx="minor">
            <a:schemeClr val="lt1"/>
          </a:fontRef>
        </p:style>
        <p:txBody>
          <a:bodyPr rtlCol="0" anchor="ctr">
            <a:scene3d>
              <a:camera prst="orthographicFront">
                <a:rot lat="0" lon="11099999" rev="0"/>
              </a:camera>
              <a:lightRig rig="threePt" dir="t"/>
            </a:scene3d>
          </a:bodyPr>
          <a:lstStyle/>
          <a:p>
            <a:pPr algn="ctr"/>
            <a:endParaRPr lang="zh-CN" altLang="en-US"/>
          </a:p>
        </p:txBody>
      </p:sp>
      <p:sp>
        <p:nvSpPr>
          <p:cNvPr id="17" name="文本框 6">
            <a:extLst>
              <a:ext uri="{FF2B5EF4-FFF2-40B4-BE49-F238E27FC236}">
                <a16:creationId xmlns:a16="http://schemas.microsoft.com/office/drawing/2014/main" id="{A0F0B98F-8151-F6EF-F09A-278386C5245E}"/>
              </a:ext>
            </a:extLst>
          </p:cNvPr>
          <p:cNvSpPr txBox="1">
            <a:spLocks noChangeArrowheads="1"/>
          </p:cNvSpPr>
          <p:nvPr/>
        </p:nvSpPr>
        <p:spPr bwMode="auto">
          <a:xfrm>
            <a:off x="2479940" y="1796833"/>
            <a:ext cx="7426059" cy="1515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lnSpc>
                <a:spcPct val="150000"/>
              </a:lnSpc>
            </a:pPr>
            <a:r>
              <a:rPr lang="zh-CN" altLang="en-US" sz="2400" b="1" dirty="0">
                <a:solidFill>
                  <a:srgbClr val="404040"/>
                </a:solidFill>
                <a:latin typeface="微软雅黑" panose="020B0503020204020204" pitchFamily="34" charset="-122"/>
                <a:ea typeface="微软雅黑" panose="020B0503020204020204" pitchFamily="34" charset="-122"/>
              </a:rPr>
              <a:t>生态保护，筑牢安全屏障：</a:t>
            </a:r>
          </a:p>
          <a:p>
            <a:pPr eaLnBrk="1" hangingPunct="1">
              <a:lnSpc>
                <a:spcPct val="150000"/>
              </a:lnSpc>
            </a:pPr>
            <a:r>
              <a:rPr lang="zh-CN" altLang="en-US" sz="2000" b="1" dirty="0">
                <a:solidFill>
                  <a:srgbClr val="6A97BE"/>
                </a:solidFill>
                <a:latin typeface="微软雅黑" panose="020B0503020204020204" pitchFamily="34" charset="-122"/>
                <a:ea typeface="微软雅黑" panose="020B0503020204020204" pitchFamily="34" charset="-122"/>
              </a:rPr>
              <a:t>坚守生态安全底线，以北部山体为重点，加强水土保持、天然林修复和自然灾害防治，筑牢生态安全屏障，保护涧口河等水系。</a:t>
            </a:r>
          </a:p>
        </p:txBody>
      </p:sp>
      <p:sp>
        <p:nvSpPr>
          <p:cNvPr id="19" name="泪滴形 18">
            <a:extLst>
              <a:ext uri="{FF2B5EF4-FFF2-40B4-BE49-F238E27FC236}">
                <a16:creationId xmlns:a16="http://schemas.microsoft.com/office/drawing/2014/main" id="{6C582C04-D10B-F763-E1AE-F651F676E1F7}"/>
              </a:ext>
            </a:extLst>
          </p:cNvPr>
          <p:cNvSpPr/>
          <p:nvPr/>
        </p:nvSpPr>
        <p:spPr>
          <a:xfrm rot="5400000" flipV="1">
            <a:off x="1058812" y="5458930"/>
            <a:ext cx="1148390" cy="1149769"/>
          </a:xfrm>
          <a:prstGeom prst="teardrop">
            <a:avLst/>
          </a:prstGeom>
          <a:noFill/>
          <a:ln w="57150">
            <a:solidFill>
              <a:srgbClr val="6A97BE"/>
            </a:solidFill>
          </a:ln>
        </p:spPr>
        <p:style>
          <a:lnRef idx="2">
            <a:schemeClr val="accent1">
              <a:shade val="50000"/>
            </a:schemeClr>
          </a:lnRef>
          <a:fillRef idx="1">
            <a:schemeClr val="accent1"/>
          </a:fillRef>
          <a:effectRef idx="0">
            <a:schemeClr val="accent1"/>
          </a:effectRef>
          <a:fontRef idx="minor">
            <a:schemeClr val="lt1"/>
          </a:fontRef>
        </p:style>
        <p:txBody>
          <a:bodyPr rtlCol="0" anchor="ctr">
            <a:scene3d>
              <a:camera prst="orthographicFront">
                <a:rot lat="0" lon="11099999" rev="0"/>
              </a:camera>
              <a:lightRig rig="threePt" dir="t"/>
            </a:scene3d>
          </a:bodyPr>
          <a:lstStyle/>
          <a:p>
            <a:pPr algn="ctr"/>
            <a:endParaRPr lang="zh-CN" altLang="en-US"/>
          </a:p>
        </p:txBody>
      </p:sp>
      <p:sp>
        <p:nvSpPr>
          <p:cNvPr id="21" name="文本框 6">
            <a:extLst>
              <a:ext uri="{FF2B5EF4-FFF2-40B4-BE49-F238E27FC236}">
                <a16:creationId xmlns:a16="http://schemas.microsoft.com/office/drawing/2014/main" id="{D36D86C3-9DD4-B4D7-7CF6-09AF1EC4C226}"/>
              </a:ext>
            </a:extLst>
          </p:cNvPr>
          <p:cNvSpPr txBox="1">
            <a:spLocks noChangeArrowheads="1"/>
          </p:cNvSpPr>
          <p:nvPr/>
        </p:nvSpPr>
        <p:spPr bwMode="auto">
          <a:xfrm>
            <a:off x="2479941" y="5487664"/>
            <a:ext cx="7153750" cy="1515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lnSpc>
                <a:spcPct val="150000"/>
              </a:lnSpc>
            </a:pPr>
            <a:r>
              <a:rPr lang="zh-CN" altLang="en-US" sz="2400" b="1" dirty="0">
                <a:solidFill>
                  <a:srgbClr val="404040"/>
                </a:solidFill>
                <a:latin typeface="微软雅黑" panose="020B0503020204020204" pitchFamily="34" charset="-122"/>
                <a:ea typeface="微软雅黑" panose="020B0503020204020204" pitchFamily="34" charset="-122"/>
              </a:rPr>
              <a:t>统筹协调，整合区域资源：</a:t>
            </a:r>
          </a:p>
          <a:p>
            <a:pPr eaLnBrk="1" hangingPunct="1">
              <a:lnSpc>
                <a:spcPct val="150000"/>
              </a:lnSpc>
            </a:pPr>
            <a:r>
              <a:rPr lang="zh-CN" altLang="en-US" sz="2000" b="1" dirty="0">
                <a:solidFill>
                  <a:srgbClr val="6A97BE"/>
                </a:solidFill>
                <a:latin typeface="微软雅黑" panose="020B0503020204020204" pitchFamily="34" charset="-122"/>
                <a:ea typeface="微软雅黑" panose="020B0503020204020204" pitchFamily="34" charset="-122"/>
              </a:rPr>
              <a:t>强化南寨镇与千阳其他镇以及周边乡镇的交通联系，推进工业园区联动发展，促进特色化产业发展。</a:t>
            </a:r>
          </a:p>
        </p:txBody>
      </p:sp>
      <p:sp>
        <p:nvSpPr>
          <p:cNvPr id="22" name="泪滴形 21">
            <a:extLst>
              <a:ext uri="{FF2B5EF4-FFF2-40B4-BE49-F238E27FC236}">
                <a16:creationId xmlns:a16="http://schemas.microsoft.com/office/drawing/2014/main" id="{657C37BE-2742-C084-77B2-E74EA351B12A}"/>
              </a:ext>
            </a:extLst>
          </p:cNvPr>
          <p:cNvSpPr/>
          <p:nvPr/>
        </p:nvSpPr>
        <p:spPr>
          <a:xfrm rot="10800000" flipH="1">
            <a:off x="8483921" y="7244742"/>
            <a:ext cx="1149770" cy="1148391"/>
          </a:xfrm>
          <a:prstGeom prst="teardrop">
            <a:avLst/>
          </a:prstGeom>
          <a:noFill/>
          <a:ln w="57150">
            <a:solidFill>
              <a:srgbClr val="6A97BE"/>
            </a:solidFill>
          </a:ln>
        </p:spPr>
        <p:style>
          <a:lnRef idx="2">
            <a:schemeClr val="accent1">
              <a:shade val="50000"/>
            </a:schemeClr>
          </a:lnRef>
          <a:fillRef idx="1">
            <a:schemeClr val="accent1"/>
          </a:fillRef>
          <a:effectRef idx="0">
            <a:schemeClr val="accent1"/>
          </a:effectRef>
          <a:fontRef idx="minor">
            <a:schemeClr val="lt1"/>
          </a:fontRef>
        </p:style>
        <p:txBody>
          <a:bodyPr rtlCol="0" anchor="ctr">
            <a:scene3d>
              <a:camera prst="orthographicFront">
                <a:rot lat="0" lon="11099999" rev="0"/>
              </a:camera>
              <a:lightRig rig="threePt" dir="t"/>
            </a:scene3d>
          </a:bodyPr>
          <a:lstStyle/>
          <a:p>
            <a:pPr algn="ctr"/>
            <a:endParaRPr lang="zh-CN" altLang="en-US"/>
          </a:p>
        </p:txBody>
      </p:sp>
      <p:sp>
        <p:nvSpPr>
          <p:cNvPr id="27" name="Freeform 133">
            <a:extLst>
              <a:ext uri="{FF2B5EF4-FFF2-40B4-BE49-F238E27FC236}">
                <a16:creationId xmlns:a16="http://schemas.microsoft.com/office/drawing/2014/main" id="{230E581C-8FEA-7160-B519-7CADA62E321B}"/>
              </a:ext>
            </a:extLst>
          </p:cNvPr>
          <p:cNvSpPr>
            <a:spLocks noChangeAspect="1" noEditPoints="1"/>
          </p:cNvSpPr>
          <p:nvPr/>
        </p:nvSpPr>
        <p:spPr bwMode="auto">
          <a:xfrm>
            <a:off x="8812626" y="7563238"/>
            <a:ext cx="561807" cy="511398"/>
          </a:xfrm>
          <a:custGeom>
            <a:avLst/>
            <a:gdLst>
              <a:gd name="T0" fmla="*/ 4 w 66"/>
              <a:gd name="T1" fmla="*/ 17 h 60"/>
              <a:gd name="T2" fmla="*/ 28 w 66"/>
              <a:gd name="T3" fmla="*/ 15 h 60"/>
              <a:gd name="T4" fmla="*/ 32 w 66"/>
              <a:gd name="T5" fmla="*/ 3 h 60"/>
              <a:gd name="T6" fmla="*/ 63 w 66"/>
              <a:gd name="T7" fmla="*/ 3 h 60"/>
              <a:gd name="T8" fmla="*/ 51 w 66"/>
              <a:gd name="T9" fmla="*/ 60 h 60"/>
              <a:gd name="T10" fmla="*/ 38 w 66"/>
              <a:gd name="T11" fmla="*/ 8 h 60"/>
              <a:gd name="T12" fmla="*/ 28 w 66"/>
              <a:gd name="T13" fmla="*/ 60 h 60"/>
              <a:gd name="T14" fmla="*/ 20 w 66"/>
              <a:gd name="T15" fmla="*/ 20 h 60"/>
              <a:gd name="T16" fmla="*/ 6 w 66"/>
              <a:gd name="T17" fmla="*/ 60 h 60"/>
              <a:gd name="T18" fmla="*/ 44 w 66"/>
              <a:gd name="T19" fmla="*/ 20 h 60"/>
              <a:gd name="T20" fmla="*/ 45 w 66"/>
              <a:gd name="T21" fmla="*/ 16 h 60"/>
              <a:gd name="T22" fmla="*/ 45 w 66"/>
              <a:gd name="T23" fmla="*/ 13 h 60"/>
              <a:gd name="T24" fmla="*/ 44 w 66"/>
              <a:gd name="T25" fmla="*/ 9 h 60"/>
              <a:gd name="T26" fmla="*/ 46 w 66"/>
              <a:gd name="T27" fmla="*/ 27 h 60"/>
              <a:gd name="T28" fmla="*/ 44 w 66"/>
              <a:gd name="T29" fmla="*/ 30 h 60"/>
              <a:gd name="T30" fmla="*/ 46 w 66"/>
              <a:gd name="T31" fmla="*/ 30 h 60"/>
              <a:gd name="T32" fmla="*/ 44 w 66"/>
              <a:gd name="T33" fmla="*/ 41 h 60"/>
              <a:gd name="T34" fmla="*/ 45 w 66"/>
              <a:gd name="T35" fmla="*/ 37 h 60"/>
              <a:gd name="T36" fmla="*/ 41 w 66"/>
              <a:gd name="T37" fmla="*/ 21 h 60"/>
              <a:gd name="T38" fmla="*/ 39 w 66"/>
              <a:gd name="T39" fmla="*/ 17 h 60"/>
              <a:gd name="T40" fmla="*/ 42 w 66"/>
              <a:gd name="T41" fmla="*/ 13 h 60"/>
              <a:gd name="T42" fmla="*/ 39 w 66"/>
              <a:gd name="T43" fmla="*/ 24 h 60"/>
              <a:gd name="T44" fmla="*/ 42 w 66"/>
              <a:gd name="T45" fmla="*/ 23 h 60"/>
              <a:gd name="T46" fmla="*/ 39 w 66"/>
              <a:gd name="T47" fmla="*/ 35 h 60"/>
              <a:gd name="T48" fmla="*/ 41 w 66"/>
              <a:gd name="T49" fmla="*/ 31 h 60"/>
              <a:gd name="T50" fmla="*/ 41 w 66"/>
              <a:gd name="T51" fmla="*/ 41 h 60"/>
              <a:gd name="T52" fmla="*/ 39 w 66"/>
              <a:gd name="T53" fmla="*/ 38 h 60"/>
              <a:gd name="T54" fmla="*/ 46 w 66"/>
              <a:gd name="T55" fmla="*/ 48 h 60"/>
              <a:gd name="T56" fmla="*/ 39 w 66"/>
              <a:gd name="T57" fmla="*/ 45 h 60"/>
              <a:gd name="T58" fmla="*/ 42 w 66"/>
              <a:gd name="T59" fmla="*/ 44 h 60"/>
              <a:gd name="T60" fmla="*/ 11 w 66"/>
              <a:gd name="T61" fmla="*/ 34 h 60"/>
              <a:gd name="T62" fmla="*/ 12 w 66"/>
              <a:gd name="T63" fmla="*/ 30 h 60"/>
              <a:gd name="T64" fmla="*/ 17 w 66"/>
              <a:gd name="T65" fmla="*/ 33 h 60"/>
              <a:gd name="T66" fmla="*/ 15 w 66"/>
              <a:gd name="T67" fmla="*/ 30 h 60"/>
              <a:gd name="T68" fmla="*/ 18 w 66"/>
              <a:gd name="T69" fmla="*/ 26 h 60"/>
              <a:gd name="T70" fmla="*/ 15 w 66"/>
              <a:gd name="T71" fmla="*/ 37 h 60"/>
              <a:gd name="T72" fmla="*/ 18 w 66"/>
              <a:gd name="T73" fmla="*/ 36 h 60"/>
              <a:gd name="T74" fmla="*/ 15 w 66"/>
              <a:gd name="T75" fmla="*/ 48 h 60"/>
              <a:gd name="T76" fmla="*/ 17 w 66"/>
              <a:gd name="T77" fmla="*/ 44 h 60"/>
              <a:gd name="T78" fmla="*/ 17 w 66"/>
              <a:gd name="T79" fmla="*/ 55 h 60"/>
              <a:gd name="T80" fmla="*/ 15 w 66"/>
              <a:gd name="T81" fmla="*/ 51 h 60"/>
              <a:gd name="T82" fmla="*/ 13 w 66"/>
              <a:gd name="T83" fmla="*/ 27 h 60"/>
              <a:gd name="T84" fmla="*/ 11 w 66"/>
              <a:gd name="T85" fmla="*/ 37 h 60"/>
              <a:gd name="T86" fmla="*/ 13 w 66"/>
              <a:gd name="T87" fmla="*/ 37 h 60"/>
              <a:gd name="T88" fmla="*/ 11 w 66"/>
              <a:gd name="T89" fmla="*/ 48 h 60"/>
              <a:gd name="T90" fmla="*/ 12 w 66"/>
              <a:gd name="T91" fmla="*/ 44 h 60"/>
              <a:gd name="T92" fmla="*/ 12 w 66"/>
              <a:gd name="T93" fmla="*/ 55 h 60"/>
              <a:gd name="T94" fmla="*/ 11 w 66"/>
              <a:gd name="T95" fmla="*/ 51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66" h="60">
                <a:moveTo>
                  <a:pt x="0" y="55"/>
                </a:moveTo>
                <a:cubicBezTo>
                  <a:pt x="4" y="55"/>
                  <a:pt x="4" y="55"/>
                  <a:pt x="4" y="55"/>
                </a:cubicBezTo>
                <a:cubicBezTo>
                  <a:pt x="4" y="19"/>
                  <a:pt x="4" y="19"/>
                  <a:pt x="4" y="19"/>
                </a:cubicBezTo>
                <a:cubicBezTo>
                  <a:pt x="4" y="17"/>
                  <a:pt x="4" y="17"/>
                  <a:pt x="4" y="17"/>
                </a:cubicBezTo>
                <a:cubicBezTo>
                  <a:pt x="6" y="16"/>
                  <a:pt x="6" y="16"/>
                  <a:pt x="6" y="16"/>
                </a:cubicBezTo>
                <a:cubicBezTo>
                  <a:pt x="22" y="14"/>
                  <a:pt x="22" y="14"/>
                  <a:pt x="22" y="14"/>
                </a:cubicBezTo>
                <a:cubicBezTo>
                  <a:pt x="25" y="14"/>
                  <a:pt x="25" y="14"/>
                  <a:pt x="25" y="14"/>
                </a:cubicBezTo>
                <a:cubicBezTo>
                  <a:pt x="28" y="15"/>
                  <a:pt x="28" y="15"/>
                  <a:pt x="28" y="15"/>
                </a:cubicBezTo>
                <a:cubicBezTo>
                  <a:pt x="31" y="37"/>
                  <a:pt x="31" y="37"/>
                  <a:pt x="31" y="37"/>
                </a:cubicBezTo>
                <a:cubicBezTo>
                  <a:pt x="32" y="38"/>
                  <a:pt x="32" y="38"/>
                  <a:pt x="32" y="38"/>
                </a:cubicBezTo>
                <a:cubicBezTo>
                  <a:pt x="32" y="5"/>
                  <a:pt x="32" y="5"/>
                  <a:pt x="32" y="5"/>
                </a:cubicBezTo>
                <a:cubicBezTo>
                  <a:pt x="32" y="3"/>
                  <a:pt x="32" y="3"/>
                  <a:pt x="32" y="3"/>
                </a:cubicBezTo>
                <a:cubicBezTo>
                  <a:pt x="35" y="3"/>
                  <a:pt x="35" y="3"/>
                  <a:pt x="35" y="3"/>
                </a:cubicBezTo>
                <a:cubicBezTo>
                  <a:pt x="51" y="0"/>
                  <a:pt x="51" y="0"/>
                  <a:pt x="51" y="0"/>
                </a:cubicBezTo>
                <a:cubicBezTo>
                  <a:pt x="54" y="0"/>
                  <a:pt x="54" y="0"/>
                  <a:pt x="54" y="0"/>
                </a:cubicBezTo>
                <a:cubicBezTo>
                  <a:pt x="63" y="3"/>
                  <a:pt x="63" y="3"/>
                  <a:pt x="63" y="3"/>
                </a:cubicBezTo>
                <a:cubicBezTo>
                  <a:pt x="63" y="55"/>
                  <a:pt x="63" y="55"/>
                  <a:pt x="63" y="55"/>
                </a:cubicBezTo>
                <a:cubicBezTo>
                  <a:pt x="66" y="55"/>
                  <a:pt x="66" y="55"/>
                  <a:pt x="66" y="55"/>
                </a:cubicBezTo>
                <a:cubicBezTo>
                  <a:pt x="66" y="60"/>
                  <a:pt x="66" y="60"/>
                  <a:pt x="66" y="60"/>
                </a:cubicBezTo>
                <a:cubicBezTo>
                  <a:pt x="51" y="60"/>
                  <a:pt x="51" y="60"/>
                  <a:pt x="51" y="60"/>
                </a:cubicBezTo>
                <a:cubicBezTo>
                  <a:pt x="49" y="60"/>
                  <a:pt x="49" y="60"/>
                  <a:pt x="49" y="60"/>
                </a:cubicBezTo>
                <a:cubicBezTo>
                  <a:pt x="49" y="57"/>
                  <a:pt x="49" y="57"/>
                  <a:pt x="49" y="57"/>
                </a:cubicBezTo>
                <a:cubicBezTo>
                  <a:pt x="49" y="6"/>
                  <a:pt x="49" y="6"/>
                  <a:pt x="49" y="6"/>
                </a:cubicBezTo>
                <a:cubicBezTo>
                  <a:pt x="38" y="8"/>
                  <a:pt x="38" y="8"/>
                  <a:pt x="38" y="8"/>
                </a:cubicBezTo>
                <a:cubicBezTo>
                  <a:pt x="38" y="57"/>
                  <a:pt x="38" y="57"/>
                  <a:pt x="38" y="57"/>
                </a:cubicBezTo>
                <a:cubicBezTo>
                  <a:pt x="38" y="60"/>
                  <a:pt x="38" y="60"/>
                  <a:pt x="38" y="60"/>
                </a:cubicBezTo>
                <a:cubicBezTo>
                  <a:pt x="37" y="60"/>
                  <a:pt x="37" y="60"/>
                  <a:pt x="37" y="60"/>
                </a:cubicBezTo>
                <a:cubicBezTo>
                  <a:pt x="28" y="60"/>
                  <a:pt x="28" y="60"/>
                  <a:pt x="28" y="60"/>
                </a:cubicBezTo>
                <a:cubicBezTo>
                  <a:pt x="23" y="60"/>
                  <a:pt x="23" y="60"/>
                  <a:pt x="23" y="60"/>
                </a:cubicBezTo>
                <a:cubicBezTo>
                  <a:pt x="20" y="60"/>
                  <a:pt x="20" y="60"/>
                  <a:pt x="20" y="60"/>
                </a:cubicBezTo>
                <a:cubicBezTo>
                  <a:pt x="20" y="57"/>
                  <a:pt x="20" y="57"/>
                  <a:pt x="20" y="57"/>
                </a:cubicBezTo>
                <a:cubicBezTo>
                  <a:pt x="20" y="20"/>
                  <a:pt x="20" y="20"/>
                  <a:pt x="20" y="20"/>
                </a:cubicBezTo>
                <a:cubicBezTo>
                  <a:pt x="9" y="21"/>
                  <a:pt x="9" y="21"/>
                  <a:pt x="9" y="21"/>
                </a:cubicBezTo>
                <a:cubicBezTo>
                  <a:pt x="9" y="57"/>
                  <a:pt x="9" y="57"/>
                  <a:pt x="9" y="57"/>
                </a:cubicBezTo>
                <a:cubicBezTo>
                  <a:pt x="9" y="60"/>
                  <a:pt x="9" y="60"/>
                  <a:pt x="9" y="60"/>
                </a:cubicBezTo>
                <a:cubicBezTo>
                  <a:pt x="6" y="60"/>
                  <a:pt x="6" y="60"/>
                  <a:pt x="6" y="60"/>
                </a:cubicBezTo>
                <a:cubicBezTo>
                  <a:pt x="0" y="60"/>
                  <a:pt x="0" y="60"/>
                  <a:pt x="0" y="60"/>
                </a:cubicBezTo>
                <a:cubicBezTo>
                  <a:pt x="0" y="55"/>
                  <a:pt x="0" y="55"/>
                  <a:pt x="0" y="55"/>
                </a:cubicBezTo>
                <a:close/>
                <a:moveTo>
                  <a:pt x="44" y="16"/>
                </a:moveTo>
                <a:cubicBezTo>
                  <a:pt x="44" y="18"/>
                  <a:pt x="44" y="19"/>
                  <a:pt x="44" y="20"/>
                </a:cubicBezTo>
                <a:cubicBezTo>
                  <a:pt x="44" y="20"/>
                  <a:pt x="45" y="20"/>
                  <a:pt x="45" y="20"/>
                </a:cubicBezTo>
                <a:cubicBezTo>
                  <a:pt x="46" y="20"/>
                  <a:pt x="46" y="20"/>
                  <a:pt x="46" y="20"/>
                </a:cubicBezTo>
                <a:cubicBezTo>
                  <a:pt x="46" y="19"/>
                  <a:pt x="46" y="17"/>
                  <a:pt x="46" y="16"/>
                </a:cubicBezTo>
                <a:cubicBezTo>
                  <a:pt x="46" y="16"/>
                  <a:pt x="46" y="16"/>
                  <a:pt x="45" y="16"/>
                </a:cubicBezTo>
                <a:cubicBezTo>
                  <a:pt x="45" y="16"/>
                  <a:pt x="44" y="16"/>
                  <a:pt x="44" y="16"/>
                </a:cubicBezTo>
                <a:close/>
                <a:moveTo>
                  <a:pt x="44" y="9"/>
                </a:moveTo>
                <a:cubicBezTo>
                  <a:pt x="44" y="11"/>
                  <a:pt x="44" y="12"/>
                  <a:pt x="44" y="13"/>
                </a:cubicBezTo>
                <a:cubicBezTo>
                  <a:pt x="44" y="13"/>
                  <a:pt x="45" y="13"/>
                  <a:pt x="45" y="13"/>
                </a:cubicBezTo>
                <a:cubicBezTo>
                  <a:pt x="46" y="13"/>
                  <a:pt x="46" y="13"/>
                  <a:pt x="46" y="13"/>
                </a:cubicBezTo>
                <a:cubicBezTo>
                  <a:pt x="46" y="12"/>
                  <a:pt x="46" y="10"/>
                  <a:pt x="46" y="9"/>
                </a:cubicBezTo>
                <a:cubicBezTo>
                  <a:pt x="46" y="9"/>
                  <a:pt x="46" y="9"/>
                  <a:pt x="45" y="9"/>
                </a:cubicBezTo>
                <a:cubicBezTo>
                  <a:pt x="45" y="9"/>
                  <a:pt x="44" y="9"/>
                  <a:pt x="44" y="9"/>
                </a:cubicBezTo>
                <a:close/>
                <a:moveTo>
                  <a:pt x="44" y="23"/>
                </a:moveTo>
                <a:cubicBezTo>
                  <a:pt x="44" y="25"/>
                  <a:pt x="44" y="26"/>
                  <a:pt x="44" y="27"/>
                </a:cubicBezTo>
                <a:cubicBezTo>
                  <a:pt x="44" y="27"/>
                  <a:pt x="45" y="27"/>
                  <a:pt x="45" y="27"/>
                </a:cubicBezTo>
                <a:cubicBezTo>
                  <a:pt x="46" y="27"/>
                  <a:pt x="46" y="27"/>
                  <a:pt x="46" y="27"/>
                </a:cubicBezTo>
                <a:cubicBezTo>
                  <a:pt x="46" y="26"/>
                  <a:pt x="46" y="24"/>
                  <a:pt x="46" y="23"/>
                </a:cubicBezTo>
                <a:cubicBezTo>
                  <a:pt x="46" y="23"/>
                  <a:pt x="46" y="23"/>
                  <a:pt x="45" y="23"/>
                </a:cubicBezTo>
                <a:cubicBezTo>
                  <a:pt x="45" y="23"/>
                  <a:pt x="44" y="23"/>
                  <a:pt x="44" y="23"/>
                </a:cubicBezTo>
                <a:close/>
                <a:moveTo>
                  <a:pt x="44" y="30"/>
                </a:moveTo>
                <a:cubicBezTo>
                  <a:pt x="44" y="32"/>
                  <a:pt x="44" y="33"/>
                  <a:pt x="44" y="34"/>
                </a:cubicBezTo>
                <a:cubicBezTo>
                  <a:pt x="44" y="34"/>
                  <a:pt x="45" y="34"/>
                  <a:pt x="45" y="34"/>
                </a:cubicBezTo>
                <a:cubicBezTo>
                  <a:pt x="46" y="34"/>
                  <a:pt x="46" y="34"/>
                  <a:pt x="46" y="34"/>
                </a:cubicBezTo>
                <a:cubicBezTo>
                  <a:pt x="46" y="33"/>
                  <a:pt x="46" y="32"/>
                  <a:pt x="46" y="30"/>
                </a:cubicBezTo>
                <a:cubicBezTo>
                  <a:pt x="46" y="30"/>
                  <a:pt x="46" y="30"/>
                  <a:pt x="45" y="30"/>
                </a:cubicBezTo>
                <a:cubicBezTo>
                  <a:pt x="45" y="30"/>
                  <a:pt x="44" y="30"/>
                  <a:pt x="44" y="30"/>
                </a:cubicBezTo>
                <a:close/>
                <a:moveTo>
                  <a:pt x="44" y="37"/>
                </a:moveTo>
                <a:cubicBezTo>
                  <a:pt x="44" y="39"/>
                  <a:pt x="44" y="40"/>
                  <a:pt x="44" y="41"/>
                </a:cubicBezTo>
                <a:cubicBezTo>
                  <a:pt x="44" y="41"/>
                  <a:pt x="45" y="41"/>
                  <a:pt x="45" y="41"/>
                </a:cubicBezTo>
                <a:cubicBezTo>
                  <a:pt x="46" y="41"/>
                  <a:pt x="46" y="41"/>
                  <a:pt x="46" y="41"/>
                </a:cubicBezTo>
                <a:cubicBezTo>
                  <a:pt x="46" y="40"/>
                  <a:pt x="46" y="39"/>
                  <a:pt x="46" y="37"/>
                </a:cubicBezTo>
                <a:cubicBezTo>
                  <a:pt x="46" y="37"/>
                  <a:pt x="46" y="37"/>
                  <a:pt x="45" y="37"/>
                </a:cubicBezTo>
                <a:cubicBezTo>
                  <a:pt x="45" y="37"/>
                  <a:pt x="44" y="37"/>
                  <a:pt x="44" y="37"/>
                </a:cubicBezTo>
                <a:close/>
                <a:moveTo>
                  <a:pt x="39" y="17"/>
                </a:moveTo>
                <a:cubicBezTo>
                  <a:pt x="39" y="18"/>
                  <a:pt x="39" y="19"/>
                  <a:pt x="39" y="21"/>
                </a:cubicBezTo>
                <a:cubicBezTo>
                  <a:pt x="40" y="21"/>
                  <a:pt x="40" y="21"/>
                  <a:pt x="41" y="21"/>
                </a:cubicBezTo>
                <a:cubicBezTo>
                  <a:pt x="41" y="21"/>
                  <a:pt x="41" y="21"/>
                  <a:pt x="42" y="20"/>
                </a:cubicBezTo>
                <a:cubicBezTo>
                  <a:pt x="42" y="19"/>
                  <a:pt x="42" y="18"/>
                  <a:pt x="42" y="17"/>
                </a:cubicBezTo>
                <a:cubicBezTo>
                  <a:pt x="41" y="17"/>
                  <a:pt x="41" y="17"/>
                  <a:pt x="41" y="17"/>
                </a:cubicBezTo>
                <a:cubicBezTo>
                  <a:pt x="40" y="17"/>
                  <a:pt x="40" y="17"/>
                  <a:pt x="39" y="17"/>
                </a:cubicBezTo>
                <a:close/>
                <a:moveTo>
                  <a:pt x="39" y="10"/>
                </a:moveTo>
                <a:cubicBezTo>
                  <a:pt x="39" y="11"/>
                  <a:pt x="39" y="12"/>
                  <a:pt x="39" y="14"/>
                </a:cubicBezTo>
                <a:cubicBezTo>
                  <a:pt x="40" y="14"/>
                  <a:pt x="40" y="14"/>
                  <a:pt x="41" y="14"/>
                </a:cubicBezTo>
                <a:cubicBezTo>
                  <a:pt x="41" y="14"/>
                  <a:pt x="41" y="14"/>
                  <a:pt x="42" y="13"/>
                </a:cubicBezTo>
                <a:cubicBezTo>
                  <a:pt x="42" y="12"/>
                  <a:pt x="42" y="11"/>
                  <a:pt x="42" y="10"/>
                </a:cubicBezTo>
                <a:cubicBezTo>
                  <a:pt x="41" y="10"/>
                  <a:pt x="41" y="10"/>
                  <a:pt x="41" y="10"/>
                </a:cubicBezTo>
                <a:cubicBezTo>
                  <a:pt x="40" y="10"/>
                  <a:pt x="40" y="10"/>
                  <a:pt x="39" y="10"/>
                </a:cubicBezTo>
                <a:close/>
                <a:moveTo>
                  <a:pt x="39" y="24"/>
                </a:moveTo>
                <a:cubicBezTo>
                  <a:pt x="39" y="25"/>
                  <a:pt x="39" y="26"/>
                  <a:pt x="39" y="28"/>
                </a:cubicBezTo>
                <a:cubicBezTo>
                  <a:pt x="40" y="28"/>
                  <a:pt x="40" y="28"/>
                  <a:pt x="41" y="28"/>
                </a:cubicBezTo>
                <a:cubicBezTo>
                  <a:pt x="41" y="27"/>
                  <a:pt x="41" y="27"/>
                  <a:pt x="42" y="27"/>
                </a:cubicBezTo>
                <a:cubicBezTo>
                  <a:pt x="42" y="26"/>
                  <a:pt x="42" y="25"/>
                  <a:pt x="42" y="23"/>
                </a:cubicBezTo>
                <a:cubicBezTo>
                  <a:pt x="41" y="24"/>
                  <a:pt x="41" y="24"/>
                  <a:pt x="41" y="24"/>
                </a:cubicBezTo>
                <a:cubicBezTo>
                  <a:pt x="40" y="24"/>
                  <a:pt x="40" y="24"/>
                  <a:pt x="39" y="24"/>
                </a:cubicBezTo>
                <a:close/>
                <a:moveTo>
                  <a:pt x="39" y="31"/>
                </a:moveTo>
                <a:cubicBezTo>
                  <a:pt x="39" y="32"/>
                  <a:pt x="39" y="33"/>
                  <a:pt x="39" y="35"/>
                </a:cubicBezTo>
                <a:cubicBezTo>
                  <a:pt x="40" y="35"/>
                  <a:pt x="40" y="34"/>
                  <a:pt x="41" y="34"/>
                </a:cubicBezTo>
                <a:cubicBezTo>
                  <a:pt x="41" y="34"/>
                  <a:pt x="41" y="34"/>
                  <a:pt x="42" y="34"/>
                </a:cubicBezTo>
                <a:cubicBezTo>
                  <a:pt x="42" y="33"/>
                  <a:pt x="42" y="32"/>
                  <a:pt x="42" y="30"/>
                </a:cubicBezTo>
                <a:cubicBezTo>
                  <a:pt x="41" y="30"/>
                  <a:pt x="41" y="30"/>
                  <a:pt x="41" y="31"/>
                </a:cubicBezTo>
                <a:cubicBezTo>
                  <a:pt x="40" y="31"/>
                  <a:pt x="40" y="31"/>
                  <a:pt x="39" y="31"/>
                </a:cubicBezTo>
                <a:close/>
                <a:moveTo>
                  <a:pt x="39" y="38"/>
                </a:moveTo>
                <a:cubicBezTo>
                  <a:pt x="39" y="39"/>
                  <a:pt x="39" y="40"/>
                  <a:pt x="39" y="41"/>
                </a:cubicBezTo>
                <a:cubicBezTo>
                  <a:pt x="40" y="41"/>
                  <a:pt x="40" y="41"/>
                  <a:pt x="41" y="41"/>
                </a:cubicBezTo>
                <a:cubicBezTo>
                  <a:pt x="41" y="41"/>
                  <a:pt x="41" y="41"/>
                  <a:pt x="42" y="41"/>
                </a:cubicBezTo>
                <a:cubicBezTo>
                  <a:pt x="42" y="40"/>
                  <a:pt x="42" y="39"/>
                  <a:pt x="42" y="37"/>
                </a:cubicBezTo>
                <a:cubicBezTo>
                  <a:pt x="41" y="37"/>
                  <a:pt x="41" y="37"/>
                  <a:pt x="41" y="37"/>
                </a:cubicBezTo>
                <a:cubicBezTo>
                  <a:pt x="40" y="37"/>
                  <a:pt x="40" y="37"/>
                  <a:pt x="39" y="38"/>
                </a:cubicBezTo>
                <a:close/>
                <a:moveTo>
                  <a:pt x="44" y="44"/>
                </a:moveTo>
                <a:cubicBezTo>
                  <a:pt x="44" y="46"/>
                  <a:pt x="44" y="47"/>
                  <a:pt x="44" y="48"/>
                </a:cubicBezTo>
                <a:cubicBezTo>
                  <a:pt x="44" y="48"/>
                  <a:pt x="45" y="48"/>
                  <a:pt x="45" y="48"/>
                </a:cubicBezTo>
                <a:cubicBezTo>
                  <a:pt x="46" y="48"/>
                  <a:pt x="46" y="48"/>
                  <a:pt x="46" y="48"/>
                </a:cubicBezTo>
                <a:cubicBezTo>
                  <a:pt x="46" y="47"/>
                  <a:pt x="46" y="46"/>
                  <a:pt x="46" y="44"/>
                </a:cubicBezTo>
                <a:cubicBezTo>
                  <a:pt x="46" y="44"/>
                  <a:pt x="46" y="44"/>
                  <a:pt x="45" y="44"/>
                </a:cubicBezTo>
                <a:cubicBezTo>
                  <a:pt x="45" y="44"/>
                  <a:pt x="44" y="44"/>
                  <a:pt x="44" y="44"/>
                </a:cubicBezTo>
                <a:close/>
                <a:moveTo>
                  <a:pt x="39" y="45"/>
                </a:moveTo>
                <a:cubicBezTo>
                  <a:pt x="39" y="46"/>
                  <a:pt x="39" y="47"/>
                  <a:pt x="39" y="48"/>
                </a:cubicBezTo>
                <a:cubicBezTo>
                  <a:pt x="40" y="48"/>
                  <a:pt x="40" y="48"/>
                  <a:pt x="41" y="48"/>
                </a:cubicBezTo>
                <a:cubicBezTo>
                  <a:pt x="41" y="48"/>
                  <a:pt x="41" y="48"/>
                  <a:pt x="42" y="48"/>
                </a:cubicBezTo>
                <a:cubicBezTo>
                  <a:pt x="42" y="47"/>
                  <a:pt x="42" y="46"/>
                  <a:pt x="42" y="44"/>
                </a:cubicBezTo>
                <a:cubicBezTo>
                  <a:pt x="41" y="44"/>
                  <a:pt x="41" y="44"/>
                  <a:pt x="41" y="44"/>
                </a:cubicBezTo>
                <a:cubicBezTo>
                  <a:pt x="40" y="44"/>
                  <a:pt x="40" y="44"/>
                  <a:pt x="39" y="45"/>
                </a:cubicBezTo>
                <a:close/>
                <a:moveTo>
                  <a:pt x="11" y="30"/>
                </a:moveTo>
                <a:cubicBezTo>
                  <a:pt x="11" y="31"/>
                  <a:pt x="11" y="33"/>
                  <a:pt x="11" y="34"/>
                </a:cubicBezTo>
                <a:cubicBezTo>
                  <a:pt x="11" y="34"/>
                  <a:pt x="12" y="34"/>
                  <a:pt x="12" y="34"/>
                </a:cubicBezTo>
                <a:cubicBezTo>
                  <a:pt x="12" y="34"/>
                  <a:pt x="13" y="34"/>
                  <a:pt x="13" y="34"/>
                </a:cubicBezTo>
                <a:cubicBezTo>
                  <a:pt x="13" y="32"/>
                  <a:pt x="13" y="31"/>
                  <a:pt x="13" y="30"/>
                </a:cubicBezTo>
                <a:cubicBezTo>
                  <a:pt x="13" y="30"/>
                  <a:pt x="12" y="30"/>
                  <a:pt x="12" y="30"/>
                </a:cubicBezTo>
                <a:cubicBezTo>
                  <a:pt x="12" y="30"/>
                  <a:pt x="11" y="30"/>
                  <a:pt x="11" y="30"/>
                </a:cubicBezTo>
                <a:close/>
                <a:moveTo>
                  <a:pt x="15" y="30"/>
                </a:moveTo>
                <a:cubicBezTo>
                  <a:pt x="15" y="31"/>
                  <a:pt x="15" y="32"/>
                  <a:pt x="15" y="34"/>
                </a:cubicBezTo>
                <a:cubicBezTo>
                  <a:pt x="16" y="34"/>
                  <a:pt x="16" y="34"/>
                  <a:pt x="17" y="33"/>
                </a:cubicBezTo>
                <a:cubicBezTo>
                  <a:pt x="17" y="33"/>
                  <a:pt x="17" y="33"/>
                  <a:pt x="18" y="33"/>
                </a:cubicBezTo>
                <a:cubicBezTo>
                  <a:pt x="18" y="32"/>
                  <a:pt x="18" y="31"/>
                  <a:pt x="18" y="29"/>
                </a:cubicBezTo>
                <a:cubicBezTo>
                  <a:pt x="17" y="29"/>
                  <a:pt x="17" y="29"/>
                  <a:pt x="17" y="29"/>
                </a:cubicBezTo>
                <a:cubicBezTo>
                  <a:pt x="16" y="30"/>
                  <a:pt x="16" y="30"/>
                  <a:pt x="15" y="30"/>
                </a:cubicBezTo>
                <a:close/>
                <a:moveTo>
                  <a:pt x="15" y="23"/>
                </a:moveTo>
                <a:cubicBezTo>
                  <a:pt x="15" y="24"/>
                  <a:pt x="15" y="25"/>
                  <a:pt x="15" y="27"/>
                </a:cubicBezTo>
                <a:cubicBezTo>
                  <a:pt x="16" y="27"/>
                  <a:pt x="16" y="26"/>
                  <a:pt x="17" y="26"/>
                </a:cubicBezTo>
                <a:cubicBezTo>
                  <a:pt x="17" y="26"/>
                  <a:pt x="17" y="26"/>
                  <a:pt x="18" y="26"/>
                </a:cubicBezTo>
                <a:cubicBezTo>
                  <a:pt x="18" y="25"/>
                  <a:pt x="18" y="24"/>
                  <a:pt x="18" y="22"/>
                </a:cubicBezTo>
                <a:cubicBezTo>
                  <a:pt x="17" y="22"/>
                  <a:pt x="17" y="22"/>
                  <a:pt x="17" y="22"/>
                </a:cubicBezTo>
                <a:cubicBezTo>
                  <a:pt x="16" y="22"/>
                  <a:pt x="16" y="22"/>
                  <a:pt x="15" y="23"/>
                </a:cubicBezTo>
                <a:close/>
                <a:moveTo>
                  <a:pt x="15" y="37"/>
                </a:moveTo>
                <a:cubicBezTo>
                  <a:pt x="15" y="38"/>
                  <a:pt x="15" y="39"/>
                  <a:pt x="15" y="41"/>
                </a:cubicBezTo>
                <a:cubicBezTo>
                  <a:pt x="16" y="41"/>
                  <a:pt x="16" y="41"/>
                  <a:pt x="17" y="41"/>
                </a:cubicBezTo>
                <a:cubicBezTo>
                  <a:pt x="17" y="41"/>
                  <a:pt x="17" y="41"/>
                  <a:pt x="18" y="40"/>
                </a:cubicBezTo>
                <a:cubicBezTo>
                  <a:pt x="18" y="39"/>
                  <a:pt x="18" y="38"/>
                  <a:pt x="18" y="36"/>
                </a:cubicBezTo>
                <a:cubicBezTo>
                  <a:pt x="17" y="36"/>
                  <a:pt x="17" y="37"/>
                  <a:pt x="17" y="37"/>
                </a:cubicBezTo>
                <a:cubicBezTo>
                  <a:pt x="16" y="37"/>
                  <a:pt x="16" y="37"/>
                  <a:pt x="15" y="37"/>
                </a:cubicBezTo>
                <a:close/>
                <a:moveTo>
                  <a:pt x="15" y="44"/>
                </a:moveTo>
                <a:cubicBezTo>
                  <a:pt x="15" y="45"/>
                  <a:pt x="15" y="46"/>
                  <a:pt x="15" y="48"/>
                </a:cubicBezTo>
                <a:cubicBezTo>
                  <a:pt x="16" y="48"/>
                  <a:pt x="16" y="48"/>
                  <a:pt x="17" y="48"/>
                </a:cubicBezTo>
                <a:cubicBezTo>
                  <a:pt x="17" y="48"/>
                  <a:pt x="17" y="48"/>
                  <a:pt x="18" y="48"/>
                </a:cubicBezTo>
                <a:cubicBezTo>
                  <a:pt x="18" y="46"/>
                  <a:pt x="18" y="45"/>
                  <a:pt x="18" y="44"/>
                </a:cubicBezTo>
                <a:cubicBezTo>
                  <a:pt x="17" y="44"/>
                  <a:pt x="17" y="44"/>
                  <a:pt x="17" y="44"/>
                </a:cubicBezTo>
                <a:cubicBezTo>
                  <a:pt x="16" y="44"/>
                  <a:pt x="16" y="44"/>
                  <a:pt x="15" y="44"/>
                </a:cubicBezTo>
                <a:close/>
                <a:moveTo>
                  <a:pt x="15" y="51"/>
                </a:moveTo>
                <a:cubicBezTo>
                  <a:pt x="15" y="52"/>
                  <a:pt x="15" y="53"/>
                  <a:pt x="15" y="55"/>
                </a:cubicBezTo>
                <a:cubicBezTo>
                  <a:pt x="16" y="55"/>
                  <a:pt x="16" y="55"/>
                  <a:pt x="17" y="55"/>
                </a:cubicBezTo>
                <a:cubicBezTo>
                  <a:pt x="17" y="55"/>
                  <a:pt x="17" y="55"/>
                  <a:pt x="18" y="55"/>
                </a:cubicBezTo>
                <a:cubicBezTo>
                  <a:pt x="18" y="53"/>
                  <a:pt x="18" y="52"/>
                  <a:pt x="18" y="51"/>
                </a:cubicBezTo>
                <a:cubicBezTo>
                  <a:pt x="17" y="51"/>
                  <a:pt x="17" y="51"/>
                  <a:pt x="17" y="51"/>
                </a:cubicBezTo>
                <a:cubicBezTo>
                  <a:pt x="16" y="51"/>
                  <a:pt x="16" y="51"/>
                  <a:pt x="15" y="51"/>
                </a:cubicBezTo>
                <a:close/>
                <a:moveTo>
                  <a:pt x="11" y="23"/>
                </a:moveTo>
                <a:cubicBezTo>
                  <a:pt x="11" y="24"/>
                  <a:pt x="11" y="26"/>
                  <a:pt x="11" y="27"/>
                </a:cubicBezTo>
                <a:cubicBezTo>
                  <a:pt x="11" y="27"/>
                  <a:pt x="12" y="27"/>
                  <a:pt x="12" y="27"/>
                </a:cubicBezTo>
                <a:cubicBezTo>
                  <a:pt x="12" y="27"/>
                  <a:pt x="13" y="27"/>
                  <a:pt x="13" y="27"/>
                </a:cubicBezTo>
                <a:cubicBezTo>
                  <a:pt x="13" y="25"/>
                  <a:pt x="13" y="24"/>
                  <a:pt x="13" y="23"/>
                </a:cubicBezTo>
                <a:cubicBezTo>
                  <a:pt x="13" y="23"/>
                  <a:pt x="12" y="23"/>
                  <a:pt x="12" y="23"/>
                </a:cubicBezTo>
                <a:cubicBezTo>
                  <a:pt x="12" y="23"/>
                  <a:pt x="11" y="23"/>
                  <a:pt x="11" y="23"/>
                </a:cubicBezTo>
                <a:close/>
                <a:moveTo>
                  <a:pt x="11" y="37"/>
                </a:moveTo>
                <a:cubicBezTo>
                  <a:pt x="11" y="38"/>
                  <a:pt x="11" y="40"/>
                  <a:pt x="11" y="41"/>
                </a:cubicBezTo>
                <a:cubicBezTo>
                  <a:pt x="11" y="41"/>
                  <a:pt x="12" y="41"/>
                  <a:pt x="12" y="41"/>
                </a:cubicBezTo>
                <a:cubicBezTo>
                  <a:pt x="12" y="41"/>
                  <a:pt x="13" y="41"/>
                  <a:pt x="13" y="41"/>
                </a:cubicBezTo>
                <a:cubicBezTo>
                  <a:pt x="13" y="39"/>
                  <a:pt x="13" y="38"/>
                  <a:pt x="13" y="37"/>
                </a:cubicBezTo>
                <a:cubicBezTo>
                  <a:pt x="13" y="37"/>
                  <a:pt x="12" y="37"/>
                  <a:pt x="12" y="37"/>
                </a:cubicBezTo>
                <a:cubicBezTo>
                  <a:pt x="12" y="37"/>
                  <a:pt x="11" y="37"/>
                  <a:pt x="11" y="37"/>
                </a:cubicBezTo>
                <a:close/>
                <a:moveTo>
                  <a:pt x="11" y="44"/>
                </a:moveTo>
                <a:cubicBezTo>
                  <a:pt x="11" y="45"/>
                  <a:pt x="11" y="46"/>
                  <a:pt x="11" y="48"/>
                </a:cubicBezTo>
                <a:cubicBezTo>
                  <a:pt x="11" y="48"/>
                  <a:pt x="12" y="48"/>
                  <a:pt x="12" y="48"/>
                </a:cubicBezTo>
                <a:cubicBezTo>
                  <a:pt x="12" y="48"/>
                  <a:pt x="13" y="48"/>
                  <a:pt x="13" y="48"/>
                </a:cubicBezTo>
                <a:cubicBezTo>
                  <a:pt x="13" y="46"/>
                  <a:pt x="13" y="45"/>
                  <a:pt x="13" y="44"/>
                </a:cubicBezTo>
                <a:cubicBezTo>
                  <a:pt x="13" y="44"/>
                  <a:pt x="12" y="44"/>
                  <a:pt x="12" y="44"/>
                </a:cubicBezTo>
                <a:cubicBezTo>
                  <a:pt x="12" y="44"/>
                  <a:pt x="11" y="44"/>
                  <a:pt x="11" y="44"/>
                </a:cubicBezTo>
                <a:close/>
                <a:moveTo>
                  <a:pt x="11" y="51"/>
                </a:moveTo>
                <a:cubicBezTo>
                  <a:pt x="11" y="52"/>
                  <a:pt x="11" y="53"/>
                  <a:pt x="11" y="55"/>
                </a:cubicBezTo>
                <a:cubicBezTo>
                  <a:pt x="11" y="55"/>
                  <a:pt x="12" y="55"/>
                  <a:pt x="12" y="55"/>
                </a:cubicBezTo>
                <a:cubicBezTo>
                  <a:pt x="12" y="55"/>
                  <a:pt x="13" y="55"/>
                  <a:pt x="13" y="55"/>
                </a:cubicBezTo>
                <a:cubicBezTo>
                  <a:pt x="13" y="53"/>
                  <a:pt x="13" y="52"/>
                  <a:pt x="13" y="51"/>
                </a:cubicBezTo>
                <a:cubicBezTo>
                  <a:pt x="13" y="51"/>
                  <a:pt x="12" y="51"/>
                  <a:pt x="12" y="51"/>
                </a:cubicBezTo>
                <a:cubicBezTo>
                  <a:pt x="12" y="51"/>
                  <a:pt x="11" y="51"/>
                  <a:pt x="11" y="51"/>
                </a:cubicBezTo>
                <a:close/>
              </a:path>
            </a:pathLst>
          </a:custGeom>
          <a:solidFill>
            <a:srgbClr val="6A97BE"/>
          </a:solidFill>
          <a:ln>
            <a:noFill/>
          </a:ln>
        </p:spPr>
        <p:txBody>
          <a:bodyPr vert="horz" wrap="square" lIns="91440" tIns="45720" rIns="91440" bIns="45720" numCol="1" anchor="t" anchorCtr="0" compatLnSpc="1">
            <a:prstTxWarp prst="textNoShape">
              <a:avLst/>
            </a:prstTxWarp>
          </a:bodyPr>
          <a:lstStyle/>
          <a:p>
            <a:endParaRPr lang="zh-CN" altLang="en-US">
              <a:sym typeface="+mn-lt"/>
            </a:endParaRPr>
          </a:p>
        </p:txBody>
      </p:sp>
      <p:pic>
        <p:nvPicPr>
          <p:cNvPr id="3" name="图片 2">
            <a:extLst>
              <a:ext uri="{FF2B5EF4-FFF2-40B4-BE49-F238E27FC236}">
                <a16:creationId xmlns:a16="http://schemas.microsoft.com/office/drawing/2014/main" id="{3CB1DCF9-25D4-7A4A-9A17-E11429D65DBD}"/>
              </a:ext>
            </a:extLst>
          </p:cNvPr>
          <p:cNvPicPr>
            <a:picLocks noChangeAspect="1"/>
          </p:cNvPicPr>
          <p:nvPr/>
        </p:nvPicPr>
        <p:blipFill>
          <a:blip r:embed="rId2">
            <a:duotone>
              <a:schemeClr val="accent5">
                <a:shade val="45000"/>
                <a:satMod val="135000"/>
              </a:schemeClr>
              <a:prstClr val="white"/>
            </a:duotone>
            <a:extLst>
              <a:ext uri="{28A0092B-C50C-407E-A947-70E740481C1C}">
                <a14:useLocalDpi xmlns:a14="http://schemas.microsoft.com/office/drawing/2010/main" val="0"/>
              </a:ext>
            </a:extLst>
          </a:blip>
          <a:stretch>
            <a:fillRect/>
          </a:stretch>
        </p:blipFill>
        <p:spPr>
          <a:xfrm>
            <a:off x="1228617" y="5648027"/>
            <a:ext cx="808778" cy="778373"/>
          </a:xfrm>
          <a:prstGeom prst="rect">
            <a:avLst/>
          </a:prstGeom>
        </p:spPr>
      </p:pic>
      <p:pic>
        <p:nvPicPr>
          <p:cNvPr id="4" name="图片 3">
            <a:extLst>
              <a:ext uri="{FF2B5EF4-FFF2-40B4-BE49-F238E27FC236}">
                <a16:creationId xmlns:a16="http://schemas.microsoft.com/office/drawing/2014/main" id="{15DB594D-3DDC-BE16-6696-0AB5D9727EB1}"/>
              </a:ext>
            </a:extLst>
          </p:cNvPr>
          <p:cNvPicPr>
            <a:picLocks noChangeAspect="1"/>
          </p:cNvPicPr>
          <p:nvPr/>
        </p:nvPicPr>
        <p:blipFill>
          <a:blip r:embed="rId3">
            <a:duotone>
              <a:schemeClr val="accent5">
                <a:shade val="45000"/>
                <a:satMod val="135000"/>
              </a:schemeClr>
              <a:prstClr val="white"/>
            </a:duotone>
            <a:extLst>
              <a:ext uri="{28A0092B-C50C-407E-A947-70E740481C1C}">
                <a14:useLocalDpi xmlns:a14="http://schemas.microsoft.com/office/drawing/2010/main" val="0"/>
              </a:ext>
            </a:extLst>
          </a:blip>
          <a:stretch>
            <a:fillRect/>
          </a:stretch>
        </p:blipFill>
        <p:spPr>
          <a:xfrm>
            <a:off x="1228617" y="2330045"/>
            <a:ext cx="808778" cy="633907"/>
          </a:xfrm>
          <a:prstGeom prst="rect">
            <a:avLst/>
          </a:prstGeom>
        </p:spPr>
      </p:pic>
      <p:pic>
        <p:nvPicPr>
          <p:cNvPr id="6" name="图片 5">
            <a:extLst>
              <a:ext uri="{FF2B5EF4-FFF2-40B4-BE49-F238E27FC236}">
                <a16:creationId xmlns:a16="http://schemas.microsoft.com/office/drawing/2014/main" id="{33D40003-CB6F-948E-AB18-F04D8C8E69F9}"/>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0" y="-5855"/>
            <a:ext cx="10527214" cy="883671"/>
          </a:xfrm>
          <a:prstGeom prst="rect">
            <a:avLst/>
          </a:prstGeom>
        </p:spPr>
      </p:pic>
      <p:sp>
        <p:nvSpPr>
          <p:cNvPr id="7" name="文本框 1">
            <a:extLst>
              <a:ext uri="{FF2B5EF4-FFF2-40B4-BE49-F238E27FC236}">
                <a16:creationId xmlns:a16="http://schemas.microsoft.com/office/drawing/2014/main" id="{5F77B2E7-FB27-C0CD-975A-3D86F737C2F2}"/>
              </a:ext>
            </a:extLst>
          </p:cNvPr>
          <p:cNvSpPr txBox="1">
            <a:spLocks noChangeArrowheads="1"/>
          </p:cNvSpPr>
          <p:nvPr/>
        </p:nvSpPr>
        <p:spPr bwMode="auto">
          <a:xfrm>
            <a:off x="425803" y="135197"/>
            <a:ext cx="6929153" cy="640816"/>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zh-CN" sz="3600" b="1" dirty="0">
                <a:solidFill>
                  <a:schemeClr val="bg1"/>
                </a:solidFill>
                <a:latin typeface="方正小标宋简体" panose="02010601030101010101" pitchFamily="2" charset="-122"/>
                <a:ea typeface="方正小标宋简体" panose="02010601030101010101" pitchFamily="2" charset="-122"/>
              </a:rPr>
              <a:t>01  </a:t>
            </a:r>
            <a:r>
              <a:rPr lang="zh-CN" altLang="en-US" sz="3600" b="1" dirty="0">
                <a:solidFill>
                  <a:schemeClr val="bg1"/>
                </a:solidFill>
                <a:latin typeface="方正小标宋简体" panose="02010601030101010101" pitchFamily="2" charset="-122"/>
                <a:ea typeface="方正小标宋简体" panose="02010601030101010101" pitchFamily="2" charset="-122"/>
              </a:rPr>
              <a:t>立足优势  明确发展战略目标</a:t>
            </a:r>
            <a:endParaRPr lang="zh-CN" altLang="en-US" sz="3564" b="1" dirty="0">
              <a:solidFill>
                <a:schemeClr val="bg1"/>
              </a:solidFill>
              <a:latin typeface="方正小标宋简体" panose="02010601030101010101" pitchFamily="2" charset="-122"/>
              <a:ea typeface="方正小标宋简体" panose="02010601030101010101" pitchFamily="2" charset="-122"/>
            </a:endParaRPr>
          </a:p>
        </p:txBody>
      </p:sp>
      <p:pic>
        <p:nvPicPr>
          <p:cNvPr id="16" name="图片 15">
            <a:extLst>
              <a:ext uri="{FF2B5EF4-FFF2-40B4-BE49-F238E27FC236}">
                <a16:creationId xmlns:a16="http://schemas.microsoft.com/office/drawing/2014/main" id="{E0AFDF80-3DD9-6A1B-F467-9C670B8560FE}"/>
              </a:ext>
            </a:extLst>
          </p:cNvPr>
          <p:cNvPicPr>
            <a:picLocks noChangeAspect="1"/>
          </p:cNvPicPr>
          <p:nvPr/>
        </p:nvPicPr>
        <p:blipFill>
          <a:blip r:embed="rId5">
            <a:extLst>
              <a:ext uri="{28A0092B-C50C-407E-A947-70E740481C1C}">
                <a14:useLocalDpi xmlns:a14="http://schemas.microsoft.com/office/drawing/2010/main" val="0"/>
              </a:ext>
            </a:extLst>
          </a:blip>
          <a:srcRect l="6305" r="6305"/>
          <a:stretch/>
        </p:blipFill>
        <p:spPr>
          <a:xfrm>
            <a:off x="0" y="9178495"/>
            <a:ext cx="10691813" cy="5940854"/>
          </a:xfrm>
          <a:prstGeom prst="rect">
            <a:avLst/>
          </a:prstGeom>
        </p:spPr>
      </p:pic>
    </p:spTree>
    <p:extLst>
      <p:ext uri="{BB962C8B-B14F-4D97-AF65-F5344CB8AC3E}">
        <p14:creationId xmlns:p14="http://schemas.microsoft.com/office/powerpoint/2010/main" val="23780420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B8529C-E51D-EBCE-A70F-C97F12E3332B}"/>
            </a:ext>
          </a:extLst>
        </p:cNvPr>
        <p:cNvGrpSpPr/>
        <p:nvPr/>
      </p:nvGrpSpPr>
      <p:grpSpPr>
        <a:xfrm>
          <a:off x="0" y="0"/>
          <a:ext cx="0" cy="0"/>
          <a:chOff x="0" y="0"/>
          <a:chExt cx="0" cy="0"/>
        </a:xfrm>
      </p:grpSpPr>
      <p:pic>
        <p:nvPicPr>
          <p:cNvPr id="21" name="图片 20">
            <a:extLst>
              <a:ext uri="{FF2B5EF4-FFF2-40B4-BE49-F238E27FC236}">
                <a16:creationId xmlns:a16="http://schemas.microsoft.com/office/drawing/2014/main" id="{E0E02032-44F6-3E47-10B7-7E548BDC9262}"/>
              </a:ext>
            </a:extLst>
          </p:cNvPr>
          <p:cNvPicPr>
            <a:picLocks noChangeAspect="1"/>
          </p:cNvPicPr>
          <p:nvPr/>
        </p:nvPicPr>
        <p:blipFill>
          <a:blip r:embed="rId2">
            <a:extLst>
              <a:ext uri="{BEBA8EAE-BF5A-486C-A8C5-ECC9F3942E4B}">
                <a14:imgProps xmlns:a14="http://schemas.microsoft.com/office/drawing/2010/main">
                  <a14:imgLayer r:embed="rId3">
                    <a14:imgEffect>
                      <a14:brightnessContrast contrast="-20000"/>
                    </a14:imgEffect>
                  </a14:imgLayer>
                </a14:imgProps>
              </a:ext>
              <a:ext uri="{28A0092B-C50C-407E-A947-70E740481C1C}">
                <a14:useLocalDpi xmlns:a14="http://schemas.microsoft.com/office/drawing/2010/main" val="0"/>
              </a:ext>
            </a:extLst>
          </a:blip>
          <a:srcRect l="30111" t="15944" r="30111"/>
          <a:stretch/>
        </p:blipFill>
        <p:spPr>
          <a:xfrm>
            <a:off x="-1" y="-1"/>
            <a:ext cx="10691813" cy="12708659"/>
          </a:xfrm>
          <a:prstGeom prst="rect">
            <a:avLst/>
          </a:prstGeom>
        </p:spPr>
      </p:pic>
      <p:pic>
        <p:nvPicPr>
          <p:cNvPr id="19" name="图片 18">
            <a:extLst>
              <a:ext uri="{FF2B5EF4-FFF2-40B4-BE49-F238E27FC236}">
                <a16:creationId xmlns:a16="http://schemas.microsoft.com/office/drawing/2014/main" id="{F7CC41EA-A9AD-85F6-CDEA-D8C221D078FA}"/>
              </a:ext>
            </a:extLst>
          </p:cNvPr>
          <p:cNvPicPr>
            <a:picLocks noChangeAspect="1"/>
          </p:cNvPicPr>
          <p:nvPr/>
        </p:nvPicPr>
        <p:blipFill rotWithShape="1">
          <a:blip r:embed="rId4">
            <a:extLst>
              <a:ext uri="{28A0092B-C50C-407E-A947-70E740481C1C}">
                <a14:useLocalDpi xmlns:a14="http://schemas.microsoft.com/office/drawing/2010/main" val="0"/>
              </a:ext>
            </a:extLst>
          </a:blip>
          <a:srcRect t="44351"/>
          <a:stretch/>
        </p:blipFill>
        <p:spPr>
          <a:xfrm>
            <a:off x="0" y="6541477"/>
            <a:ext cx="10691813" cy="8577873"/>
          </a:xfrm>
          <a:prstGeom prst="rect">
            <a:avLst/>
          </a:prstGeom>
        </p:spPr>
      </p:pic>
      <p:pic>
        <p:nvPicPr>
          <p:cNvPr id="14" name="图片 13">
            <a:extLst>
              <a:ext uri="{FF2B5EF4-FFF2-40B4-BE49-F238E27FC236}">
                <a16:creationId xmlns:a16="http://schemas.microsoft.com/office/drawing/2014/main" id="{96FC1B2C-5FAA-1F5D-0725-25008BFFA5BB}"/>
              </a:ext>
            </a:extLst>
          </p:cNvPr>
          <p:cNvPicPr>
            <a:picLocks noChangeAspect="1"/>
          </p:cNvPicPr>
          <p:nvPr/>
        </p:nvPicPr>
        <p:blipFill rotWithShape="1">
          <a:blip r:embed="rId5">
            <a:extLst>
              <a:ext uri="{28A0092B-C50C-407E-A947-70E740481C1C}">
                <a14:useLocalDpi xmlns:a14="http://schemas.microsoft.com/office/drawing/2010/main" val="0"/>
              </a:ext>
            </a:extLst>
          </a:blip>
          <a:srcRect l="33302" t="19872" r="21776" b="13142"/>
          <a:stretch/>
        </p:blipFill>
        <p:spPr>
          <a:xfrm>
            <a:off x="730602" y="8160324"/>
            <a:ext cx="3376246" cy="3436776"/>
          </a:xfrm>
          <a:prstGeom prst="rect">
            <a:avLst/>
          </a:prstGeom>
        </p:spPr>
      </p:pic>
      <p:sp>
        <p:nvSpPr>
          <p:cNvPr id="3" name="文本框 1">
            <a:extLst>
              <a:ext uri="{FF2B5EF4-FFF2-40B4-BE49-F238E27FC236}">
                <a16:creationId xmlns:a16="http://schemas.microsoft.com/office/drawing/2014/main" id="{8674B8F6-D658-19B5-D342-99851C71CDCE}"/>
              </a:ext>
            </a:extLst>
          </p:cNvPr>
          <p:cNvSpPr txBox="1">
            <a:spLocks noChangeArrowheads="1"/>
          </p:cNvSpPr>
          <p:nvPr/>
        </p:nvSpPr>
        <p:spPr bwMode="auto">
          <a:xfrm>
            <a:off x="971194" y="7427236"/>
            <a:ext cx="2792256" cy="3436775"/>
          </a:xfrm>
          <a:prstGeom prst="rect">
            <a:avLst/>
          </a:prstGeom>
          <a:noFill/>
        </p:spPr>
        <p:txBody>
          <a:bodyPr wrap="square" rtlCol="0" anchor="ctr">
            <a:spAutoFit/>
          </a:bodyPr>
          <a:lstStyle>
            <a:defPPr>
              <a:defRPr lang="en-US"/>
            </a:defPPr>
            <a:lvl1pPr algn="ctr">
              <a:lnSpc>
                <a:spcPct val="200000"/>
              </a:lnSpc>
              <a:defRPr sz="4500" kern="100">
                <a:solidFill>
                  <a:schemeClr val="bg1"/>
                </a:solidFill>
                <a:effectLst/>
                <a:latin typeface="Agency FB" panose="020B0503020202020204" pitchFamily="34" charset="0"/>
                <a:ea typeface="方正小标宋简体" panose="02010601030101010101" pitchFamily="2" charset="-122"/>
                <a:cs typeface="Arial" panose="020B0604020202020204" pitchFamily="34" charset="0"/>
              </a:defRPr>
            </a:lvl1pPr>
          </a:lstStyle>
          <a:p>
            <a:r>
              <a:rPr lang="en-US" altLang="zh-CN" sz="13000" b="1" dirty="0"/>
              <a:t>02</a:t>
            </a:r>
            <a:endParaRPr lang="zh-CN" altLang="en-US" sz="13000" b="1" dirty="0"/>
          </a:p>
        </p:txBody>
      </p:sp>
      <p:sp>
        <p:nvSpPr>
          <p:cNvPr id="8" name="文本框 7">
            <a:extLst>
              <a:ext uri="{FF2B5EF4-FFF2-40B4-BE49-F238E27FC236}">
                <a16:creationId xmlns:a16="http://schemas.microsoft.com/office/drawing/2014/main" id="{55D4132B-9D5D-1F7E-4488-63F6D0B213E8}"/>
              </a:ext>
            </a:extLst>
          </p:cNvPr>
          <p:cNvSpPr txBox="1"/>
          <p:nvPr/>
        </p:nvSpPr>
        <p:spPr>
          <a:xfrm>
            <a:off x="3413911" y="9066143"/>
            <a:ext cx="7277902" cy="2481449"/>
          </a:xfrm>
          <a:prstGeom prst="rect">
            <a:avLst/>
          </a:prstGeom>
          <a:noFill/>
        </p:spPr>
        <p:txBody>
          <a:bodyPr wrap="square" rtlCol="0">
            <a:spAutoFit/>
          </a:bodyPr>
          <a:lstStyle/>
          <a:p>
            <a:pPr algn="ctr">
              <a:lnSpc>
                <a:spcPct val="150000"/>
              </a:lnSpc>
            </a:pPr>
            <a:r>
              <a:rPr lang="zh-CN" altLang="en-US" sz="5400" b="1" kern="100" dirty="0">
                <a:solidFill>
                  <a:schemeClr val="bg1"/>
                </a:solidFill>
                <a:latin typeface="MV Boli" panose="02000500030200090000" pitchFamily="2" charset="0"/>
                <a:ea typeface="方正小标宋简体" panose="02010601030101010101" pitchFamily="2" charset="-122"/>
                <a:cs typeface="MV Boli" panose="02000500030200090000" pitchFamily="2" charset="0"/>
              </a:rPr>
              <a:t>统筹规划</a:t>
            </a:r>
          </a:p>
          <a:p>
            <a:pPr algn="ctr">
              <a:lnSpc>
                <a:spcPct val="150000"/>
              </a:lnSpc>
            </a:pPr>
            <a:r>
              <a:rPr lang="zh-CN" altLang="en-US" sz="5400" b="1" kern="100" dirty="0">
                <a:solidFill>
                  <a:schemeClr val="bg1"/>
                </a:solidFill>
                <a:latin typeface="MV Boli" panose="02000500030200090000" pitchFamily="2" charset="0"/>
                <a:ea typeface="方正小标宋简体" panose="02010601030101010101" pitchFamily="2" charset="-122"/>
                <a:cs typeface="MV Boli" panose="02000500030200090000" pitchFamily="2" charset="0"/>
              </a:rPr>
              <a:t>优化国土空间格局</a:t>
            </a:r>
          </a:p>
        </p:txBody>
      </p:sp>
      <p:sp>
        <p:nvSpPr>
          <p:cNvPr id="9" name="文本框 8">
            <a:extLst>
              <a:ext uri="{FF2B5EF4-FFF2-40B4-BE49-F238E27FC236}">
                <a16:creationId xmlns:a16="http://schemas.microsoft.com/office/drawing/2014/main" id="{D9382EE8-CB77-9724-8F90-12C5C125CDDB}"/>
              </a:ext>
            </a:extLst>
          </p:cNvPr>
          <p:cNvSpPr txBox="1"/>
          <p:nvPr/>
        </p:nvSpPr>
        <p:spPr>
          <a:xfrm>
            <a:off x="4590161" y="11533510"/>
            <a:ext cx="5562601" cy="3270126"/>
          </a:xfrm>
          <a:prstGeom prst="rect">
            <a:avLst/>
          </a:prstGeom>
          <a:noFill/>
        </p:spPr>
        <p:txBody>
          <a:bodyPr wrap="square" rtlCol="0">
            <a:spAutoFit/>
          </a:bodyPr>
          <a:lstStyle/>
          <a:p>
            <a:pPr marL="685800" indent="-685800">
              <a:lnSpc>
                <a:spcPct val="150000"/>
              </a:lnSpc>
              <a:buFont typeface="Wingdings" panose="05000000000000000000" pitchFamily="2" charset="2"/>
              <a:buChar char="p"/>
            </a:pPr>
            <a:r>
              <a:rPr lang="zh-CN" altLang="en-US" sz="2800" b="1" kern="100" dirty="0">
                <a:solidFill>
                  <a:schemeClr val="bg1"/>
                </a:solidFill>
                <a:latin typeface="MV Boli" panose="02000500030200090000" pitchFamily="2" charset="0"/>
                <a:ea typeface="方正小标宋简体" panose="02010601030101010101" pitchFamily="2" charset="-122"/>
                <a:cs typeface="MV Boli" panose="02000500030200090000" pitchFamily="2" charset="0"/>
              </a:rPr>
              <a:t>内聚外张 区域协同</a:t>
            </a:r>
          </a:p>
          <a:p>
            <a:pPr marL="685800" indent="-685800">
              <a:lnSpc>
                <a:spcPct val="150000"/>
              </a:lnSpc>
              <a:buFont typeface="Wingdings" panose="05000000000000000000" pitchFamily="2" charset="2"/>
              <a:buChar char="p"/>
            </a:pPr>
            <a:r>
              <a:rPr lang="zh-CN" altLang="en-US" sz="2800" b="1" kern="100" dirty="0">
                <a:solidFill>
                  <a:schemeClr val="bg1"/>
                </a:solidFill>
                <a:latin typeface="MV Boli" panose="02000500030200090000" pitchFamily="2" charset="0"/>
                <a:ea typeface="方正小标宋简体" panose="02010601030101010101" pitchFamily="2" charset="-122"/>
                <a:cs typeface="MV Boli" panose="02000500030200090000" pitchFamily="2" charset="0"/>
              </a:rPr>
              <a:t>国土空间总体格局</a:t>
            </a:r>
          </a:p>
          <a:p>
            <a:pPr marL="685800" indent="-685800">
              <a:lnSpc>
                <a:spcPct val="150000"/>
              </a:lnSpc>
              <a:buFont typeface="Wingdings" panose="05000000000000000000" pitchFamily="2" charset="2"/>
              <a:buChar char="p"/>
            </a:pPr>
            <a:r>
              <a:rPr lang="zh-CN" altLang="en-US" sz="2800" b="1" kern="100" dirty="0">
                <a:solidFill>
                  <a:schemeClr val="bg1"/>
                </a:solidFill>
                <a:latin typeface="MV Boli" panose="02000500030200090000" pitchFamily="2" charset="0"/>
                <a:ea typeface="方正小标宋简体" panose="02010601030101010101" pitchFamily="2" charset="-122"/>
                <a:cs typeface="MV Boli" panose="02000500030200090000" pitchFamily="2" charset="0"/>
              </a:rPr>
              <a:t>国土空间三条控制线划定</a:t>
            </a:r>
          </a:p>
          <a:p>
            <a:pPr marL="685800" indent="-685800">
              <a:lnSpc>
                <a:spcPct val="150000"/>
              </a:lnSpc>
              <a:buFont typeface="Wingdings" panose="05000000000000000000" pitchFamily="2" charset="2"/>
              <a:buChar char="p"/>
            </a:pPr>
            <a:r>
              <a:rPr lang="zh-CN" altLang="en-US" sz="2800" b="1" kern="100" dirty="0">
                <a:solidFill>
                  <a:schemeClr val="bg1"/>
                </a:solidFill>
                <a:latin typeface="MV Boli" panose="02000500030200090000" pitchFamily="2" charset="0"/>
                <a:ea typeface="方正小标宋简体" panose="02010601030101010101" pitchFamily="2" charset="-122"/>
                <a:cs typeface="MV Boli" panose="02000500030200090000" pitchFamily="2" charset="0"/>
              </a:rPr>
              <a:t>绿色生态保护</a:t>
            </a:r>
          </a:p>
          <a:p>
            <a:pPr marL="685800" indent="-685800">
              <a:lnSpc>
                <a:spcPct val="150000"/>
              </a:lnSpc>
              <a:buFont typeface="Wingdings" panose="05000000000000000000" pitchFamily="2" charset="2"/>
              <a:buChar char="p"/>
            </a:pPr>
            <a:r>
              <a:rPr lang="zh-CN" altLang="en-US" sz="2800" b="1" kern="100" dirty="0">
                <a:solidFill>
                  <a:schemeClr val="bg1"/>
                </a:solidFill>
                <a:latin typeface="MV Boli" panose="02000500030200090000" pitchFamily="2" charset="0"/>
                <a:ea typeface="方正小标宋简体" panose="02010601030101010101" pitchFamily="2" charset="-122"/>
                <a:cs typeface="MV Boli" panose="02000500030200090000" pitchFamily="2" charset="0"/>
              </a:rPr>
              <a:t>农业农村发展</a:t>
            </a:r>
          </a:p>
        </p:txBody>
      </p:sp>
    </p:spTree>
    <p:extLst>
      <p:ext uri="{BB962C8B-B14F-4D97-AF65-F5344CB8AC3E}">
        <p14:creationId xmlns:p14="http://schemas.microsoft.com/office/powerpoint/2010/main" val="42866130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文本框 1"/>
          <p:cNvSpPr txBox="1">
            <a:spLocks noChangeArrowheads="1"/>
          </p:cNvSpPr>
          <p:nvPr/>
        </p:nvSpPr>
        <p:spPr bwMode="auto">
          <a:xfrm>
            <a:off x="289924" y="1089431"/>
            <a:ext cx="5457280" cy="6400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defRPr sz="3565" b="1">
                <a:solidFill>
                  <a:srgbClr val="82AA66"/>
                </a:solidFill>
                <a:latin typeface="微软雅黑" panose="020B0503020204020204" pitchFamily="34" charset="-122"/>
                <a:ea typeface="微软雅黑" panose="020B0503020204020204" pitchFamily="34" charset="-122"/>
              </a:defRPr>
            </a:lvl1pPr>
            <a:lvl2pPr marL="742950" indent="-285750">
              <a:defRPr>
                <a:latin typeface="Calibri" panose="020F0502020204030204" pitchFamily="34" charset="0"/>
              </a:defRPr>
            </a:lvl2pPr>
            <a:lvl3pPr marL="1143000" indent="-228600">
              <a:defRPr>
                <a:latin typeface="Calibri" panose="020F0502020204030204" pitchFamily="34" charset="0"/>
              </a:defRPr>
            </a:lvl3pPr>
            <a:lvl4pPr marL="1600200" indent="-228600">
              <a:defRPr>
                <a:latin typeface="Calibri" panose="020F0502020204030204" pitchFamily="34" charset="0"/>
              </a:defRPr>
            </a:lvl4pPr>
            <a:lvl5pPr marL="2057400" indent="-228600">
              <a:defRPr>
                <a:latin typeface="Calibri" panose="020F0502020204030204" pitchFamily="34" charset="0"/>
              </a:defRPr>
            </a:lvl5pPr>
            <a:lvl6pPr marL="2514600" indent="-228600" eaLnBrk="0" fontAlgn="base" hangingPunct="0">
              <a:spcBef>
                <a:spcPct val="0"/>
              </a:spcBef>
              <a:spcAft>
                <a:spcPct val="0"/>
              </a:spcAft>
              <a:defRPr>
                <a:latin typeface="Calibri" panose="020F0502020204030204" pitchFamily="34" charset="0"/>
              </a:defRPr>
            </a:lvl6pPr>
            <a:lvl7pPr marL="2971800" indent="-228600" eaLnBrk="0" fontAlgn="base" hangingPunct="0">
              <a:spcBef>
                <a:spcPct val="0"/>
              </a:spcBef>
              <a:spcAft>
                <a:spcPct val="0"/>
              </a:spcAft>
              <a:defRPr>
                <a:latin typeface="Calibri" panose="020F0502020204030204" pitchFamily="34" charset="0"/>
              </a:defRPr>
            </a:lvl7pPr>
            <a:lvl8pPr marL="3429000" indent="-228600" eaLnBrk="0" fontAlgn="base" hangingPunct="0">
              <a:spcBef>
                <a:spcPct val="0"/>
              </a:spcBef>
              <a:spcAft>
                <a:spcPct val="0"/>
              </a:spcAft>
              <a:defRPr>
                <a:latin typeface="Calibri" panose="020F0502020204030204" pitchFamily="34" charset="0"/>
              </a:defRPr>
            </a:lvl8pPr>
            <a:lvl9pPr marL="3886200" indent="-228600" eaLnBrk="0" fontAlgn="base" hangingPunct="0">
              <a:spcBef>
                <a:spcPct val="0"/>
              </a:spcBef>
              <a:spcAft>
                <a:spcPct val="0"/>
              </a:spcAft>
              <a:defRPr>
                <a:latin typeface="Calibri" panose="020F0502020204030204" pitchFamily="34" charset="0"/>
              </a:defRPr>
            </a:lvl9pPr>
          </a:lstStyle>
          <a:p>
            <a:r>
              <a:rPr lang="en-US" altLang="zh-CN" dirty="0">
                <a:solidFill>
                  <a:schemeClr val="accent6">
                    <a:lumMod val="75000"/>
                  </a:schemeClr>
                </a:solidFill>
              </a:rPr>
              <a:t>2.1 </a:t>
            </a:r>
            <a:r>
              <a:rPr lang="zh-CN" altLang="en-US" dirty="0">
                <a:solidFill>
                  <a:schemeClr val="accent6">
                    <a:lumMod val="75000"/>
                  </a:schemeClr>
                </a:solidFill>
              </a:rPr>
              <a:t>国土空间总体格局</a:t>
            </a:r>
          </a:p>
        </p:txBody>
      </p:sp>
      <p:sp>
        <p:nvSpPr>
          <p:cNvPr id="10" name="文本框 6"/>
          <p:cNvSpPr txBox="1">
            <a:spLocks noChangeArrowheads="1"/>
          </p:cNvSpPr>
          <p:nvPr/>
        </p:nvSpPr>
        <p:spPr bwMode="auto">
          <a:xfrm>
            <a:off x="947523" y="1711363"/>
            <a:ext cx="8961812" cy="5403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lnSpc>
                <a:spcPct val="150000"/>
              </a:lnSpc>
            </a:pPr>
            <a:r>
              <a:rPr lang="zh-CN" altLang="en-US" sz="2200" b="1" dirty="0">
                <a:solidFill>
                  <a:schemeClr val="accent6">
                    <a:lumMod val="75000"/>
                  </a:schemeClr>
                </a:solidFill>
                <a:latin typeface="微软雅黑" panose="020B0503020204020204" pitchFamily="34" charset="-122"/>
                <a:ea typeface="微软雅黑" panose="020B0503020204020204" pitchFamily="34" charset="-122"/>
              </a:rPr>
              <a:t>构建“</a:t>
            </a:r>
            <a:r>
              <a:rPr lang="zh-CN" altLang="en-US" sz="2200" b="1" dirty="0">
                <a:solidFill>
                  <a:schemeClr val="accent6">
                    <a:lumMod val="75000"/>
                  </a:schemeClr>
                </a:solidFill>
                <a:latin typeface="微软雅黑" panose="020B0503020204020204" pitchFamily="34" charset="-122"/>
                <a:ea typeface="微软雅黑" panose="020B0503020204020204" pitchFamily="34" charset="-122"/>
                <a:sym typeface="+mn-ea"/>
              </a:rPr>
              <a:t>一心一轴、一廊两区多点</a:t>
            </a:r>
            <a:r>
              <a:rPr lang="zh-CN" altLang="en-US" sz="2200" b="1" dirty="0">
                <a:solidFill>
                  <a:schemeClr val="accent6">
                    <a:lumMod val="75000"/>
                  </a:schemeClr>
                </a:solidFill>
                <a:latin typeface="微软雅黑" panose="020B0503020204020204" pitchFamily="34" charset="-122"/>
                <a:ea typeface="微软雅黑" panose="020B0503020204020204" pitchFamily="34" charset="-122"/>
              </a:rPr>
              <a:t>”的国土空间总体格局</a:t>
            </a:r>
          </a:p>
        </p:txBody>
      </p:sp>
      <p:sp>
        <p:nvSpPr>
          <p:cNvPr id="11" name="文本框 3"/>
          <p:cNvSpPr txBox="1">
            <a:spLocks noChangeArrowheads="1"/>
          </p:cNvSpPr>
          <p:nvPr/>
        </p:nvSpPr>
        <p:spPr bwMode="auto">
          <a:xfrm>
            <a:off x="5747204" y="14169271"/>
            <a:ext cx="3865902" cy="5530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gn="r" eaLnBrk="1" hangingPunct="1">
              <a:lnSpc>
                <a:spcPct val="150000"/>
              </a:lnSpc>
            </a:pPr>
            <a:r>
              <a:rPr lang="zh-CN" altLang="en-US" sz="2000" b="1" dirty="0">
                <a:solidFill>
                  <a:srgbClr val="404040"/>
                </a:solidFill>
                <a:latin typeface="微软雅黑" panose="020B0503020204020204" pitchFamily="34" charset="-122"/>
                <a:ea typeface="微软雅黑" panose="020B0503020204020204" pitchFamily="34" charset="-122"/>
              </a:rPr>
              <a:t>镇域国土空间总体格局规划图</a:t>
            </a:r>
          </a:p>
        </p:txBody>
      </p:sp>
      <p:sp>
        <p:nvSpPr>
          <p:cNvPr id="14" name="矩形: 圆角 13"/>
          <p:cNvSpPr/>
          <p:nvPr/>
        </p:nvSpPr>
        <p:spPr>
          <a:xfrm>
            <a:off x="782474" y="2395124"/>
            <a:ext cx="9126859" cy="2402892"/>
          </a:xfrm>
          <a:prstGeom prst="roundRect">
            <a:avLst/>
          </a:prstGeom>
          <a:noFill/>
          <a:ln w="38100">
            <a:solidFill>
              <a:srgbClr val="82AA66"/>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5" name="文本框 6"/>
          <p:cNvSpPr txBox="1">
            <a:spLocks noChangeArrowheads="1"/>
          </p:cNvSpPr>
          <p:nvPr/>
        </p:nvSpPr>
        <p:spPr bwMode="auto">
          <a:xfrm>
            <a:off x="978003" y="2433459"/>
            <a:ext cx="8877197" cy="2399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lnSpc>
                <a:spcPct val="150000"/>
              </a:lnSpc>
            </a:pPr>
            <a:r>
              <a:rPr lang="zh-CN" altLang="en-US" sz="2000" b="1" dirty="0">
                <a:solidFill>
                  <a:schemeClr val="accent6">
                    <a:lumMod val="75000"/>
                  </a:schemeClr>
                </a:solidFill>
                <a:latin typeface="微软雅黑" panose="020B0503020204020204" pitchFamily="34" charset="-122"/>
                <a:ea typeface="微软雅黑" panose="020B0503020204020204" pitchFamily="34" charset="-122"/>
              </a:rPr>
              <a:t>一心：</a:t>
            </a:r>
            <a:r>
              <a:rPr lang="zh-CN" altLang="en-US" dirty="0">
                <a:solidFill>
                  <a:srgbClr val="404040"/>
                </a:solidFill>
                <a:latin typeface="微软雅黑" panose="020B0503020204020204" pitchFamily="34" charset="-122"/>
                <a:ea typeface="微软雅黑" panose="020B0503020204020204" pitchFamily="34" charset="-122"/>
                <a:sym typeface="+mn-ea"/>
              </a:rPr>
              <a:t>以镇区为南寨镇发展极核，发挥综合服务功能，带动全镇域发展</a:t>
            </a:r>
            <a:r>
              <a:rPr lang="zh-CN" altLang="en-US" dirty="0">
                <a:solidFill>
                  <a:srgbClr val="404040"/>
                </a:solidFill>
                <a:latin typeface="微软雅黑" panose="020B0503020204020204" pitchFamily="34" charset="-122"/>
                <a:ea typeface="微软雅黑" panose="020B0503020204020204" pitchFamily="34" charset="-122"/>
              </a:rPr>
              <a:t>；</a:t>
            </a:r>
          </a:p>
          <a:p>
            <a:pPr eaLnBrk="1" hangingPunct="1">
              <a:lnSpc>
                <a:spcPct val="150000"/>
              </a:lnSpc>
            </a:pPr>
            <a:r>
              <a:rPr lang="zh-CN" altLang="en-US" sz="2000" b="1" dirty="0">
                <a:solidFill>
                  <a:schemeClr val="accent6">
                    <a:lumMod val="75000"/>
                  </a:schemeClr>
                </a:solidFill>
                <a:latin typeface="微软雅黑" panose="020B0503020204020204" pitchFamily="34" charset="-122"/>
                <a:ea typeface="微软雅黑" panose="020B0503020204020204" pitchFamily="34" charset="-122"/>
              </a:rPr>
              <a:t>一轴：</a:t>
            </a:r>
            <a:r>
              <a:rPr lang="zh-CN" altLang="en-US" dirty="0">
                <a:solidFill>
                  <a:srgbClr val="404040"/>
                </a:solidFill>
                <a:latin typeface="微软雅黑" panose="020B0503020204020204" pitchFamily="34" charset="-122"/>
                <a:ea typeface="微软雅黑" panose="020B0503020204020204" pitchFamily="34" charset="-122"/>
                <a:sym typeface="+mn-ea"/>
              </a:rPr>
              <a:t>沿国道344形成的综合城镇发展轴</a:t>
            </a:r>
            <a:r>
              <a:rPr lang="zh-CN" altLang="en-US" dirty="0">
                <a:solidFill>
                  <a:srgbClr val="404040"/>
                </a:solidFill>
                <a:latin typeface="微软雅黑" panose="020B0503020204020204" pitchFamily="34" charset="-122"/>
                <a:ea typeface="微软雅黑" panose="020B0503020204020204" pitchFamily="34" charset="-122"/>
              </a:rPr>
              <a:t>；</a:t>
            </a:r>
            <a:endParaRPr lang="zh-CN" altLang="en-US" sz="2000" dirty="0">
              <a:solidFill>
                <a:srgbClr val="404040"/>
              </a:solidFill>
              <a:latin typeface="微软雅黑" panose="020B0503020204020204" pitchFamily="34" charset="-122"/>
              <a:ea typeface="微软雅黑" panose="020B0503020204020204" pitchFamily="34" charset="-122"/>
            </a:endParaRPr>
          </a:p>
          <a:p>
            <a:pPr eaLnBrk="1" hangingPunct="1">
              <a:lnSpc>
                <a:spcPct val="150000"/>
              </a:lnSpc>
            </a:pPr>
            <a:r>
              <a:rPr lang="zh-CN" altLang="en-US" sz="2000" b="1" dirty="0">
                <a:solidFill>
                  <a:schemeClr val="accent6">
                    <a:lumMod val="75000"/>
                  </a:schemeClr>
                </a:solidFill>
                <a:latin typeface="微软雅黑" panose="020B0503020204020204" pitchFamily="34" charset="-122"/>
                <a:ea typeface="微软雅黑" panose="020B0503020204020204" pitchFamily="34" charset="-122"/>
              </a:rPr>
              <a:t>一廊：</a:t>
            </a:r>
            <a:r>
              <a:rPr lang="zh-CN" altLang="en-US" dirty="0">
                <a:solidFill>
                  <a:srgbClr val="404040"/>
                </a:solidFill>
                <a:latin typeface="微软雅黑" panose="020B0503020204020204" pitchFamily="34" charset="-122"/>
                <a:ea typeface="微软雅黑" panose="020B0503020204020204" pitchFamily="34" charset="-122"/>
                <a:sym typeface="+mn-ea"/>
              </a:rPr>
              <a:t>依托涧口河形成的镇域生态廊道，串联两大功能区</a:t>
            </a:r>
            <a:r>
              <a:rPr lang="zh-CN" altLang="en-US" dirty="0">
                <a:solidFill>
                  <a:srgbClr val="404040"/>
                </a:solidFill>
                <a:latin typeface="微软雅黑" panose="020B0503020204020204" pitchFamily="34" charset="-122"/>
                <a:ea typeface="微软雅黑" panose="020B0503020204020204" pitchFamily="34" charset="-122"/>
              </a:rPr>
              <a:t>；</a:t>
            </a:r>
            <a:endParaRPr lang="zh-CN" altLang="en-US" sz="1800" dirty="0">
              <a:solidFill>
                <a:srgbClr val="404040"/>
              </a:solidFill>
              <a:latin typeface="微软雅黑" panose="020B0503020204020204" pitchFamily="34" charset="-122"/>
              <a:ea typeface="微软雅黑" panose="020B0503020204020204" pitchFamily="34" charset="-122"/>
            </a:endParaRPr>
          </a:p>
          <a:p>
            <a:pPr eaLnBrk="1" hangingPunct="1">
              <a:lnSpc>
                <a:spcPct val="150000"/>
              </a:lnSpc>
            </a:pPr>
            <a:r>
              <a:rPr lang="zh-CN" altLang="en-US" sz="2000" b="1" dirty="0">
                <a:solidFill>
                  <a:schemeClr val="accent6">
                    <a:lumMod val="75000"/>
                  </a:schemeClr>
                </a:solidFill>
                <a:latin typeface="微软雅黑" panose="020B0503020204020204" pitchFamily="34" charset="-122"/>
                <a:ea typeface="微软雅黑" panose="020B0503020204020204" pitchFamily="34" charset="-122"/>
              </a:rPr>
              <a:t>两区：</a:t>
            </a:r>
            <a:r>
              <a:rPr lang="zh-CN" altLang="en-US" dirty="0">
                <a:solidFill>
                  <a:srgbClr val="404040"/>
                </a:solidFill>
                <a:latin typeface="微软雅黑" panose="020B0503020204020204" pitchFamily="34" charset="-122"/>
                <a:ea typeface="微软雅黑" panose="020B0503020204020204" pitchFamily="34" charset="-122"/>
                <a:sym typeface="+mn-ea"/>
              </a:rPr>
              <a:t>镇域北部生态发展山区和镇域南部农业发展区</a:t>
            </a:r>
            <a:r>
              <a:rPr lang="zh-CN" altLang="en-US" dirty="0">
                <a:solidFill>
                  <a:srgbClr val="404040"/>
                </a:solidFill>
                <a:latin typeface="微软雅黑" panose="020B0503020204020204" pitchFamily="34" charset="-122"/>
                <a:ea typeface="微软雅黑" panose="020B0503020204020204" pitchFamily="34" charset="-122"/>
              </a:rPr>
              <a:t>；</a:t>
            </a:r>
          </a:p>
          <a:p>
            <a:pPr eaLnBrk="1" hangingPunct="1">
              <a:lnSpc>
                <a:spcPct val="150000"/>
              </a:lnSpc>
            </a:pPr>
            <a:r>
              <a:rPr lang="zh-CN" altLang="en-US" sz="2000" b="1" dirty="0">
                <a:solidFill>
                  <a:schemeClr val="accent6">
                    <a:lumMod val="75000"/>
                  </a:schemeClr>
                </a:solidFill>
                <a:latin typeface="微软雅黑" panose="020B0503020204020204" pitchFamily="34" charset="-122"/>
                <a:ea typeface="微软雅黑" panose="020B0503020204020204" pitchFamily="34" charset="-122"/>
              </a:rPr>
              <a:t>多点：</a:t>
            </a:r>
            <a:r>
              <a:rPr lang="zh-CN" altLang="en-US" sz="1800" dirty="0">
                <a:solidFill>
                  <a:srgbClr val="404040"/>
                </a:solidFill>
                <a:latin typeface="微软雅黑" panose="020B0503020204020204" pitchFamily="34" charset="-122"/>
                <a:ea typeface="微软雅黑" panose="020B0503020204020204" pitchFamily="34" charset="-122"/>
              </a:rPr>
              <a:t>指</a:t>
            </a:r>
            <a:r>
              <a:rPr lang="zh-CN" altLang="en-US" dirty="0">
                <a:solidFill>
                  <a:srgbClr val="404040"/>
                </a:solidFill>
                <a:latin typeface="微软雅黑" panose="020B0503020204020204" pitchFamily="34" charset="-122"/>
                <a:ea typeface="微软雅黑" panose="020B0503020204020204" pitchFamily="34" charset="-122"/>
                <a:sym typeface="+mn-ea"/>
              </a:rPr>
              <a:t>散布在镇域的多个不同类型的乡村，带动全镇域发展</a:t>
            </a:r>
            <a:r>
              <a:rPr lang="zh-CN" altLang="en-US" dirty="0">
                <a:solidFill>
                  <a:srgbClr val="404040"/>
                </a:solidFill>
                <a:latin typeface="微软雅黑" panose="020B0503020204020204" pitchFamily="34" charset="-122"/>
                <a:ea typeface="微软雅黑" panose="020B0503020204020204" pitchFamily="34" charset="-122"/>
              </a:rPr>
              <a:t>。</a:t>
            </a:r>
            <a:endParaRPr lang="zh-CN" altLang="en-US" sz="1800" dirty="0">
              <a:solidFill>
                <a:srgbClr val="404040"/>
              </a:solidFill>
              <a:latin typeface="微软雅黑" panose="020B0503020204020204" pitchFamily="34" charset="-122"/>
              <a:ea typeface="微软雅黑" panose="020B0503020204020204" pitchFamily="34" charset="-122"/>
            </a:endParaRPr>
          </a:p>
        </p:txBody>
      </p:sp>
      <p:pic>
        <p:nvPicPr>
          <p:cNvPr id="2" name="图片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a:xfrm>
            <a:off x="0" y="-5855"/>
            <a:ext cx="10527214" cy="883671"/>
          </a:xfrm>
          <a:prstGeom prst="rect">
            <a:avLst/>
          </a:prstGeom>
        </p:spPr>
      </p:pic>
      <p:sp>
        <p:nvSpPr>
          <p:cNvPr id="3" name="文本框 1"/>
          <p:cNvSpPr txBox="1">
            <a:spLocks noChangeArrowheads="1"/>
          </p:cNvSpPr>
          <p:nvPr/>
        </p:nvSpPr>
        <p:spPr bwMode="auto">
          <a:xfrm>
            <a:off x="425803" y="135197"/>
            <a:ext cx="6929153" cy="640816"/>
          </a:xfrm>
          <a:prstGeom prst="rect">
            <a:avLst/>
          </a:prstGeom>
          <a:noFill/>
          <a:ln w="9525">
            <a:noFill/>
            <a:miter lim="800000"/>
          </a:ln>
          <a:extLst>
            <a:ext uri="{909E8E84-426E-40DD-AFC4-6F175D3DCCD1}">
              <a14:hiddenFill xmlns:a14="http://schemas.microsoft.com/office/drawing/2010/main">
                <a:solidFill>
                  <a:srgbClr val="FFFFFF"/>
                </a:solidFill>
              </a14:hiddenFill>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zh-CN" sz="3600" b="1" dirty="0">
                <a:solidFill>
                  <a:schemeClr val="bg1"/>
                </a:solidFill>
                <a:latin typeface="方正小标宋简体" panose="02010601030101010101" pitchFamily="2" charset="-122"/>
                <a:ea typeface="方正小标宋简体" panose="02010601030101010101" pitchFamily="2" charset="-122"/>
              </a:rPr>
              <a:t>02  </a:t>
            </a:r>
            <a:r>
              <a:rPr lang="zh-CN" altLang="en-US" sz="3600" b="1" dirty="0">
                <a:solidFill>
                  <a:schemeClr val="bg1"/>
                </a:solidFill>
                <a:latin typeface="方正小标宋简体" panose="02010601030101010101" pitchFamily="2" charset="-122"/>
                <a:ea typeface="方正小标宋简体" panose="02010601030101010101" pitchFamily="2" charset="-122"/>
              </a:rPr>
              <a:t>统筹规划  优化国土空间格局</a:t>
            </a:r>
            <a:endParaRPr lang="zh-CN" altLang="en-US" sz="3565" b="1" dirty="0">
              <a:solidFill>
                <a:schemeClr val="bg1"/>
              </a:solidFill>
              <a:latin typeface="方正小标宋简体" panose="02010601030101010101" pitchFamily="2" charset="-122"/>
              <a:ea typeface="方正小标宋简体" panose="02010601030101010101" pitchFamily="2" charset="-122"/>
            </a:endParaRPr>
          </a:p>
        </p:txBody>
      </p:sp>
      <p:pic>
        <p:nvPicPr>
          <p:cNvPr id="4" name="图片 3" descr="E:/工作/建大规划院/20230912千阳镇国空总规/03图纸/南寨/18国土空间总体格局规划图.jpg18国土空间总体格局规划图"/>
          <p:cNvPicPr>
            <a:picLocks noChangeAspect="1"/>
          </p:cNvPicPr>
          <p:nvPr/>
        </p:nvPicPr>
        <p:blipFill>
          <a:blip r:embed="rId3"/>
          <a:srcRect l="4446" t="10664" r="3786" b="17422"/>
          <a:stretch>
            <a:fillRect/>
          </a:stretch>
        </p:blipFill>
        <p:spPr>
          <a:xfrm>
            <a:off x="1192530" y="4956175"/>
            <a:ext cx="8305800" cy="9198610"/>
          </a:xfrm>
          <a:prstGeom prst="rect">
            <a:avLst/>
          </a:prstGeom>
        </p:spPr>
      </p:pic>
      <p:pic>
        <p:nvPicPr>
          <p:cNvPr id="6" name="图片 5" descr="E:/工作/建大规划院/20230912千阳镇国空总规/03图纸/南寨/18国土空间总体格局规划图.jpg18国土空间总体格局规划图"/>
          <p:cNvPicPr>
            <a:picLocks noChangeAspect="1"/>
          </p:cNvPicPr>
          <p:nvPr/>
        </p:nvPicPr>
        <p:blipFill>
          <a:blip r:embed="rId3"/>
          <a:srcRect l="4446" t="84251" r="30222" b="7885"/>
          <a:stretch>
            <a:fillRect/>
          </a:stretch>
        </p:blipFill>
        <p:spPr>
          <a:xfrm>
            <a:off x="721360" y="13817600"/>
            <a:ext cx="5320665" cy="904875"/>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19AAA8-5D74-2EDC-2368-423299115513}"/>
            </a:ext>
          </a:extLst>
        </p:cNvPr>
        <p:cNvGrpSpPr/>
        <p:nvPr/>
      </p:nvGrpSpPr>
      <p:grpSpPr>
        <a:xfrm>
          <a:off x="0" y="0"/>
          <a:ext cx="0" cy="0"/>
          <a:chOff x="0" y="0"/>
          <a:chExt cx="0" cy="0"/>
        </a:xfrm>
      </p:grpSpPr>
      <p:pic>
        <p:nvPicPr>
          <p:cNvPr id="2" name="图片 1">
            <a:extLst>
              <a:ext uri="{FF2B5EF4-FFF2-40B4-BE49-F238E27FC236}">
                <a16:creationId xmlns:a16="http://schemas.microsoft.com/office/drawing/2014/main" id="{C1734E7C-DCA5-A444-BBBE-6EAE6BD887A6}"/>
              </a:ext>
            </a:extLst>
          </p:cNvPr>
          <p:cNvPicPr>
            <a:picLocks noChangeAspect="1"/>
          </p:cNvPicPr>
          <p:nvPr/>
        </p:nvPicPr>
        <p:blipFill rotWithShape="1">
          <a:blip r:embed="rId2">
            <a:extLst>
              <a:ext uri="{28A0092B-C50C-407E-A947-70E740481C1C}">
                <a14:useLocalDpi xmlns:a14="http://schemas.microsoft.com/office/drawing/2010/main" val="0"/>
              </a:ext>
            </a:extLst>
          </a:blip>
          <a:srcRect l="6687" t="3350" r="5626"/>
          <a:stretch/>
        </p:blipFill>
        <p:spPr>
          <a:xfrm>
            <a:off x="536734" y="8972827"/>
            <a:ext cx="2864429" cy="2448697"/>
          </a:xfrm>
          <a:prstGeom prst="rect">
            <a:avLst/>
          </a:prstGeom>
        </p:spPr>
      </p:pic>
      <p:pic>
        <p:nvPicPr>
          <p:cNvPr id="18" name="图片 17">
            <a:extLst>
              <a:ext uri="{FF2B5EF4-FFF2-40B4-BE49-F238E27FC236}">
                <a16:creationId xmlns:a16="http://schemas.microsoft.com/office/drawing/2014/main" id="{0673DE10-DF7B-D9FE-D069-013C260E1F6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6735" y="6135556"/>
            <a:ext cx="2864430" cy="2350077"/>
          </a:xfrm>
          <a:prstGeom prst="rect">
            <a:avLst/>
          </a:prstGeom>
        </p:spPr>
      </p:pic>
      <p:pic>
        <p:nvPicPr>
          <p:cNvPr id="17" name="图片 16">
            <a:extLst>
              <a:ext uri="{FF2B5EF4-FFF2-40B4-BE49-F238E27FC236}">
                <a16:creationId xmlns:a16="http://schemas.microsoft.com/office/drawing/2014/main" id="{D9EC4521-CACE-941D-CECA-8DA26125F19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36735" y="11837976"/>
            <a:ext cx="2864428" cy="2415267"/>
          </a:xfrm>
          <a:prstGeom prst="rect">
            <a:avLst/>
          </a:prstGeom>
        </p:spPr>
      </p:pic>
      <p:sp>
        <p:nvSpPr>
          <p:cNvPr id="9" name="文本框 1">
            <a:extLst>
              <a:ext uri="{FF2B5EF4-FFF2-40B4-BE49-F238E27FC236}">
                <a16:creationId xmlns:a16="http://schemas.microsoft.com/office/drawing/2014/main" id="{5B6A9E7C-26E7-570D-8F4F-AA9E18E757E8}"/>
              </a:ext>
            </a:extLst>
          </p:cNvPr>
          <p:cNvSpPr txBox="1">
            <a:spLocks noChangeArrowheads="1"/>
          </p:cNvSpPr>
          <p:nvPr/>
        </p:nvSpPr>
        <p:spPr bwMode="auto">
          <a:xfrm>
            <a:off x="289924" y="1089431"/>
            <a:ext cx="6528320" cy="6408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defRPr sz="3564" b="1">
                <a:solidFill>
                  <a:schemeClr val="accent6">
                    <a:lumMod val="75000"/>
                  </a:schemeClr>
                </a:solidFill>
                <a:latin typeface="微软雅黑" panose="020B0503020204020204" pitchFamily="34" charset="-122"/>
                <a:ea typeface="微软雅黑" panose="020B0503020204020204" pitchFamily="34" charset="-122"/>
              </a:defRPr>
            </a:lvl1pPr>
            <a:lvl2pPr marL="742950" indent="-285750">
              <a:defRPr>
                <a:latin typeface="Calibri" panose="020F0502020204030204" pitchFamily="34" charset="0"/>
              </a:defRPr>
            </a:lvl2pPr>
            <a:lvl3pPr marL="1143000" indent="-228600">
              <a:defRPr>
                <a:latin typeface="Calibri" panose="020F0502020204030204" pitchFamily="34" charset="0"/>
              </a:defRPr>
            </a:lvl3pPr>
            <a:lvl4pPr marL="1600200" indent="-228600">
              <a:defRPr>
                <a:latin typeface="Calibri" panose="020F0502020204030204" pitchFamily="34" charset="0"/>
              </a:defRPr>
            </a:lvl4pPr>
            <a:lvl5pPr marL="2057400" indent="-228600">
              <a:defRPr>
                <a:latin typeface="Calibri" panose="020F0502020204030204" pitchFamily="34" charset="0"/>
              </a:defRPr>
            </a:lvl5pPr>
            <a:lvl6pPr marL="2514600" indent="-228600" eaLnBrk="0" fontAlgn="base" hangingPunct="0">
              <a:spcBef>
                <a:spcPct val="0"/>
              </a:spcBef>
              <a:spcAft>
                <a:spcPct val="0"/>
              </a:spcAft>
              <a:defRPr>
                <a:latin typeface="Calibri" panose="020F0502020204030204" pitchFamily="34" charset="0"/>
              </a:defRPr>
            </a:lvl6pPr>
            <a:lvl7pPr marL="2971800" indent="-228600" eaLnBrk="0" fontAlgn="base" hangingPunct="0">
              <a:spcBef>
                <a:spcPct val="0"/>
              </a:spcBef>
              <a:spcAft>
                <a:spcPct val="0"/>
              </a:spcAft>
              <a:defRPr>
                <a:latin typeface="Calibri" panose="020F0502020204030204" pitchFamily="34" charset="0"/>
              </a:defRPr>
            </a:lvl7pPr>
            <a:lvl8pPr marL="3429000" indent="-228600" eaLnBrk="0" fontAlgn="base" hangingPunct="0">
              <a:spcBef>
                <a:spcPct val="0"/>
              </a:spcBef>
              <a:spcAft>
                <a:spcPct val="0"/>
              </a:spcAft>
              <a:defRPr>
                <a:latin typeface="Calibri" panose="020F0502020204030204" pitchFamily="34" charset="0"/>
              </a:defRPr>
            </a:lvl8pPr>
            <a:lvl9pPr marL="3886200" indent="-228600" eaLnBrk="0" fontAlgn="base" hangingPunct="0">
              <a:spcBef>
                <a:spcPct val="0"/>
              </a:spcBef>
              <a:spcAft>
                <a:spcPct val="0"/>
              </a:spcAft>
              <a:defRPr>
                <a:latin typeface="Calibri" panose="020F0502020204030204" pitchFamily="34" charset="0"/>
              </a:defRPr>
            </a:lvl9pPr>
          </a:lstStyle>
          <a:p>
            <a:r>
              <a:rPr lang="en-US" altLang="zh-CN" dirty="0"/>
              <a:t>2.3 </a:t>
            </a:r>
            <a:r>
              <a:rPr lang="zh-CN" altLang="en-US" dirty="0"/>
              <a:t>国土空间三条控制线划定</a:t>
            </a:r>
          </a:p>
        </p:txBody>
      </p:sp>
      <p:sp>
        <p:nvSpPr>
          <p:cNvPr id="5" name="文本框 6">
            <a:extLst>
              <a:ext uri="{FF2B5EF4-FFF2-40B4-BE49-F238E27FC236}">
                <a16:creationId xmlns:a16="http://schemas.microsoft.com/office/drawing/2014/main" id="{986B7EE3-1EDC-42CF-5DD8-1534961FBA1A}"/>
              </a:ext>
            </a:extLst>
          </p:cNvPr>
          <p:cNvSpPr txBox="1">
            <a:spLocks noChangeArrowheads="1"/>
          </p:cNvSpPr>
          <p:nvPr/>
        </p:nvSpPr>
        <p:spPr bwMode="auto">
          <a:xfrm>
            <a:off x="3711536" y="5909542"/>
            <a:ext cx="6049351" cy="5810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lnSpc>
                <a:spcPct val="150000"/>
              </a:lnSpc>
            </a:pPr>
            <a:r>
              <a:rPr lang="zh-CN" altLang="en-US" sz="2400" b="1" dirty="0">
                <a:solidFill>
                  <a:srgbClr val="404040"/>
                </a:solidFill>
                <a:latin typeface="微软雅黑" panose="020B0503020204020204" pitchFamily="34" charset="-122"/>
                <a:ea typeface="微软雅黑" panose="020B0503020204020204" pitchFamily="34" charset="-122"/>
              </a:rPr>
              <a:t>严格划定永久基本农田</a:t>
            </a:r>
            <a:endParaRPr lang="en-US" altLang="zh-CN" sz="2400" b="1" dirty="0">
              <a:solidFill>
                <a:srgbClr val="404040"/>
              </a:solidFill>
              <a:latin typeface="微软雅黑" panose="020B0503020204020204" pitchFamily="34" charset="-122"/>
              <a:ea typeface="微软雅黑" panose="020B0503020204020204" pitchFamily="34" charset="-122"/>
            </a:endParaRPr>
          </a:p>
        </p:txBody>
      </p:sp>
      <p:sp>
        <p:nvSpPr>
          <p:cNvPr id="6" name="文本框 6">
            <a:extLst>
              <a:ext uri="{FF2B5EF4-FFF2-40B4-BE49-F238E27FC236}">
                <a16:creationId xmlns:a16="http://schemas.microsoft.com/office/drawing/2014/main" id="{321F789B-984A-6A8B-8550-B8E081FE5868}"/>
              </a:ext>
            </a:extLst>
          </p:cNvPr>
          <p:cNvSpPr txBox="1">
            <a:spLocks noChangeArrowheads="1"/>
          </p:cNvSpPr>
          <p:nvPr/>
        </p:nvSpPr>
        <p:spPr bwMode="auto">
          <a:xfrm>
            <a:off x="3711535" y="6601015"/>
            <a:ext cx="6131384" cy="14229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lnSpc>
                <a:spcPct val="150000"/>
              </a:lnSpc>
            </a:pPr>
            <a:r>
              <a:rPr lang="zh-CN" altLang="en-US" sz="2000" dirty="0">
                <a:solidFill>
                  <a:schemeClr val="accent6">
                    <a:lumMod val="75000"/>
                  </a:schemeClr>
                </a:solidFill>
                <a:latin typeface="微软雅黑" panose="020B0503020204020204" pitchFamily="34" charset="-122"/>
                <a:ea typeface="微软雅黑" panose="020B0503020204020204" pitchFamily="34" charset="-122"/>
              </a:rPr>
              <a:t>严格落实永久基本农田保护红线划定结果与永久基本农田保护制度，确保全镇永久基本农田保护面积为</a:t>
            </a:r>
            <a:r>
              <a:rPr lang="en-US" altLang="zh-CN" sz="2000" dirty="0">
                <a:solidFill>
                  <a:schemeClr val="accent6">
                    <a:lumMod val="75000"/>
                  </a:schemeClr>
                </a:solidFill>
                <a:latin typeface="微软雅黑" panose="020B0503020204020204" pitchFamily="34" charset="-122"/>
                <a:ea typeface="微软雅黑" panose="020B0503020204020204" pitchFamily="34" charset="-122"/>
              </a:rPr>
              <a:t>2562.47</a:t>
            </a:r>
            <a:r>
              <a:rPr lang="zh-CN" altLang="en-US" sz="2000" dirty="0">
                <a:solidFill>
                  <a:schemeClr val="accent6">
                    <a:lumMod val="75000"/>
                  </a:schemeClr>
                </a:solidFill>
                <a:latin typeface="微软雅黑" panose="020B0503020204020204" pitchFamily="34" charset="-122"/>
                <a:ea typeface="微软雅黑" panose="020B0503020204020204" pitchFamily="34" charset="-122"/>
              </a:rPr>
              <a:t>公顷。</a:t>
            </a:r>
          </a:p>
        </p:txBody>
      </p:sp>
      <p:sp>
        <p:nvSpPr>
          <p:cNvPr id="7" name="文本框 6">
            <a:extLst>
              <a:ext uri="{FF2B5EF4-FFF2-40B4-BE49-F238E27FC236}">
                <a16:creationId xmlns:a16="http://schemas.microsoft.com/office/drawing/2014/main" id="{6649CF05-46CE-2253-C3A4-938B30153E9A}"/>
              </a:ext>
            </a:extLst>
          </p:cNvPr>
          <p:cNvSpPr txBox="1">
            <a:spLocks noChangeArrowheads="1"/>
          </p:cNvSpPr>
          <p:nvPr/>
        </p:nvSpPr>
        <p:spPr bwMode="auto">
          <a:xfrm>
            <a:off x="3711536" y="8845433"/>
            <a:ext cx="6049351" cy="5810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lnSpc>
                <a:spcPct val="150000"/>
              </a:lnSpc>
            </a:pPr>
            <a:r>
              <a:rPr lang="zh-CN" altLang="en-US" sz="2400" b="1" dirty="0">
                <a:solidFill>
                  <a:srgbClr val="404040"/>
                </a:solidFill>
                <a:latin typeface="微软雅黑" panose="020B0503020204020204" pitchFamily="34" charset="-122"/>
                <a:ea typeface="微软雅黑" panose="020B0503020204020204" pitchFamily="34" charset="-122"/>
              </a:rPr>
              <a:t>科学划定生态保护红线</a:t>
            </a:r>
            <a:endParaRPr lang="en-US" altLang="zh-CN" sz="2400" b="1" dirty="0">
              <a:solidFill>
                <a:srgbClr val="404040"/>
              </a:solidFill>
              <a:latin typeface="微软雅黑" panose="020B0503020204020204" pitchFamily="34" charset="-122"/>
              <a:ea typeface="微软雅黑" panose="020B0503020204020204" pitchFamily="34" charset="-122"/>
            </a:endParaRPr>
          </a:p>
        </p:txBody>
      </p:sp>
      <p:sp>
        <p:nvSpPr>
          <p:cNvPr id="8" name="文本框 6">
            <a:extLst>
              <a:ext uri="{FF2B5EF4-FFF2-40B4-BE49-F238E27FC236}">
                <a16:creationId xmlns:a16="http://schemas.microsoft.com/office/drawing/2014/main" id="{90677D2B-9417-EF59-7A1A-A46116D87363}"/>
              </a:ext>
            </a:extLst>
          </p:cNvPr>
          <p:cNvSpPr txBox="1">
            <a:spLocks noChangeArrowheads="1"/>
          </p:cNvSpPr>
          <p:nvPr/>
        </p:nvSpPr>
        <p:spPr bwMode="auto">
          <a:xfrm>
            <a:off x="3711535" y="9536906"/>
            <a:ext cx="6131384" cy="9612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lnSpc>
                <a:spcPct val="150000"/>
              </a:lnSpc>
            </a:pPr>
            <a:r>
              <a:rPr lang="zh-CN" altLang="en-US" sz="2000" dirty="0">
                <a:solidFill>
                  <a:schemeClr val="accent6">
                    <a:lumMod val="75000"/>
                  </a:schemeClr>
                </a:solidFill>
                <a:latin typeface="微软雅黑" panose="020B0503020204020204" pitchFamily="34" charset="-122"/>
                <a:ea typeface="微软雅黑" panose="020B0503020204020204" pitchFamily="34" charset="-122"/>
              </a:rPr>
              <a:t>严格落实生态保护红线划定结果与生态保护红线制度，确保南寨镇镇域生态保护红线面积为</a:t>
            </a:r>
            <a:r>
              <a:rPr lang="en-US" altLang="zh-CN" sz="2000" dirty="0">
                <a:solidFill>
                  <a:schemeClr val="accent6">
                    <a:lumMod val="75000"/>
                  </a:schemeClr>
                </a:solidFill>
                <a:latin typeface="微软雅黑" panose="020B0503020204020204" pitchFamily="34" charset="-122"/>
                <a:ea typeface="微软雅黑" panose="020B0503020204020204" pitchFamily="34" charset="-122"/>
              </a:rPr>
              <a:t>88.43</a:t>
            </a:r>
            <a:r>
              <a:rPr lang="zh-CN" altLang="en-US" sz="2000" dirty="0">
                <a:solidFill>
                  <a:schemeClr val="accent6">
                    <a:lumMod val="75000"/>
                  </a:schemeClr>
                </a:solidFill>
                <a:latin typeface="微软雅黑" panose="020B0503020204020204" pitchFamily="34" charset="-122"/>
                <a:ea typeface="微软雅黑" panose="020B0503020204020204" pitchFamily="34" charset="-122"/>
              </a:rPr>
              <a:t>公顷。</a:t>
            </a:r>
          </a:p>
        </p:txBody>
      </p:sp>
      <p:sp>
        <p:nvSpPr>
          <p:cNvPr id="10" name="文本框 9">
            <a:extLst>
              <a:ext uri="{FF2B5EF4-FFF2-40B4-BE49-F238E27FC236}">
                <a16:creationId xmlns:a16="http://schemas.microsoft.com/office/drawing/2014/main" id="{D3FE9EC3-81BC-BD9D-4575-873A1263E660}"/>
              </a:ext>
            </a:extLst>
          </p:cNvPr>
          <p:cNvSpPr txBox="1">
            <a:spLocks noChangeArrowheads="1"/>
          </p:cNvSpPr>
          <p:nvPr/>
        </p:nvSpPr>
        <p:spPr bwMode="auto">
          <a:xfrm>
            <a:off x="3711535" y="11781492"/>
            <a:ext cx="6049351" cy="5810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lnSpc>
                <a:spcPct val="150000"/>
              </a:lnSpc>
            </a:pPr>
            <a:r>
              <a:rPr lang="zh-CN" altLang="en-US" sz="2400" b="1" dirty="0">
                <a:solidFill>
                  <a:srgbClr val="404040"/>
                </a:solidFill>
                <a:latin typeface="微软雅黑" panose="020B0503020204020204" pitchFamily="34" charset="-122"/>
                <a:ea typeface="微软雅黑" panose="020B0503020204020204" pitchFamily="34" charset="-122"/>
              </a:rPr>
              <a:t>合理确定城镇开发边界</a:t>
            </a:r>
            <a:endParaRPr lang="en-US" altLang="zh-CN" sz="2400" b="1" dirty="0">
              <a:solidFill>
                <a:srgbClr val="404040"/>
              </a:solidFill>
              <a:latin typeface="微软雅黑" panose="020B0503020204020204" pitchFamily="34" charset="-122"/>
              <a:ea typeface="微软雅黑" panose="020B0503020204020204" pitchFamily="34" charset="-122"/>
            </a:endParaRPr>
          </a:p>
        </p:txBody>
      </p:sp>
      <p:sp>
        <p:nvSpPr>
          <p:cNvPr id="11" name="文本框 6">
            <a:extLst>
              <a:ext uri="{FF2B5EF4-FFF2-40B4-BE49-F238E27FC236}">
                <a16:creationId xmlns:a16="http://schemas.microsoft.com/office/drawing/2014/main" id="{CBCD8B80-9E2D-062D-D03E-8407B533C79B}"/>
              </a:ext>
            </a:extLst>
          </p:cNvPr>
          <p:cNvSpPr txBox="1">
            <a:spLocks noChangeArrowheads="1"/>
          </p:cNvSpPr>
          <p:nvPr/>
        </p:nvSpPr>
        <p:spPr bwMode="auto">
          <a:xfrm>
            <a:off x="3711535" y="12476755"/>
            <a:ext cx="6131384" cy="14229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lnSpc>
                <a:spcPct val="150000"/>
              </a:lnSpc>
            </a:pPr>
            <a:r>
              <a:rPr lang="zh-CN" altLang="en-US" sz="2000" dirty="0">
                <a:solidFill>
                  <a:schemeClr val="accent6">
                    <a:lumMod val="75000"/>
                  </a:schemeClr>
                </a:solidFill>
                <a:latin typeface="微软雅黑" panose="020B0503020204020204" pitchFamily="34" charset="-122"/>
                <a:ea typeface="微软雅黑" panose="020B0503020204020204" pitchFamily="34" charset="-122"/>
              </a:rPr>
              <a:t>落实城镇开发边界的规模与管控要求，优化城镇布局，促进城镇空间集约高效，紧凑布局。规划至</a:t>
            </a:r>
            <a:r>
              <a:rPr lang="en-US" altLang="zh-CN" sz="2000" dirty="0">
                <a:solidFill>
                  <a:schemeClr val="accent6">
                    <a:lumMod val="75000"/>
                  </a:schemeClr>
                </a:solidFill>
                <a:latin typeface="微软雅黑" panose="020B0503020204020204" pitchFamily="34" charset="-122"/>
                <a:ea typeface="微软雅黑" panose="020B0503020204020204" pitchFamily="34" charset="-122"/>
              </a:rPr>
              <a:t>2035</a:t>
            </a:r>
            <a:r>
              <a:rPr lang="zh-CN" altLang="en-US" sz="2000" dirty="0">
                <a:solidFill>
                  <a:schemeClr val="accent6">
                    <a:lumMod val="75000"/>
                  </a:schemeClr>
                </a:solidFill>
                <a:latin typeface="微软雅黑" panose="020B0503020204020204" pitchFamily="34" charset="-122"/>
                <a:ea typeface="微软雅黑" panose="020B0503020204020204" pitchFamily="34" charset="-122"/>
              </a:rPr>
              <a:t>年，划定城镇开发边界面积为</a:t>
            </a:r>
            <a:r>
              <a:rPr lang="en-US" altLang="zh-CN" sz="2000" dirty="0">
                <a:solidFill>
                  <a:schemeClr val="accent6">
                    <a:lumMod val="75000"/>
                  </a:schemeClr>
                </a:solidFill>
                <a:latin typeface="微软雅黑" panose="020B0503020204020204" pitchFamily="34" charset="-122"/>
                <a:ea typeface="微软雅黑" panose="020B0503020204020204" pitchFamily="34" charset="-122"/>
              </a:rPr>
              <a:t>59.32</a:t>
            </a:r>
            <a:r>
              <a:rPr lang="zh-CN" altLang="en-US" sz="2000" dirty="0">
                <a:solidFill>
                  <a:schemeClr val="accent6">
                    <a:lumMod val="75000"/>
                  </a:schemeClr>
                </a:solidFill>
                <a:latin typeface="微软雅黑" panose="020B0503020204020204" pitchFamily="34" charset="-122"/>
                <a:ea typeface="微软雅黑" panose="020B0503020204020204" pitchFamily="34" charset="-122"/>
              </a:rPr>
              <a:t>公顷。</a:t>
            </a:r>
          </a:p>
        </p:txBody>
      </p:sp>
      <p:sp>
        <p:nvSpPr>
          <p:cNvPr id="4" name="文本框 2">
            <a:extLst>
              <a:ext uri="{FF2B5EF4-FFF2-40B4-BE49-F238E27FC236}">
                <a16:creationId xmlns:a16="http://schemas.microsoft.com/office/drawing/2014/main" id="{AFE15A4D-01DD-D31A-AB3B-59BCB1EE7F45}"/>
              </a:ext>
            </a:extLst>
          </p:cNvPr>
          <p:cNvSpPr txBox="1">
            <a:spLocks noChangeArrowheads="1"/>
          </p:cNvSpPr>
          <p:nvPr/>
        </p:nvSpPr>
        <p:spPr bwMode="auto">
          <a:xfrm>
            <a:off x="1033820" y="3835141"/>
            <a:ext cx="2775646"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r>
              <a:rPr lang="zh-CN" altLang="en-US" sz="2400" b="1" dirty="0">
                <a:solidFill>
                  <a:srgbClr val="404040"/>
                </a:solidFill>
                <a:latin typeface="微软雅黑" panose="020B0503020204020204" pitchFamily="34" charset="-122"/>
                <a:ea typeface="微软雅黑" panose="020B0503020204020204" pitchFamily="34" charset="-122"/>
              </a:rPr>
              <a:t>多规合一</a:t>
            </a:r>
            <a:endParaRPr lang="en-US" altLang="zh-CN" sz="2400" b="1" dirty="0">
              <a:solidFill>
                <a:srgbClr val="404040"/>
              </a:solidFill>
              <a:latin typeface="微软雅黑" panose="020B0503020204020204" pitchFamily="34" charset="-122"/>
              <a:ea typeface="微软雅黑" panose="020B0503020204020204" pitchFamily="34" charset="-122"/>
            </a:endParaRPr>
          </a:p>
          <a:p>
            <a:pPr algn="ctr" eaLnBrk="1" hangingPunct="1"/>
            <a:r>
              <a:rPr lang="zh-CN" altLang="en-US" sz="2400" b="1" dirty="0">
                <a:solidFill>
                  <a:srgbClr val="404040"/>
                </a:solidFill>
                <a:latin typeface="微软雅黑" panose="020B0503020204020204" pitchFamily="34" charset="-122"/>
                <a:ea typeface="微软雅黑" panose="020B0503020204020204" pitchFamily="34" charset="-122"/>
              </a:rPr>
              <a:t>协调落实</a:t>
            </a:r>
            <a:endParaRPr lang="en-US" altLang="zh-CN" sz="2400" b="1" dirty="0">
              <a:solidFill>
                <a:srgbClr val="404040"/>
              </a:solidFill>
              <a:latin typeface="微软雅黑" panose="020B0503020204020204" pitchFamily="34" charset="-122"/>
              <a:ea typeface="微软雅黑" panose="020B0503020204020204" pitchFamily="34" charset="-122"/>
            </a:endParaRPr>
          </a:p>
        </p:txBody>
      </p:sp>
      <p:sp>
        <p:nvSpPr>
          <p:cNvPr id="12" name="文本框 2">
            <a:extLst>
              <a:ext uri="{FF2B5EF4-FFF2-40B4-BE49-F238E27FC236}">
                <a16:creationId xmlns:a16="http://schemas.microsoft.com/office/drawing/2014/main" id="{A836000E-F782-2EEE-818C-6A30258D8A75}"/>
              </a:ext>
            </a:extLst>
          </p:cNvPr>
          <p:cNvSpPr txBox="1">
            <a:spLocks noChangeArrowheads="1"/>
          </p:cNvSpPr>
          <p:nvPr/>
        </p:nvSpPr>
        <p:spPr bwMode="auto">
          <a:xfrm>
            <a:off x="4031054" y="3835140"/>
            <a:ext cx="2775646"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r>
              <a:rPr lang="zh-CN" altLang="en-US" sz="2400" b="1" dirty="0">
                <a:solidFill>
                  <a:srgbClr val="404040"/>
                </a:solidFill>
                <a:latin typeface="微软雅黑" panose="020B0503020204020204" pitchFamily="34" charset="-122"/>
                <a:ea typeface="微软雅黑" panose="020B0503020204020204" pitchFamily="34" charset="-122"/>
              </a:rPr>
              <a:t>底线思维</a:t>
            </a:r>
            <a:endParaRPr lang="en-US" altLang="zh-CN" sz="2400" b="1" dirty="0">
              <a:solidFill>
                <a:srgbClr val="404040"/>
              </a:solidFill>
              <a:latin typeface="微软雅黑" panose="020B0503020204020204" pitchFamily="34" charset="-122"/>
              <a:ea typeface="微软雅黑" panose="020B0503020204020204" pitchFamily="34" charset="-122"/>
            </a:endParaRPr>
          </a:p>
          <a:p>
            <a:pPr algn="ctr" eaLnBrk="1" hangingPunct="1"/>
            <a:r>
              <a:rPr lang="zh-CN" altLang="en-US" sz="2400" b="1" dirty="0">
                <a:solidFill>
                  <a:srgbClr val="404040"/>
                </a:solidFill>
                <a:latin typeface="微软雅黑" panose="020B0503020204020204" pitchFamily="34" charset="-122"/>
                <a:ea typeface="微软雅黑" panose="020B0503020204020204" pitchFamily="34" charset="-122"/>
              </a:rPr>
              <a:t>保护优先</a:t>
            </a:r>
            <a:endParaRPr lang="en-US" altLang="zh-CN" sz="2400" b="1" dirty="0">
              <a:solidFill>
                <a:srgbClr val="404040"/>
              </a:solidFill>
              <a:latin typeface="微软雅黑" panose="020B0503020204020204" pitchFamily="34" charset="-122"/>
              <a:ea typeface="微软雅黑" panose="020B0503020204020204" pitchFamily="34" charset="-122"/>
            </a:endParaRPr>
          </a:p>
        </p:txBody>
      </p:sp>
      <p:sp>
        <p:nvSpPr>
          <p:cNvPr id="14" name="文本框 2">
            <a:extLst>
              <a:ext uri="{FF2B5EF4-FFF2-40B4-BE49-F238E27FC236}">
                <a16:creationId xmlns:a16="http://schemas.microsoft.com/office/drawing/2014/main" id="{4B13FD06-63D0-A759-EBE5-60FFA4B7939D}"/>
              </a:ext>
            </a:extLst>
          </p:cNvPr>
          <p:cNvSpPr txBox="1">
            <a:spLocks noChangeArrowheads="1"/>
          </p:cNvSpPr>
          <p:nvPr/>
        </p:nvSpPr>
        <p:spPr bwMode="auto">
          <a:xfrm>
            <a:off x="6985241" y="3835140"/>
            <a:ext cx="2775646"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r>
              <a:rPr lang="zh-CN" altLang="en-US" sz="2400" b="1" dirty="0">
                <a:solidFill>
                  <a:srgbClr val="404040"/>
                </a:solidFill>
                <a:latin typeface="微软雅黑" panose="020B0503020204020204" pitchFamily="34" charset="-122"/>
                <a:ea typeface="微软雅黑" panose="020B0503020204020204" pitchFamily="34" charset="-122"/>
              </a:rPr>
              <a:t>统筹推进</a:t>
            </a:r>
            <a:endParaRPr lang="en-US" altLang="zh-CN" sz="2400" b="1" dirty="0">
              <a:solidFill>
                <a:srgbClr val="404040"/>
              </a:solidFill>
              <a:latin typeface="微软雅黑" panose="020B0503020204020204" pitchFamily="34" charset="-122"/>
              <a:ea typeface="微软雅黑" panose="020B0503020204020204" pitchFamily="34" charset="-122"/>
            </a:endParaRPr>
          </a:p>
          <a:p>
            <a:pPr algn="ctr" eaLnBrk="1" hangingPunct="1"/>
            <a:r>
              <a:rPr lang="zh-CN" altLang="en-US" sz="2400" b="1" dirty="0">
                <a:solidFill>
                  <a:srgbClr val="404040"/>
                </a:solidFill>
                <a:latin typeface="微软雅黑" panose="020B0503020204020204" pitchFamily="34" charset="-122"/>
                <a:ea typeface="微软雅黑" panose="020B0503020204020204" pitchFamily="34" charset="-122"/>
              </a:rPr>
              <a:t>分类管控</a:t>
            </a:r>
            <a:endParaRPr lang="en-US" altLang="zh-CN" sz="2400" b="1" dirty="0">
              <a:solidFill>
                <a:srgbClr val="404040"/>
              </a:solidFill>
              <a:latin typeface="微软雅黑" panose="020B0503020204020204" pitchFamily="34" charset="-122"/>
              <a:ea typeface="微软雅黑" panose="020B0503020204020204" pitchFamily="34" charset="-122"/>
            </a:endParaRPr>
          </a:p>
        </p:txBody>
      </p:sp>
      <p:sp>
        <p:nvSpPr>
          <p:cNvPr id="15" name="文本框 2">
            <a:extLst>
              <a:ext uri="{FF2B5EF4-FFF2-40B4-BE49-F238E27FC236}">
                <a16:creationId xmlns:a16="http://schemas.microsoft.com/office/drawing/2014/main" id="{F4492041-7134-BE85-E8D8-24F6097A035A}"/>
              </a:ext>
            </a:extLst>
          </p:cNvPr>
          <p:cNvSpPr txBox="1">
            <a:spLocks noChangeArrowheads="1"/>
          </p:cNvSpPr>
          <p:nvPr/>
        </p:nvSpPr>
        <p:spPr bwMode="auto">
          <a:xfrm>
            <a:off x="2212918" y="2642595"/>
            <a:ext cx="6528320" cy="5810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lnSpc>
                <a:spcPct val="150000"/>
              </a:lnSpc>
            </a:pPr>
            <a:r>
              <a:rPr lang="zh-CN" altLang="en-US" sz="2400" b="1" dirty="0">
                <a:solidFill>
                  <a:schemeClr val="accent6">
                    <a:lumMod val="75000"/>
                  </a:schemeClr>
                </a:solidFill>
                <a:latin typeface="微软雅黑" panose="020B0503020204020204" pitchFamily="34" charset="-122"/>
                <a:ea typeface="微软雅黑" panose="020B0503020204020204" pitchFamily="34" charset="-122"/>
              </a:rPr>
              <a:t>三线不交叉、不重叠、不冲突</a:t>
            </a:r>
            <a:endParaRPr lang="en-US" altLang="zh-CN" sz="2400" b="1" dirty="0">
              <a:solidFill>
                <a:schemeClr val="accent6">
                  <a:lumMod val="75000"/>
                </a:schemeClr>
              </a:solidFill>
              <a:latin typeface="微软雅黑" panose="020B0503020204020204" pitchFamily="34" charset="-122"/>
              <a:ea typeface="微软雅黑" panose="020B0503020204020204" pitchFamily="34" charset="-122"/>
            </a:endParaRPr>
          </a:p>
        </p:txBody>
      </p:sp>
      <p:sp>
        <p:nvSpPr>
          <p:cNvPr id="16" name="矩形: 圆角 15">
            <a:extLst>
              <a:ext uri="{FF2B5EF4-FFF2-40B4-BE49-F238E27FC236}">
                <a16:creationId xmlns:a16="http://schemas.microsoft.com/office/drawing/2014/main" id="{AE8B2769-8A14-1370-5DE2-68EE8CA29430}"/>
              </a:ext>
            </a:extLst>
          </p:cNvPr>
          <p:cNvSpPr/>
          <p:nvPr/>
        </p:nvSpPr>
        <p:spPr>
          <a:xfrm>
            <a:off x="1276188" y="3701622"/>
            <a:ext cx="2290909" cy="1118384"/>
          </a:xfrm>
          <a:prstGeom prst="roundRect">
            <a:avLst/>
          </a:prstGeom>
          <a:noFill/>
          <a:ln w="38100">
            <a:solidFill>
              <a:srgbClr val="82AA66"/>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9" name="矩形: 圆角 18">
            <a:extLst>
              <a:ext uri="{FF2B5EF4-FFF2-40B4-BE49-F238E27FC236}">
                <a16:creationId xmlns:a16="http://schemas.microsoft.com/office/drawing/2014/main" id="{40508C23-2830-6D0C-1A0F-23C5F0544588}"/>
              </a:ext>
            </a:extLst>
          </p:cNvPr>
          <p:cNvSpPr/>
          <p:nvPr/>
        </p:nvSpPr>
        <p:spPr>
          <a:xfrm>
            <a:off x="4273422" y="3701622"/>
            <a:ext cx="2290909" cy="1118384"/>
          </a:xfrm>
          <a:prstGeom prst="roundRect">
            <a:avLst/>
          </a:prstGeom>
          <a:noFill/>
          <a:ln w="38100">
            <a:solidFill>
              <a:srgbClr val="82AA66"/>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0" name="矩形: 圆角 19">
            <a:extLst>
              <a:ext uri="{FF2B5EF4-FFF2-40B4-BE49-F238E27FC236}">
                <a16:creationId xmlns:a16="http://schemas.microsoft.com/office/drawing/2014/main" id="{E8E275DA-A6CC-DE20-4614-65B6FACFA881}"/>
              </a:ext>
            </a:extLst>
          </p:cNvPr>
          <p:cNvSpPr/>
          <p:nvPr/>
        </p:nvSpPr>
        <p:spPr>
          <a:xfrm>
            <a:off x="7227609" y="3701622"/>
            <a:ext cx="2290909" cy="1118384"/>
          </a:xfrm>
          <a:prstGeom prst="roundRect">
            <a:avLst/>
          </a:prstGeom>
          <a:noFill/>
          <a:ln w="38100">
            <a:solidFill>
              <a:srgbClr val="82AA66"/>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1" name="矩形: 圆角 20">
            <a:extLst>
              <a:ext uri="{FF2B5EF4-FFF2-40B4-BE49-F238E27FC236}">
                <a16:creationId xmlns:a16="http://schemas.microsoft.com/office/drawing/2014/main" id="{D5B3BED4-93B8-38DD-51D8-49FAF5F5F8BF}"/>
              </a:ext>
            </a:extLst>
          </p:cNvPr>
          <p:cNvSpPr/>
          <p:nvPr/>
        </p:nvSpPr>
        <p:spPr>
          <a:xfrm>
            <a:off x="2365396" y="2589458"/>
            <a:ext cx="6346237" cy="766540"/>
          </a:xfrm>
          <a:prstGeom prst="roundRect">
            <a:avLst/>
          </a:prstGeom>
          <a:noFill/>
          <a:ln w="38100">
            <a:solidFill>
              <a:srgbClr val="82AA66"/>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cxnSp>
        <p:nvCxnSpPr>
          <p:cNvPr id="23" name="直接箭头连接符 22">
            <a:extLst>
              <a:ext uri="{FF2B5EF4-FFF2-40B4-BE49-F238E27FC236}">
                <a16:creationId xmlns:a16="http://schemas.microsoft.com/office/drawing/2014/main" id="{4C280F68-B17D-7B07-B844-300314C7055B}"/>
              </a:ext>
            </a:extLst>
          </p:cNvPr>
          <p:cNvCxnSpPr>
            <a:cxnSpLocks/>
          </p:cNvCxnSpPr>
          <p:nvPr/>
        </p:nvCxnSpPr>
        <p:spPr>
          <a:xfrm>
            <a:off x="2832491" y="3355998"/>
            <a:ext cx="0" cy="345624"/>
          </a:xfrm>
          <a:prstGeom prst="straightConnector1">
            <a:avLst/>
          </a:prstGeom>
          <a:ln w="38100">
            <a:solidFill>
              <a:srgbClr val="82AA66"/>
            </a:solidFill>
            <a:tailEnd type="triangle"/>
          </a:ln>
        </p:spPr>
        <p:style>
          <a:lnRef idx="1">
            <a:schemeClr val="accent1"/>
          </a:lnRef>
          <a:fillRef idx="0">
            <a:schemeClr val="accent1"/>
          </a:fillRef>
          <a:effectRef idx="0">
            <a:schemeClr val="accent1"/>
          </a:effectRef>
          <a:fontRef idx="minor">
            <a:schemeClr val="tx1"/>
          </a:fontRef>
        </p:style>
      </p:cxnSp>
      <p:cxnSp>
        <p:nvCxnSpPr>
          <p:cNvPr id="27" name="直接箭头连接符 26">
            <a:extLst>
              <a:ext uri="{FF2B5EF4-FFF2-40B4-BE49-F238E27FC236}">
                <a16:creationId xmlns:a16="http://schemas.microsoft.com/office/drawing/2014/main" id="{EFBEB895-D85E-7B45-41E0-79201EA444B8}"/>
              </a:ext>
            </a:extLst>
          </p:cNvPr>
          <p:cNvCxnSpPr>
            <a:cxnSpLocks/>
            <a:stCxn id="21" idx="2"/>
          </p:cNvCxnSpPr>
          <p:nvPr/>
        </p:nvCxnSpPr>
        <p:spPr>
          <a:xfrm>
            <a:off x="5538515" y="3355998"/>
            <a:ext cx="0" cy="345624"/>
          </a:xfrm>
          <a:prstGeom prst="straightConnector1">
            <a:avLst/>
          </a:prstGeom>
          <a:ln w="38100">
            <a:solidFill>
              <a:srgbClr val="82AA66"/>
            </a:solidFill>
            <a:tailEnd type="triangle"/>
          </a:ln>
        </p:spPr>
        <p:style>
          <a:lnRef idx="1">
            <a:schemeClr val="accent1"/>
          </a:lnRef>
          <a:fillRef idx="0">
            <a:schemeClr val="accent1"/>
          </a:fillRef>
          <a:effectRef idx="0">
            <a:schemeClr val="accent1"/>
          </a:effectRef>
          <a:fontRef idx="minor">
            <a:schemeClr val="tx1"/>
          </a:fontRef>
        </p:style>
      </p:cxnSp>
      <p:cxnSp>
        <p:nvCxnSpPr>
          <p:cNvPr id="28" name="直接箭头连接符 27">
            <a:extLst>
              <a:ext uri="{FF2B5EF4-FFF2-40B4-BE49-F238E27FC236}">
                <a16:creationId xmlns:a16="http://schemas.microsoft.com/office/drawing/2014/main" id="{5A596EE9-A31F-4F9B-0A25-39CFF4BBC1AA}"/>
              </a:ext>
            </a:extLst>
          </p:cNvPr>
          <p:cNvCxnSpPr>
            <a:cxnSpLocks/>
          </p:cNvCxnSpPr>
          <p:nvPr/>
        </p:nvCxnSpPr>
        <p:spPr>
          <a:xfrm>
            <a:off x="8159796" y="3355998"/>
            <a:ext cx="0" cy="345624"/>
          </a:xfrm>
          <a:prstGeom prst="straightConnector1">
            <a:avLst/>
          </a:prstGeom>
          <a:ln w="38100">
            <a:solidFill>
              <a:srgbClr val="82AA66"/>
            </a:solidFill>
            <a:tailEnd type="triangle"/>
          </a:ln>
        </p:spPr>
        <p:style>
          <a:lnRef idx="1">
            <a:schemeClr val="accent1"/>
          </a:lnRef>
          <a:fillRef idx="0">
            <a:schemeClr val="accent1"/>
          </a:fillRef>
          <a:effectRef idx="0">
            <a:schemeClr val="accent1"/>
          </a:effectRef>
          <a:fontRef idx="minor">
            <a:schemeClr val="tx1"/>
          </a:fontRef>
        </p:style>
      </p:cxnSp>
      <p:sp>
        <p:nvSpPr>
          <p:cNvPr id="41" name="文本框 2">
            <a:extLst>
              <a:ext uri="{FF2B5EF4-FFF2-40B4-BE49-F238E27FC236}">
                <a16:creationId xmlns:a16="http://schemas.microsoft.com/office/drawing/2014/main" id="{DEF6558D-00E7-7E06-943D-F5BF9BDB0A95}"/>
              </a:ext>
            </a:extLst>
          </p:cNvPr>
          <p:cNvSpPr txBox="1">
            <a:spLocks noChangeArrowheads="1"/>
          </p:cNvSpPr>
          <p:nvPr/>
        </p:nvSpPr>
        <p:spPr bwMode="auto">
          <a:xfrm>
            <a:off x="769959" y="1794299"/>
            <a:ext cx="2486764" cy="5810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marL="457200" indent="-457200" algn="ctr" eaLnBrk="1" hangingPunct="1">
              <a:lnSpc>
                <a:spcPct val="150000"/>
              </a:lnSpc>
              <a:buFont typeface="Wingdings" panose="05000000000000000000" pitchFamily="2" charset="2"/>
              <a:buChar char="p"/>
            </a:pPr>
            <a:r>
              <a:rPr lang="zh-CN" altLang="en-US" sz="2400" b="1" dirty="0">
                <a:solidFill>
                  <a:schemeClr val="accent6">
                    <a:lumMod val="75000"/>
                  </a:schemeClr>
                </a:solidFill>
                <a:latin typeface="微软雅黑" panose="020B0503020204020204" pitchFamily="34" charset="-122"/>
                <a:ea typeface="微软雅黑" panose="020B0503020204020204" pitchFamily="34" charset="-122"/>
              </a:rPr>
              <a:t>基本原则</a:t>
            </a:r>
            <a:endParaRPr lang="en-US" altLang="zh-CN" sz="2400" b="1" dirty="0">
              <a:solidFill>
                <a:schemeClr val="accent6">
                  <a:lumMod val="75000"/>
                </a:schemeClr>
              </a:solidFill>
              <a:latin typeface="微软雅黑" panose="020B0503020204020204" pitchFamily="34" charset="-122"/>
              <a:ea typeface="微软雅黑" panose="020B0503020204020204" pitchFamily="34" charset="-122"/>
            </a:endParaRPr>
          </a:p>
        </p:txBody>
      </p:sp>
      <p:sp>
        <p:nvSpPr>
          <p:cNvPr id="43" name="文本框 2">
            <a:extLst>
              <a:ext uri="{FF2B5EF4-FFF2-40B4-BE49-F238E27FC236}">
                <a16:creationId xmlns:a16="http://schemas.microsoft.com/office/drawing/2014/main" id="{11DB9038-9217-0231-D04F-4DB50BF286E3}"/>
              </a:ext>
            </a:extLst>
          </p:cNvPr>
          <p:cNvSpPr txBox="1">
            <a:spLocks noChangeArrowheads="1"/>
          </p:cNvSpPr>
          <p:nvPr/>
        </p:nvSpPr>
        <p:spPr bwMode="auto">
          <a:xfrm>
            <a:off x="769959" y="5208360"/>
            <a:ext cx="2486764" cy="5810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marL="457200" indent="-457200" algn="ctr" eaLnBrk="1" hangingPunct="1">
              <a:lnSpc>
                <a:spcPct val="150000"/>
              </a:lnSpc>
              <a:buFont typeface="Wingdings" panose="05000000000000000000" pitchFamily="2" charset="2"/>
              <a:buChar char="p"/>
            </a:pPr>
            <a:r>
              <a:rPr lang="zh-CN" altLang="en-US" sz="2400" b="1" dirty="0">
                <a:solidFill>
                  <a:schemeClr val="accent6">
                    <a:lumMod val="75000"/>
                  </a:schemeClr>
                </a:solidFill>
                <a:latin typeface="微软雅黑" panose="020B0503020204020204" pitchFamily="34" charset="-122"/>
                <a:ea typeface="微软雅黑" panose="020B0503020204020204" pitchFamily="34" charset="-122"/>
              </a:rPr>
              <a:t>三线划定</a:t>
            </a:r>
            <a:endParaRPr lang="en-US" altLang="zh-CN" sz="2400" b="1" dirty="0">
              <a:solidFill>
                <a:schemeClr val="accent6">
                  <a:lumMod val="75000"/>
                </a:schemeClr>
              </a:solidFill>
              <a:latin typeface="微软雅黑" panose="020B0503020204020204" pitchFamily="34" charset="-122"/>
              <a:ea typeface="微软雅黑" panose="020B0503020204020204" pitchFamily="34" charset="-122"/>
            </a:endParaRPr>
          </a:p>
        </p:txBody>
      </p:sp>
      <p:pic>
        <p:nvPicPr>
          <p:cNvPr id="22" name="图片 21">
            <a:extLst>
              <a:ext uri="{FF2B5EF4-FFF2-40B4-BE49-F238E27FC236}">
                <a16:creationId xmlns:a16="http://schemas.microsoft.com/office/drawing/2014/main" id="{CE3CBAF3-5738-73B1-9A59-1721015D26A0}"/>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0" y="-5855"/>
            <a:ext cx="10527214" cy="883671"/>
          </a:xfrm>
          <a:prstGeom prst="rect">
            <a:avLst/>
          </a:prstGeom>
        </p:spPr>
      </p:pic>
      <p:sp>
        <p:nvSpPr>
          <p:cNvPr id="24" name="文本框 1">
            <a:extLst>
              <a:ext uri="{FF2B5EF4-FFF2-40B4-BE49-F238E27FC236}">
                <a16:creationId xmlns:a16="http://schemas.microsoft.com/office/drawing/2014/main" id="{FDADB537-253C-FD78-6C52-5DAF17F4CD18}"/>
              </a:ext>
            </a:extLst>
          </p:cNvPr>
          <p:cNvSpPr txBox="1">
            <a:spLocks noChangeArrowheads="1"/>
          </p:cNvSpPr>
          <p:nvPr/>
        </p:nvSpPr>
        <p:spPr bwMode="auto">
          <a:xfrm>
            <a:off x="425803" y="135197"/>
            <a:ext cx="6929153" cy="640816"/>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zh-CN" sz="3600" b="1" dirty="0">
                <a:solidFill>
                  <a:schemeClr val="bg1"/>
                </a:solidFill>
                <a:latin typeface="方正小标宋简体" panose="02010601030101010101" pitchFamily="2" charset="-122"/>
                <a:ea typeface="方正小标宋简体" panose="02010601030101010101" pitchFamily="2" charset="-122"/>
              </a:rPr>
              <a:t>02  </a:t>
            </a:r>
            <a:r>
              <a:rPr lang="zh-CN" altLang="en-US" sz="3600" b="1" dirty="0">
                <a:solidFill>
                  <a:schemeClr val="bg1"/>
                </a:solidFill>
                <a:latin typeface="方正小标宋简体" panose="02010601030101010101" pitchFamily="2" charset="-122"/>
                <a:ea typeface="方正小标宋简体" panose="02010601030101010101" pitchFamily="2" charset="-122"/>
              </a:rPr>
              <a:t>统筹规划  优化国土空间格局</a:t>
            </a:r>
            <a:endParaRPr lang="zh-CN" altLang="en-US" sz="3564" b="1" dirty="0">
              <a:solidFill>
                <a:schemeClr val="bg1"/>
              </a:solidFill>
              <a:latin typeface="方正小标宋简体" panose="02010601030101010101" pitchFamily="2" charset="-122"/>
              <a:ea typeface="方正小标宋简体" panose="02010601030101010101" pitchFamily="2" charset="-122"/>
            </a:endParaRPr>
          </a:p>
        </p:txBody>
      </p:sp>
    </p:spTree>
    <p:extLst>
      <p:ext uri="{BB962C8B-B14F-4D97-AF65-F5344CB8AC3E}">
        <p14:creationId xmlns:p14="http://schemas.microsoft.com/office/powerpoint/2010/main" val="35986412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231341-DEE4-F8A0-359F-9D8612BA5FCF}"/>
            </a:ext>
          </a:extLst>
        </p:cNvPr>
        <p:cNvGrpSpPr/>
        <p:nvPr/>
      </p:nvGrpSpPr>
      <p:grpSpPr>
        <a:xfrm>
          <a:off x="0" y="0"/>
          <a:ext cx="0" cy="0"/>
          <a:chOff x="0" y="0"/>
          <a:chExt cx="0" cy="0"/>
        </a:xfrm>
      </p:grpSpPr>
      <p:pic>
        <p:nvPicPr>
          <p:cNvPr id="11" name="图片 10">
            <a:extLst>
              <a:ext uri="{FF2B5EF4-FFF2-40B4-BE49-F238E27FC236}">
                <a16:creationId xmlns:a16="http://schemas.microsoft.com/office/drawing/2014/main" id="{94D2DC7A-BB42-BBE1-9668-544C5A217ED1}"/>
              </a:ext>
            </a:extLst>
          </p:cNvPr>
          <p:cNvPicPr>
            <a:picLocks noChangeAspect="1"/>
          </p:cNvPicPr>
          <p:nvPr/>
        </p:nvPicPr>
        <p:blipFill>
          <a:blip r:embed="rId2">
            <a:extLst>
              <a:ext uri="{28A0092B-C50C-407E-A947-70E740481C1C}">
                <a14:useLocalDpi xmlns:a14="http://schemas.microsoft.com/office/drawing/2010/main" val="0"/>
              </a:ext>
            </a:extLst>
          </a:blip>
          <a:srcRect l="4906" t="12178" r="4310" b="17387"/>
          <a:stretch/>
        </p:blipFill>
        <p:spPr>
          <a:xfrm>
            <a:off x="711199" y="4922441"/>
            <a:ext cx="9181044" cy="10061712"/>
          </a:xfrm>
          <a:prstGeom prst="rect">
            <a:avLst/>
          </a:prstGeom>
        </p:spPr>
      </p:pic>
      <p:pic>
        <p:nvPicPr>
          <p:cNvPr id="2" name="图片 1">
            <a:extLst>
              <a:ext uri="{FF2B5EF4-FFF2-40B4-BE49-F238E27FC236}">
                <a16:creationId xmlns:a16="http://schemas.microsoft.com/office/drawing/2014/main" id="{C19A3AD8-BDFF-AC59-F437-CB91B9FB097B}"/>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0" y="-5855"/>
            <a:ext cx="10527214" cy="883671"/>
          </a:xfrm>
          <a:prstGeom prst="rect">
            <a:avLst/>
          </a:prstGeom>
        </p:spPr>
      </p:pic>
      <p:sp>
        <p:nvSpPr>
          <p:cNvPr id="3" name="文本框 1">
            <a:extLst>
              <a:ext uri="{FF2B5EF4-FFF2-40B4-BE49-F238E27FC236}">
                <a16:creationId xmlns:a16="http://schemas.microsoft.com/office/drawing/2014/main" id="{DB04E409-9943-2207-A0F1-52CDFEACDBF9}"/>
              </a:ext>
            </a:extLst>
          </p:cNvPr>
          <p:cNvSpPr txBox="1">
            <a:spLocks noChangeArrowheads="1"/>
          </p:cNvSpPr>
          <p:nvPr/>
        </p:nvSpPr>
        <p:spPr bwMode="auto">
          <a:xfrm>
            <a:off x="425803" y="135197"/>
            <a:ext cx="6929153" cy="640816"/>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zh-CN" sz="3600" b="1" dirty="0">
                <a:solidFill>
                  <a:schemeClr val="bg1"/>
                </a:solidFill>
                <a:latin typeface="方正小标宋简体" panose="02010601030101010101" pitchFamily="2" charset="-122"/>
                <a:ea typeface="方正小标宋简体" panose="02010601030101010101" pitchFamily="2" charset="-122"/>
              </a:rPr>
              <a:t>02  </a:t>
            </a:r>
            <a:r>
              <a:rPr lang="zh-CN" altLang="en-US" sz="3600" b="1" dirty="0">
                <a:solidFill>
                  <a:schemeClr val="bg1"/>
                </a:solidFill>
                <a:latin typeface="方正小标宋简体" panose="02010601030101010101" pitchFamily="2" charset="-122"/>
                <a:ea typeface="方正小标宋简体" panose="02010601030101010101" pitchFamily="2" charset="-122"/>
              </a:rPr>
              <a:t>统筹规划  优化国土空间格局</a:t>
            </a:r>
            <a:endParaRPr lang="zh-CN" altLang="en-US" sz="3564" b="1" dirty="0">
              <a:solidFill>
                <a:schemeClr val="bg1"/>
              </a:solidFill>
              <a:latin typeface="方正小标宋简体" panose="02010601030101010101" pitchFamily="2" charset="-122"/>
              <a:ea typeface="方正小标宋简体" panose="02010601030101010101" pitchFamily="2" charset="-122"/>
            </a:endParaRPr>
          </a:p>
        </p:txBody>
      </p:sp>
      <p:sp>
        <p:nvSpPr>
          <p:cNvPr id="5" name="文本框 1">
            <a:extLst>
              <a:ext uri="{FF2B5EF4-FFF2-40B4-BE49-F238E27FC236}">
                <a16:creationId xmlns:a16="http://schemas.microsoft.com/office/drawing/2014/main" id="{3BB42463-EB42-298A-E023-FE0EFD02FA51}"/>
              </a:ext>
            </a:extLst>
          </p:cNvPr>
          <p:cNvSpPr txBox="1">
            <a:spLocks noChangeArrowheads="1"/>
          </p:cNvSpPr>
          <p:nvPr/>
        </p:nvSpPr>
        <p:spPr bwMode="auto">
          <a:xfrm>
            <a:off x="289924" y="1089431"/>
            <a:ext cx="6528320" cy="6408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defRPr sz="3564" b="1">
                <a:solidFill>
                  <a:schemeClr val="accent6">
                    <a:lumMod val="75000"/>
                  </a:schemeClr>
                </a:solidFill>
                <a:latin typeface="微软雅黑" panose="020B0503020204020204" pitchFamily="34" charset="-122"/>
                <a:ea typeface="微软雅黑" panose="020B0503020204020204" pitchFamily="34" charset="-122"/>
              </a:defRPr>
            </a:lvl1pPr>
            <a:lvl2pPr marL="742950" indent="-285750">
              <a:defRPr>
                <a:latin typeface="Calibri" panose="020F0502020204030204" pitchFamily="34" charset="0"/>
              </a:defRPr>
            </a:lvl2pPr>
            <a:lvl3pPr marL="1143000" indent="-228600">
              <a:defRPr>
                <a:latin typeface="Calibri" panose="020F0502020204030204" pitchFamily="34" charset="0"/>
              </a:defRPr>
            </a:lvl3pPr>
            <a:lvl4pPr marL="1600200" indent="-228600">
              <a:defRPr>
                <a:latin typeface="Calibri" panose="020F0502020204030204" pitchFamily="34" charset="0"/>
              </a:defRPr>
            </a:lvl4pPr>
            <a:lvl5pPr marL="2057400" indent="-228600">
              <a:defRPr>
                <a:latin typeface="Calibri" panose="020F0502020204030204" pitchFamily="34" charset="0"/>
              </a:defRPr>
            </a:lvl5pPr>
            <a:lvl6pPr marL="2514600" indent="-228600" eaLnBrk="0" fontAlgn="base" hangingPunct="0">
              <a:spcBef>
                <a:spcPct val="0"/>
              </a:spcBef>
              <a:spcAft>
                <a:spcPct val="0"/>
              </a:spcAft>
              <a:defRPr>
                <a:latin typeface="Calibri" panose="020F0502020204030204" pitchFamily="34" charset="0"/>
              </a:defRPr>
            </a:lvl6pPr>
            <a:lvl7pPr marL="2971800" indent="-228600" eaLnBrk="0" fontAlgn="base" hangingPunct="0">
              <a:spcBef>
                <a:spcPct val="0"/>
              </a:spcBef>
              <a:spcAft>
                <a:spcPct val="0"/>
              </a:spcAft>
              <a:defRPr>
                <a:latin typeface="Calibri" panose="020F0502020204030204" pitchFamily="34" charset="0"/>
              </a:defRPr>
            </a:lvl7pPr>
            <a:lvl8pPr marL="3429000" indent="-228600" eaLnBrk="0" fontAlgn="base" hangingPunct="0">
              <a:spcBef>
                <a:spcPct val="0"/>
              </a:spcBef>
              <a:spcAft>
                <a:spcPct val="0"/>
              </a:spcAft>
              <a:defRPr>
                <a:latin typeface="Calibri" panose="020F0502020204030204" pitchFamily="34" charset="0"/>
              </a:defRPr>
            </a:lvl8pPr>
            <a:lvl9pPr marL="3886200" indent="-228600" eaLnBrk="0" fontAlgn="base" hangingPunct="0">
              <a:spcBef>
                <a:spcPct val="0"/>
              </a:spcBef>
              <a:spcAft>
                <a:spcPct val="0"/>
              </a:spcAft>
              <a:defRPr>
                <a:latin typeface="Calibri" panose="020F0502020204030204" pitchFamily="34" charset="0"/>
              </a:defRPr>
            </a:lvl9pPr>
          </a:lstStyle>
          <a:p>
            <a:r>
              <a:rPr lang="en-US" altLang="zh-CN" dirty="0"/>
              <a:t>2.4 </a:t>
            </a:r>
            <a:r>
              <a:rPr lang="zh-CN" altLang="en-US" dirty="0"/>
              <a:t>规划管控分区</a:t>
            </a:r>
          </a:p>
        </p:txBody>
      </p:sp>
      <p:sp>
        <p:nvSpPr>
          <p:cNvPr id="7" name="矩形 6">
            <a:extLst>
              <a:ext uri="{FF2B5EF4-FFF2-40B4-BE49-F238E27FC236}">
                <a16:creationId xmlns:a16="http://schemas.microsoft.com/office/drawing/2014/main" id="{54E52D02-41B2-2C09-18DA-A197DCDC9F2E}"/>
              </a:ext>
            </a:extLst>
          </p:cNvPr>
          <p:cNvSpPr/>
          <p:nvPr/>
        </p:nvSpPr>
        <p:spPr>
          <a:xfrm>
            <a:off x="894952" y="1730246"/>
            <a:ext cx="9041529" cy="2951898"/>
          </a:xfrm>
          <a:prstGeom prst="rect">
            <a:avLst/>
          </a:prstGeom>
          <a:noFill/>
        </p:spPr>
        <p:txBody>
          <a:bodyPr wrap="square" rtlCol="0">
            <a:spAutoFit/>
          </a:bodyPr>
          <a:lstStyle/>
          <a:p>
            <a:pPr>
              <a:lnSpc>
                <a:spcPct val="150000"/>
              </a:lnSpc>
            </a:pPr>
            <a:r>
              <a:rPr lang="zh-CN" altLang="en-US" b="1" dirty="0">
                <a:latin typeface="微软雅黑" panose="020B0503020204020204" pitchFamily="34" charset="-122"/>
                <a:ea typeface="微软雅黑" panose="020B0503020204020204" pitchFamily="34" charset="-122"/>
              </a:rPr>
              <a:t>生态保护区：</a:t>
            </a:r>
            <a:r>
              <a:rPr lang="zh-CN" altLang="en-US" dirty="0">
                <a:latin typeface="微软雅黑" panose="020B0503020204020204" pitchFamily="34" charset="-122"/>
                <a:ea typeface="微软雅黑" panose="020B0503020204020204" pitchFamily="34" charset="-122"/>
              </a:rPr>
              <a:t>自然保护地核心保护区原则上</a:t>
            </a:r>
            <a:r>
              <a:rPr lang="zh-CN" altLang="en-US" b="1" dirty="0">
                <a:solidFill>
                  <a:srgbClr val="82AA66"/>
                </a:solidFill>
                <a:latin typeface="微软雅黑" panose="020B0503020204020204" pitchFamily="34" charset="-122"/>
                <a:ea typeface="微软雅黑" panose="020B0503020204020204" pitchFamily="34" charset="-122"/>
              </a:rPr>
              <a:t>禁止人为活动</a:t>
            </a:r>
            <a:r>
              <a:rPr lang="zh-CN" altLang="en-US" dirty="0">
                <a:latin typeface="微软雅黑" panose="020B0503020204020204" pitchFamily="34" charset="-122"/>
                <a:ea typeface="微软雅黑" panose="020B0503020204020204" pitchFamily="34" charset="-122"/>
              </a:rPr>
              <a:t>，其他区域严格禁止开发性、生产性建设活动。</a:t>
            </a:r>
          </a:p>
          <a:p>
            <a:pPr>
              <a:lnSpc>
                <a:spcPct val="150000"/>
              </a:lnSpc>
            </a:pPr>
            <a:r>
              <a:rPr lang="zh-CN" altLang="en-US" b="1" dirty="0">
                <a:latin typeface="微软雅黑" panose="020B0503020204020204" pitchFamily="34" charset="-122"/>
                <a:ea typeface="微软雅黑" panose="020B0503020204020204" pitchFamily="34" charset="-122"/>
              </a:rPr>
              <a:t>生态控制区：</a:t>
            </a:r>
            <a:r>
              <a:rPr lang="zh-CN" altLang="en-US" dirty="0">
                <a:latin typeface="微软雅黑" panose="020B0503020204020204" pitchFamily="34" charset="-122"/>
                <a:ea typeface="微软雅黑" panose="020B0503020204020204" pitchFamily="34" charset="-122"/>
              </a:rPr>
              <a:t>以</a:t>
            </a:r>
            <a:r>
              <a:rPr lang="zh-CN" altLang="en-US" b="1" dirty="0">
                <a:solidFill>
                  <a:srgbClr val="82AA66"/>
                </a:solidFill>
                <a:latin typeface="微软雅黑" panose="020B0503020204020204" pitchFamily="34" charset="-122"/>
                <a:ea typeface="微软雅黑" panose="020B0503020204020204" pitchFamily="34" charset="-122"/>
              </a:rPr>
              <a:t>生态保护与修复</a:t>
            </a:r>
            <a:r>
              <a:rPr lang="zh-CN" altLang="en-US" dirty="0">
                <a:latin typeface="微软雅黑" panose="020B0503020204020204" pitchFamily="34" charset="-122"/>
                <a:ea typeface="微软雅黑" panose="020B0503020204020204" pitchFamily="34" charset="-122"/>
              </a:rPr>
              <a:t>为主，因地制宜实施分区分级分类管理。</a:t>
            </a:r>
          </a:p>
          <a:p>
            <a:pPr>
              <a:lnSpc>
                <a:spcPct val="150000"/>
              </a:lnSpc>
            </a:pPr>
            <a:r>
              <a:rPr lang="zh-CN" altLang="en-US" b="1" dirty="0">
                <a:latin typeface="微软雅黑" panose="020B0503020204020204" pitchFamily="34" charset="-122"/>
                <a:ea typeface="微软雅黑" panose="020B0503020204020204" pitchFamily="34" charset="-122"/>
              </a:rPr>
              <a:t>农田保护区：</a:t>
            </a:r>
            <a:r>
              <a:rPr lang="zh-CN" altLang="en-US" dirty="0">
                <a:latin typeface="微软雅黑" panose="020B0503020204020204" pitchFamily="34" charset="-122"/>
                <a:ea typeface="微软雅黑" panose="020B0503020204020204" pitchFamily="34" charset="-122"/>
              </a:rPr>
              <a:t>重点用于</a:t>
            </a:r>
            <a:r>
              <a:rPr lang="zh-CN" altLang="en-US" b="1" dirty="0">
                <a:solidFill>
                  <a:srgbClr val="82AA66"/>
                </a:solidFill>
                <a:latin typeface="微软雅黑" panose="020B0503020204020204" pitchFamily="34" charset="-122"/>
                <a:ea typeface="微软雅黑" panose="020B0503020204020204" pitchFamily="34" charset="-122"/>
              </a:rPr>
              <a:t>粮食生产</a:t>
            </a:r>
            <a:r>
              <a:rPr lang="zh-CN" altLang="en-US" dirty="0">
                <a:latin typeface="微软雅黑" panose="020B0503020204020204" pitchFamily="34" charset="-122"/>
                <a:ea typeface="微软雅黑" panose="020B0503020204020204" pitchFamily="34" charset="-122"/>
              </a:rPr>
              <a:t>，原则上严禁开发建设活动。</a:t>
            </a:r>
            <a:endParaRPr lang="en-US" altLang="zh-CN" dirty="0">
              <a:latin typeface="微软雅黑" panose="020B0503020204020204" pitchFamily="34" charset="-122"/>
              <a:ea typeface="微软雅黑" panose="020B0503020204020204" pitchFamily="34" charset="-122"/>
            </a:endParaRPr>
          </a:p>
          <a:p>
            <a:pPr>
              <a:lnSpc>
                <a:spcPct val="150000"/>
              </a:lnSpc>
            </a:pPr>
            <a:r>
              <a:rPr lang="zh-CN" altLang="en-US" b="1" dirty="0">
                <a:latin typeface="微软雅黑" panose="020B0503020204020204" pitchFamily="34" charset="-122"/>
                <a:ea typeface="微软雅黑" panose="020B0503020204020204" pitchFamily="34" charset="-122"/>
              </a:rPr>
              <a:t>城镇发展区：</a:t>
            </a:r>
            <a:r>
              <a:rPr lang="zh-CN" altLang="en-US" dirty="0">
                <a:latin typeface="微软雅黑" panose="020B0503020204020204" pitchFamily="34" charset="-122"/>
                <a:ea typeface="微软雅黑" panose="020B0503020204020204" pitchFamily="34" charset="-122"/>
              </a:rPr>
              <a:t>城镇集中建设区采用</a:t>
            </a:r>
            <a:r>
              <a:rPr lang="zh-CN" altLang="en-US" b="1" dirty="0">
                <a:solidFill>
                  <a:srgbClr val="82AA66"/>
                </a:solidFill>
                <a:latin typeface="微软雅黑" panose="020B0503020204020204" pitchFamily="34" charset="-122"/>
                <a:ea typeface="微软雅黑" panose="020B0503020204020204" pitchFamily="34" charset="-122"/>
              </a:rPr>
              <a:t>“详细规划</a:t>
            </a:r>
            <a:r>
              <a:rPr lang="en-US" altLang="zh-CN" b="1" dirty="0">
                <a:solidFill>
                  <a:srgbClr val="82AA66"/>
                </a:solidFill>
                <a:latin typeface="微软雅黑" panose="020B0503020204020204" pitchFamily="34" charset="-122"/>
                <a:ea typeface="微软雅黑" panose="020B0503020204020204" pitchFamily="34" charset="-122"/>
              </a:rPr>
              <a:t>+</a:t>
            </a:r>
            <a:r>
              <a:rPr lang="zh-CN" altLang="en-US" b="1" dirty="0">
                <a:solidFill>
                  <a:srgbClr val="82AA66"/>
                </a:solidFill>
                <a:latin typeface="微软雅黑" panose="020B0503020204020204" pitchFamily="34" charset="-122"/>
                <a:ea typeface="微软雅黑" panose="020B0503020204020204" pitchFamily="34" charset="-122"/>
              </a:rPr>
              <a:t>规划许可”</a:t>
            </a:r>
            <a:r>
              <a:rPr lang="zh-CN" altLang="en-US" dirty="0">
                <a:latin typeface="微软雅黑" panose="020B0503020204020204" pitchFamily="34" charset="-122"/>
                <a:ea typeface="微软雅黑" panose="020B0503020204020204" pitchFamily="34" charset="-122"/>
              </a:rPr>
              <a:t>的方式进行管理，实施规划用途管制与开发许可制度。</a:t>
            </a:r>
            <a:endParaRPr lang="en-US" altLang="zh-CN" dirty="0">
              <a:latin typeface="微软雅黑" panose="020B0503020204020204" pitchFamily="34" charset="-122"/>
              <a:ea typeface="微软雅黑" panose="020B0503020204020204" pitchFamily="34" charset="-122"/>
            </a:endParaRPr>
          </a:p>
          <a:p>
            <a:pPr>
              <a:lnSpc>
                <a:spcPct val="150000"/>
              </a:lnSpc>
            </a:pPr>
            <a:r>
              <a:rPr lang="zh-CN" altLang="en-US" b="1" dirty="0">
                <a:latin typeface="微软雅黑" panose="020B0503020204020204" pitchFamily="34" charset="-122"/>
                <a:ea typeface="微软雅黑" panose="020B0503020204020204" pitchFamily="34" charset="-122"/>
              </a:rPr>
              <a:t>乡村发展区：</a:t>
            </a:r>
            <a:r>
              <a:rPr lang="zh-CN" altLang="en-US" dirty="0">
                <a:latin typeface="微软雅黑" panose="020B0503020204020204" pitchFamily="34" charset="-122"/>
                <a:ea typeface="微软雅黑" panose="020B0503020204020204" pitchFamily="34" charset="-122"/>
              </a:rPr>
              <a:t>重点</a:t>
            </a:r>
            <a:r>
              <a:rPr lang="zh-CN" altLang="en-US" b="1" dirty="0">
                <a:solidFill>
                  <a:srgbClr val="82AA66"/>
                </a:solidFill>
                <a:latin typeface="微软雅黑" panose="020B0503020204020204" pitchFamily="34" charset="-122"/>
                <a:ea typeface="微软雅黑" panose="020B0503020204020204" pitchFamily="34" charset="-122"/>
              </a:rPr>
              <a:t>保障农村生产生活配套及必要的民生保障设施</a:t>
            </a:r>
            <a:r>
              <a:rPr lang="zh-CN" altLang="en-US" dirty="0">
                <a:latin typeface="微软雅黑" panose="020B0503020204020204" pitchFamily="34" charset="-122"/>
                <a:ea typeface="微软雅黑" panose="020B0503020204020204" pitchFamily="34" charset="-122"/>
              </a:rPr>
              <a:t>建设。</a:t>
            </a:r>
            <a:endParaRPr lang="en-US" altLang="zh-CN" dirty="0">
              <a:latin typeface="微软雅黑" panose="020B0503020204020204" pitchFamily="34" charset="-122"/>
              <a:ea typeface="微软雅黑" panose="020B0503020204020204" pitchFamily="34" charset="-122"/>
            </a:endParaRPr>
          </a:p>
        </p:txBody>
      </p:sp>
      <p:sp>
        <p:nvSpPr>
          <p:cNvPr id="8" name="圆角矩形 4">
            <a:extLst>
              <a:ext uri="{FF2B5EF4-FFF2-40B4-BE49-F238E27FC236}">
                <a16:creationId xmlns:a16="http://schemas.microsoft.com/office/drawing/2014/main" id="{11A56A3A-DC31-34BF-96AF-234E7265B6C4}"/>
              </a:ext>
            </a:extLst>
          </p:cNvPr>
          <p:cNvSpPr/>
          <p:nvPr/>
        </p:nvSpPr>
        <p:spPr>
          <a:xfrm>
            <a:off x="711199" y="1730247"/>
            <a:ext cx="9225282" cy="2930849"/>
          </a:xfrm>
          <a:prstGeom prst="roundRect">
            <a:avLst>
              <a:gd name="adj" fmla="val 11381"/>
            </a:avLst>
          </a:prstGeom>
          <a:noFill/>
          <a:ln>
            <a:solidFill>
              <a:schemeClr val="accent6">
                <a:lumMod val="50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965"/>
          </a:p>
        </p:txBody>
      </p:sp>
      <p:sp>
        <p:nvSpPr>
          <p:cNvPr id="9" name="文本框 8">
            <a:extLst>
              <a:ext uri="{FF2B5EF4-FFF2-40B4-BE49-F238E27FC236}">
                <a16:creationId xmlns:a16="http://schemas.microsoft.com/office/drawing/2014/main" id="{37C1A46D-E0B9-DBB5-C300-BD9EF4CEFA67}"/>
              </a:ext>
            </a:extLst>
          </p:cNvPr>
          <p:cNvSpPr txBox="1"/>
          <p:nvPr/>
        </p:nvSpPr>
        <p:spPr>
          <a:xfrm>
            <a:off x="8357699" y="14750018"/>
            <a:ext cx="1939240" cy="369332"/>
          </a:xfrm>
          <a:prstGeom prst="rect">
            <a:avLst/>
          </a:prstGeom>
          <a:noFill/>
        </p:spPr>
        <p:txBody>
          <a:bodyPr wrap="square" rtlCol="0">
            <a:spAutoFit/>
          </a:bodyPr>
          <a:lstStyle/>
          <a:p>
            <a:pPr algn="ctr"/>
            <a:r>
              <a:rPr lang="zh-CN" altLang="en-US" b="1" dirty="0">
                <a:latin typeface="微软雅黑" panose="020B0503020204020204" pitchFamily="34" charset="-122"/>
                <a:ea typeface="微软雅黑" panose="020B0503020204020204" pitchFamily="34" charset="-122"/>
              </a:rPr>
              <a:t>规划分区图</a:t>
            </a:r>
          </a:p>
        </p:txBody>
      </p:sp>
      <p:pic>
        <p:nvPicPr>
          <p:cNvPr id="12" name="图片 11">
            <a:extLst>
              <a:ext uri="{FF2B5EF4-FFF2-40B4-BE49-F238E27FC236}">
                <a16:creationId xmlns:a16="http://schemas.microsoft.com/office/drawing/2014/main" id="{2D0DFAA0-6E79-BC85-0450-EBE754CA1162}"/>
              </a:ext>
            </a:extLst>
          </p:cNvPr>
          <p:cNvPicPr>
            <a:picLocks noChangeAspect="1"/>
          </p:cNvPicPr>
          <p:nvPr/>
        </p:nvPicPr>
        <p:blipFill>
          <a:blip r:embed="rId4"/>
          <a:srcRect l="7155" t="84763" r="4024" b="7466"/>
          <a:stretch/>
        </p:blipFill>
        <p:spPr>
          <a:xfrm>
            <a:off x="711199" y="14236533"/>
            <a:ext cx="3596641" cy="444611"/>
          </a:xfrm>
          <a:prstGeom prst="rect">
            <a:avLst/>
          </a:prstGeom>
        </p:spPr>
      </p:pic>
    </p:spTree>
    <p:extLst>
      <p:ext uri="{BB962C8B-B14F-4D97-AF65-F5344CB8AC3E}">
        <p14:creationId xmlns:p14="http://schemas.microsoft.com/office/powerpoint/2010/main" val="8317508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图片 10"/>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a:xfrm>
            <a:off x="0" y="-5855"/>
            <a:ext cx="10527214" cy="883671"/>
          </a:xfrm>
          <a:prstGeom prst="rect">
            <a:avLst/>
          </a:prstGeom>
        </p:spPr>
      </p:pic>
      <p:sp>
        <p:nvSpPr>
          <p:cNvPr id="12" name="文本框 1"/>
          <p:cNvSpPr txBox="1">
            <a:spLocks noChangeArrowheads="1"/>
          </p:cNvSpPr>
          <p:nvPr/>
        </p:nvSpPr>
        <p:spPr bwMode="auto">
          <a:xfrm>
            <a:off x="425803" y="135197"/>
            <a:ext cx="6929153" cy="640816"/>
          </a:xfrm>
          <a:prstGeom prst="rect">
            <a:avLst/>
          </a:prstGeom>
          <a:noFill/>
          <a:ln w="9525">
            <a:noFill/>
            <a:miter lim="800000"/>
          </a:ln>
          <a:extLst>
            <a:ext uri="{909E8E84-426E-40DD-AFC4-6F175D3DCCD1}">
              <a14:hiddenFill xmlns:a14="http://schemas.microsoft.com/office/drawing/2010/main">
                <a:solidFill>
                  <a:srgbClr val="FFFFFF"/>
                </a:solidFill>
              </a14:hiddenFill>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zh-CN" sz="3600" b="1" dirty="0">
                <a:solidFill>
                  <a:schemeClr val="bg1"/>
                </a:solidFill>
                <a:latin typeface="方正小标宋简体" panose="02010601030101010101" pitchFamily="2" charset="-122"/>
                <a:ea typeface="方正小标宋简体" panose="02010601030101010101" pitchFamily="2" charset="-122"/>
              </a:rPr>
              <a:t>02  </a:t>
            </a:r>
            <a:r>
              <a:rPr lang="zh-CN" altLang="en-US" sz="3600" b="1" dirty="0">
                <a:solidFill>
                  <a:schemeClr val="bg1"/>
                </a:solidFill>
                <a:latin typeface="方正小标宋简体" panose="02010601030101010101" pitchFamily="2" charset="-122"/>
                <a:ea typeface="方正小标宋简体" panose="02010601030101010101" pitchFamily="2" charset="-122"/>
              </a:rPr>
              <a:t>统筹规划  优化国土空间格局</a:t>
            </a:r>
            <a:endParaRPr lang="zh-CN" altLang="en-US" sz="3565" b="1" dirty="0">
              <a:solidFill>
                <a:schemeClr val="bg1"/>
              </a:solidFill>
              <a:latin typeface="方正小标宋简体" panose="02010601030101010101" pitchFamily="2" charset="-122"/>
              <a:ea typeface="方正小标宋简体" panose="02010601030101010101" pitchFamily="2" charset="-122"/>
            </a:endParaRPr>
          </a:p>
        </p:txBody>
      </p:sp>
      <p:sp>
        <p:nvSpPr>
          <p:cNvPr id="2050" name="文本框 6"/>
          <p:cNvSpPr txBox="1">
            <a:spLocks noChangeArrowheads="1"/>
          </p:cNvSpPr>
          <p:nvPr/>
        </p:nvSpPr>
        <p:spPr bwMode="auto">
          <a:xfrm>
            <a:off x="694756" y="2045826"/>
            <a:ext cx="9381853" cy="5708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ctr" eaLnBrk="0" hangingPunct="0"/>
            <a:r>
              <a:rPr lang="zh-CN" altLang="en-US" sz="3120" b="1" dirty="0">
                <a:solidFill>
                  <a:srgbClr val="D86344"/>
                </a:solidFill>
                <a:latin typeface="微软雅黑" panose="020B0503020204020204" pitchFamily="34" charset="-122"/>
                <a:ea typeface="微软雅黑" panose="020B0503020204020204" pitchFamily="34" charset="-122"/>
              </a:rPr>
              <a:t>构筑“</a:t>
            </a:r>
            <a:r>
              <a:rPr lang="zh-CN" altLang="en-US" sz="3120" b="1" dirty="0">
                <a:solidFill>
                  <a:srgbClr val="D86344"/>
                </a:solidFill>
                <a:latin typeface="微软雅黑" panose="020B0503020204020204" pitchFamily="34" charset="-122"/>
                <a:ea typeface="微软雅黑" panose="020B0503020204020204" pitchFamily="34" charset="-122"/>
                <a:sym typeface="+mn-ea"/>
              </a:rPr>
              <a:t>两带、两区、三基地</a:t>
            </a:r>
            <a:r>
              <a:rPr lang="zh-CN" altLang="en-US" sz="3120" b="1" dirty="0">
                <a:solidFill>
                  <a:srgbClr val="D86344"/>
                </a:solidFill>
                <a:latin typeface="微软雅黑" panose="020B0503020204020204" pitchFamily="34" charset="-122"/>
                <a:ea typeface="微软雅黑" panose="020B0503020204020204" pitchFamily="34" charset="-122"/>
              </a:rPr>
              <a:t>”的产业空间格局</a:t>
            </a:r>
          </a:p>
        </p:txBody>
      </p:sp>
      <p:sp>
        <p:nvSpPr>
          <p:cNvPr id="8" name="圆角矩形 7"/>
          <p:cNvSpPr/>
          <p:nvPr/>
        </p:nvSpPr>
        <p:spPr>
          <a:xfrm>
            <a:off x="1069975" y="2747645"/>
            <a:ext cx="8514080" cy="2432050"/>
          </a:xfrm>
          <a:prstGeom prst="roundRect">
            <a:avLst/>
          </a:prstGeom>
          <a:noFill/>
          <a:ln w="38100">
            <a:solidFill>
              <a:srgbClr val="DF8167"/>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0" hangingPunct="0">
              <a:defRPr/>
            </a:pPr>
            <a:endParaRPr lang="zh-CN" altLang="en-US" sz="2005"/>
          </a:p>
        </p:txBody>
      </p:sp>
      <p:sp>
        <p:nvSpPr>
          <p:cNvPr id="2052" name="文本框 8"/>
          <p:cNvSpPr txBox="1">
            <a:spLocks noChangeArrowheads="1"/>
          </p:cNvSpPr>
          <p:nvPr/>
        </p:nvSpPr>
        <p:spPr bwMode="auto">
          <a:xfrm>
            <a:off x="1250950" y="2747645"/>
            <a:ext cx="8190230" cy="24244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Autofit/>
          </a:bodyPr>
          <a:lstStyle/>
          <a:p>
            <a:pPr indent="0" fontAlgn="auto">
              <a:lnSpc>
                <a:spcPct val="120000"/>
              </a:lnSpc>
            </a:pPr>
            <a:r>
              <a:rPr lang="zh-CN" altLang="en-US" b="1" dirty="0">
                <a:solidFill>
                  <a:srgbClr val="404040"/>
                </a:solidFill>
                <a:latin typeface="微软雅黑" panose="020B0503020204020204" pitchFamily="34" charset="-122"/>
                <a:ea typeface="微软雅黑" panose="020B0503020204020204" pitchFamily="34" charset="-122"/>
                <a:sym typeface="+mn-ea"/>
              </a:rPr>
              <a:t>两</a:t>
            </a:r>
            <a:r>
              <a:rPr lang="zh-CN" altLang="en-US" b="1" dirty="0">
                <a:solidFill>
                  <a:srgbClr val="404040"/>
                </a:solidFill>
                <a:latin typeface="微软雅黑" panose="020B0503020204020204" pitchFamily="34" charset="-122"/>
                <a:ea typeface="微软雅黑" panose="020B0503020204020204" pitchFamily="34" charset="-122"/>
              </a:rPr>
              <a:t>带：</a:t>
            </a:r>
            <a:r>
              <a:rPr lang="zh-CN" altLang="en-US" dirty="0">
                <a:solidFill>
                  <a:srgbClr val="404040"/>
                </a:solidFill>
                <a:latin typeface="微软雅黑" panose="020B0503020204020204" pitchFamily="34" charset="-122"/>
                <a:ea typeface="微软雅黑" panose="020B0503020204020204" pitchFamily="34" charset="-122"/>
                <a:sym typeface="+mn-ea"/>
              </a:rPr>
              <a:t>指分别沿国道344和南高路形成的</a:t>
            </a:r>
            <a:r>
              <a:rPr lang="zh-CN" altLang="en-US" b="1" dirty="0">
                <a:solidFill>
                  <a:srgbClr val="404040"/>
                </a:solidFill>
                <a:latin typeface="微软雅黑" panose="020B0503020204020204" pitchFamily="34" charset="-122"/>
                <a:ea typeface="微软雅黑" panose="020B0503020204020204" pitchFamily="34" charset="-122"/>
                <a:sym typeface="+mn-ea"/>
              </a:rPr>
              <a:t>镇域产业发展带</a:t>
            </a:r>
            <a:r>
              <a:rPr lang="zh-CN" altLang="en-US" dirty="0">
                <a:solidFill>
                  <a:srgbClr val="404040"/>
                </a:solidFill>
                <a:latin typeface="微软雅黑" panose="020B0503020204020204" pitchFamily="34" charset="-122"/>
                <a:ea typeface="微软雅黑" panose="020B0503020204020204" pitchFamily="34" charset="-122"/>
                <a:sym typeface="+mn-ea"/>
              </a:rPr>
              <a:t>，贯通全镇各产业功能板块，带动全镇产业升级发展；</a:t>
            </a:r>
            <a:endParaRPr lang="zh-CN" altLang="en-US" dirty="0">
              <a:solidFill>
                <a:srgbClr val="404040"/>
              </a:solidFill>
              <a:latin typeface="微软雅黑" panose="020B0503020204020204" pitchFamily="34" charset="-122"/>
              <a:ea typeface="微软雅黑" panose="020B0503020204020204" pitchFamily="34" charset="-122"/>
            </a:endParaRPr>
          </a:p>
          <a:p>
            <a:pPr indent="0" fontAlgn="auto">
              <a:lnSpc>
                <a:spcPct val="120000"/>
              </a:lnSpc>
            </a:pPr>
            <a:r>
              <a:rPr lang="zh-CN" altLang="en-US" b="1" dirty="0">
                <a:solidFill>
                  <a:srgbClr val="404040"/>
                </a:solidFill>
                <a:latin typeface="微软雅黑" panose="020B0503020204020204" pitchFamily="34" charset="-122"/>
                <a:ea typeface="微软雅黑" panose="020B0503020204020204" pitchFamily="34" charset="-122"/>
              </a:rPr>
              <a:t>两区：</a:t>
            </a:r>
            <a:r>
              <a:rPr lang="zh-CN" altLang="en-US" dirty="0">
                <a:solidFill>
                  <a:srgbClr val="404040"/>
                </a:solidFill>
                <a:latin typeface="微软雅黑" panose="020B0503020204020204" pitchFamily="34" charset="-122"/>
                <a:ea typeface="微软雅黑" panose="020B0503020204020204" pitchFamily="34" charset="-122"/>
                <a:sym typeface="+mn-ea"/>
              </a:rPr>
              <a:t>依托地形地貌条件和产业发展基础形成的</a:t>
            </a:r>
            <a:r>
              <a:rPr lang="zh-CN" altLang="en-US" b="1" dirty="0">
                <a:solidFill>
                  <a:srgbClr val="404040"/>
                </a:solidFill>
                <a:latin typeface="微软雅黑" panose="020B0503020204020204" pitchFamily="34" charset="-122"/>
                <a:ea typeface="微软雅黑" panose="020B0503020204020204" pitchFamily="34" charset="-122"/>
                <a:sym typeface="+mn-ea"/>
              </a:rPr>
              <a:t>山区特色农业融合发展区</a:t>
            </a:r>
            <a:r>
              <a:rPr lang="zh-CN" altLang="en-US" dirty="0">
                <a:solidFill>
                  <a:srgbClr val="404040"/>
                </a:solidFill>
                <a:latin typeface="微软雅黑" panose="020B0503020204020204" pitchFamily="34" charset="-122"/>
                <a:ea typeface="微软雅黑" panose="020B0503020204020204" pitchFamily="34" charset="-122"/>
                <a:sym typeface="+mn-ea"/>
              </a:rPr>
              <a:t>和</a:t>
            </a:r>
            <a:r>
              <a:rPr lang="zh-CN" altLang="en-US" b="1" dirty="0">
                <a:solidFill>
                  <a:srgbClr val="404040"/>
                </a:solidFill>
                <a:latin typeface="微软雅黑" panose="020B0503020204020204" pitchFamily="34" charset="-122"/>
                <a:ea typeface="微软雅黑" panose="020B0503020204020204" pitchFamily="34" charset="-122"/>
                <a:sym typeface="+mn-ea"/>
              </a:rPr>
              <a:t>台塬高效现代农业发展区</a:t>
            </a:r>
            <a:r>
              <a:rPr lang="zh-CN" altLang="en-US" b="1" dirty="0">
                <a:solidFill>
                  <a:srgbClr val="404040"/>
                </a:solidFill>
                <a:latin typeface="微软雅黑" panose="020B0503020204020204" pitchFamily="34" charset="-122"/>
                <a:ea typeface="微软雅黑" panose="020B0503020204020204" pitchFamily="34" charset="-122"/>
              </a:rPr>
              <a:t>；</a:t>
            </a:r>
          </a:p>
          <a:p>
            <a:pPr indent="0" fontAlgn="auto">
              <a:lnSpc>
                <a:spcPct val="120000"/>
              </a:lnSpc>
            </a:pPr>
            <a:r>
              <a:rPr lang="zh-CN" altLang="en-US" b="1" dirty="0">
                <a:solidFill>
                  <a:srgbClr val="404040"/>
                </a:solidFill>
                <a:latin typeface="微软雅黑" panose="020B0503020204020204" pitchFamily="34" charset="-122"/>
                <a:ea typeface="微软雅黑" panose="020B0503020204020204" pitchFamily="34" charset="-122"/>
              </a:rPr>
              <a:t>三基地：</a:t>
            </a:r>
            <a:r>
              <a:rPr lang="zh-CN" altLang="en-US" dirty="0">
                <a:solidFill>
                  <a:srgbClr val="404040"/>
                </a:solidFill>
                <a:latin typeface="微软雅黑" panose="020B0503020204020204" pitchFamily="34" charset="-122"/>
                <a:ea typeface="微软雅黑" panose="020B0503020204020204" pitchFamily="34" charset="-122"/>
                <a:sym typeface="+mn-ea"/>
              </a:rPr>
              <a:t>指镇域中部的以闫家村村为主的</a:t>
            </a:r>
            <a:r>
              <a:rPr lang="zh-CN" altLang="en-US" b="1" dirty="0">
                <a:solidFill>
                  <a:srgbClr val="404040"/>
                </a:solidFill>
                <a:latin typeface="微软雅黑" panose="020B0503020204020204" pitchFamily="34" charset="-122"/>
                <a:ea typeface="微软雅黑" panose="020B0503020204020204" pitchFamily="34" charset="-122"/>
                <a:sym typeface="+mn-ea"/>
              </a:rPr>
              <a:t>西秦刺绣非遗传承基地</a:t>
            </a:r>
            <a:r>
              <a:rPr lang="zh-CN" altLang="en-US" dirty="0">
                <a:solidFill>
                  <a:srgbClr val="404040"/>
                </a:solidFill>
                <a:latin typeface="微软雅黑" panose="020B0503020204020204" pitchFamily="34" charset="-122"/>
                <a:ea typeface="微软雅黑" panose="020B0503020204020204" pitchFamily="34" charset="-122"/>
                <a:sym typeface="+mn-ea"/>
              </a:rPr>
              <a:t>、以镇区农副产品加工园为核心的</a:t>
            </a:r>
            <a:r>
              <a:rPr lang="zh-CN" altLang="en-US" b="1" dirty="0">
                <a:solidFill>
                  <a:srgbClr val="404040"/>
                </a:solidFill>
                <a:latin typeface="微软雅黑" panose="020B0503020204020204" pitchFamily="34" charset="-122"/>
                <a:ea typeface="微软雅黑" panose="020B0503020204020204" pitchFamily="34" charset="-122"/>
                <a:sym typeface="+mn-ea"/>
              </a:rPr>
              <a:t>农副产品加工基地</a:t>
            </a:r>
            <a:r>
              <a:rPr lang="zh-CN" altLang="en-US" dirty="0">
                <a:solidFill>
                  <a:srgbClr val="404040"/>
                </a:solidFill>
                <a:latin typeface="微软雅黑" panose="020B0503020204020204" pitchFamily="34" charset="-122"/>
                <a:ea typeface="微软雅黑" panose="020B0503020204020204" pitchFamily="34" charset="-122"/>
                <a:sym typeface="+mn-ea"/>
              </a:rPr>
              <a:t>、以南寨镇十三村联建万吨冷库为核心的</a:t>
            </a:r>
            <a:r>
              <a:rPr lang="zh-CN" altLang="en-US" b="1" dirty="0">
                <a:solidFill>
                  <a:srgbClr val="404040"/>
                </a:solidFill>
                <a:latin typeface="微软雅黑" panose="020B0503020204020204" pitchFamily="34" charset="-122"/>
                <a:ea typeface="微软雅黑" panose="020B0503020204020204" pitchFamily="34" charset="-122"/>
                <a:sym typeface="+mn-ea"/>
              </a:rPr>
              <a:t>冷链物流基地</a:t>
            </a:r>
            <a:r>
              <a:rPr lang="zh-CN" altLang="en-US" dirty="0">
                <a:solidFill>
                  <a:srgbClr val="404040"/>
                </a:solidFill>
                <a:latin typeface="微软雅黑" panose="020B0503020204020204" pitchFamily="34" charset="-122"/>
                <a:ea typeface="微软雅黑" panose="020B0503020204020204" pitchFamily="34" charset="-122"/>
                <a:sym typeface="+mn-ea"/>
              </a:rPr>
              <a:t>，是镇域农业现代化和一二三产融合的核心承载产业平台。</a:t>
            </a:r>
          </a:p>
        </p:txBody>
      </p:sp>
      <p:sp>
        <p:nvSpPr>
          <p:cNvPr id="28" name="文本框 3"/>
          <p:cNvSpPr txBox="1">
            <a:spLocks noChangeArrowheads="1"/>
          </p:cNvSpPr>
          <p:nvPr>
            <p:custDataLst>
              <p:tags r:id="rId1"/>
            </p:custDataLst>
          </p:nvPr>
        </p:nvSpPr>
        <p:spPr bwMode="auto">
          <a:xfrm>
            <a:off x="6019800" y="14169390"/>
            <a:ext cx="3593465" cy="5530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gn="r" eaLnBrk="1" hangingPunct="1">
              <a:lnSpc>
                <a:spcPct val="150000"/>
              </a:lnSpc>
            </a:pPr>
            <a:r>
              <a:rPr lang="zh-CN" altLang="en-US" sz="2000" b="1" dirty="0">
                <a:solidFill>
                  <a:srgbClr val="404040"/>
                </a:solidFill>
                <a:latin typeface="微软雅黑" panose="020B0503020204020204" pitchFamily="34" charset="-122"/>
                <a:ea typeface="微软雅黑" panose="020B0503020204020204" pitchFamily="34" charset="-122"/>
              </a:rPr>
              <a:t>产业空间布局图</a:t>
            </a:r>
          </a:p>
        </p:txBody>
      </p:sp>
      <p:sp>
        <p:nvSpPr>
          <p:cNvPr id="13" name="文本框 1"/>
          <p:cNvSpPr txBox="1">
            <a:spLocks noChangeArrowheads="1"/>
          </p:cNvSpPr>
          <p:nvPr/>
        </p:nvSpPr>
        <p:spPr bwMode="auto">
          <a:xfrm>
            <a:off x="289924" y="1089431"/>
            <a:ext cx="6528320" cy="6408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defRPr sz="3565" b="1">
                <a:solidFill>
                  <a:schemeClr val="accent6">
                    <a:lumMod val="75000"/>
                  </a:schemeClr>
                </a:solidFill>
                <a:latin typeface="微软雅黑" panose="020B0503020204020204" pitchFamily="34" charset="-122"/>
                <a:ea typeface="微软雅黑" panose="020B0503020204020204" pitchFamily="34" charset="-122"/>
              </a:defRPr>
            </a:lvl1pPr>
            <a:lvl2pPr marL="742950" indent="-285750">
              <a:defRPr>
                <a:latin typeface="Calibri" panose="020F0502020204030204" pitchFamily="34" charset="0"/>
              </a:defRPr>
            </a:lvl2pPr>
            <a:lvl3pPr marL="1143000" indent="-228600">
              <a:defRPr>
                <a:latin typeface="Calibri" panose="020F0502020204030204" pitchFamily="34" charset="0"/>
              </a:defRPr>
            </a:lvl3pPr>
            <a:lvl4pPr marL="1600200" indent="-228600">
              <a:defRPr>
                <a:latin typeface="Calibri" panose="020F0502020204030204" pitchFamily="34" charset="0"/>
              </a:defRPr>
            </a:lvl4pPr>
            <a:lvl5pPr marL="2057400" indent="-228600">
              <a:defRPr>
                <a:latin typeface="Calibri" panose="020F0502020204030204" pitchFamily="34" charset="0"/>
              </a:defRPr>
            </a:lvl5pPr>
            <a:lvl6pPr marL="2514600" indent="-228600" eaLnBrk="0" fontAlgn="base" hangingPunct="0">
              <a:spcBef>
                <a:spcPct val="0"/>
              </a:spcBef>
              <a:spcAft>
                <a:spcPct val="0"/>
              </a:spcAft>
              <a:defRPr>
                <a:latin typeface="Calibri" panose="020F0502020204030204" pitchFamily="34" charset="0"/>
              </a:defRPr>
            </a:lvl6pPr>
            <a:lvl7pPr marL="2971800" indent="-228600" eaLnBrk="0" fontAlgn="base" hangingPunct="0">
              <a:spcBef>
                <a:spcPct val="0"/>
              </a:spcBef>
              <a:spcAft>
                <a:spcPct val="0"/>
              </a:spcAft>
              <a:defRPr>
                <a:latin typeface="Calibri" panose="020F0502020204030204" pitchFamily="34" charset="0"/>
              </a:defRPr>
            </a:lvl7pPr>
            <a:lvl8pPr marL="3429000" indent="-228600" eaLnBrk="0" fontAlgn="base" hangingPunct="0">
              <a:spcBef>
                <a:spcPct val="0"/>
              </a:spcBef>
              <a:spcAft>
                <a:spcPct val="0"/>
              </a:spcAft>
              <a:defRPr>
                <a:latin typeface="Calibri" panose="020F0502020204030204" pitchFamily="34" charset="0"/>
              </a:defRPr>
            </a:lvl8pPr>
            <a:lvl9pPr marL="3886200" indent="-228600" eaLnBrk="0" fontAlgn="base" hangingPunct="0">
              <a:spcBef>
                <a:spcPct val="0"/>
              </a:spcBef>
              <a:spcAft>
                <a:spcPct val="0"/>
              </a:spcAft>
              <a:defRPr>
                <a:latin typeface="Calibri" panose="020F0502020204030204" pitchFamily="34" charset="0"/>
              </a:defRPr>
            </a:lvl9pPr>
          </a:lstStyle>
          <a:p>
            <a:r>
              <a:rPr lang="en-US" altLang="zh-CN" dirty="0"/>
              <a:t>2.5 </a:t>
            </a:r>
            <a:r>
              <a:rPr lang="zh-CN" altLang="en-US" dirty="0"/>
              <a:t>优化产业空间布局</a:t>
            </a:r>
          </a:p>
        </p:txBody>
      </p:sp>
      <p:grpSp>
        <p:nvGrpSpPr>
          <p:cNvPr id="5" name="组合 4"/>
          <p:cNvGrpSpPr/>
          <p:nvPr/>
        </p:nvGrpSpPr>
        <p:grpSpPr>
          <a:xfrm>
            <a:off x="1147403" y="5310505"/>
            <a:ext cx="8168062" cy="8924411"/>
            <a:chOff x="11181" y="3181"/>
            <a:chExt cx="6857" cy="7492"/>
          </a:xfrm>
        </p:grpSpPr>
        <p:pic>
          <p:nvPicPr>
            <p:cNvPr id="7" name="图片 6" descr="E:/工作/建大规划院/20230912千阳镇国空总规/03图纸/南寨/产业结构.jpg产业结构"/>
            <p:cNvPicPr>
              <a:picLocks noChangeAspect="1"/>
            </p:cNvPicPr>
            <p:nvPr/>
          </p:nvPicPr>
          <p:blipFill>
            <a:blip r:embed="rId4"/>
            <a:srcRect l="4148" t="10465" r="3732" b="17423"/>
            <a:stretch>
              <a:fillRect/>
            </a:stretch>
          </p:blipFill>
          <p:spPr>
            <a:xfrm>
              <a:off x="11268" y="3181"/>
              <a:ext cx="6770" cy="7492"/>
            </a:xfrm>
            <a:prstGeom prst="rect">
              <a:avLst/>
            </a:prstGeom>
          </p:spPr>
        </p:pic>
        <p:sp>
          <p:nvSpPr>
            <p:cNvPr id="20" name="文本框 19"/>
            <p:cNvSpPr txBox="1"/>
            <p:nvPr/>
          </p:nvSpPr>
          <p:spPr>
            <a:xfrm>
              <a:off x="11493" y="8519"/>
              <a:ext cx="2380" cy="283"/>
            </a:xfrm>
            <a:prstGeom prst="rect">
              <a:avLst/>
            </a:prstGeom>
            <a:noFill/>
          </p:spPr>
          <p:txBody>
            <a:bodyPr wrap="square" rtlCol="0">
              <a:spAutoFit/>
            </a:bodyPr>
            <a:lstStyle/>
            <a:p>
              <a:r>
                <a:rPr lang="zh-CN" sz="1600" b="1" kern="100" dirty="0">
                  <a:latin typeface="微软雅黑" panose="020B0503020204020204" pitchFamily="34" charset="-122"/>
                  <a:ea typeface="微软雅黑" panose="020B0503020204020204" pitchFamily="34" charset="-122"/>
                  <a:cs typeface="Times New Roman" panose="02020603050405020304" pitchFamily="18" charset="0"/>
                  <a:sym typeface="+mn-ea"/>
                </a:rPr>
                <a:t>西秦刺绣非遗传承基地</a:t>
              </a:r>
            </a:p>
          </p:txBody>
        </p:sp>
        <p:sp>
          <p:nvSpPr>
            <p:cNvPr id="2" name="椭圆 1"/>
            <p:cNvSpPr/>
            <p:nvPr/>
          </p:nvSpPr>
          <p:spPr>
            <a:xfrm>
              <a:off x="13449" y="8997"/>
              <a:ext cx="673" cy="673"/>
            </a:xfrm>
            <a:prstGeom prst="ellipse">
              <a:avLst/>
            </a:prstGeom>
            <a:solidFill>
              <a:srgbClr val="FFFF00">
                <a:alpha val="51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p>
              <a:pPr lvl="0" algn="ctr">
                <a:buClrTx/>
                <a:buSzTx/>
                <a:buFontTx/>
              </a:pPr>
              <a:endParaRPr lang="zh-CN" altLang="en-US" dirty="0">
                <a:sym typeface="+mn-ea"/>
              </a:endParaRPr>
            </a:p>
          </p:txBody>
        </p:sp>
        <p:sp>
          <p:nvSpPr>
            <p:cNvPr id="4" name="椭圆 3"/>
            <p:cNvSpPr/>
            <p:nvPr/>
          </p:nvSpPr>
          <p:spPr>
            <a:xfrm>
              <a:off x="13342" y="8394"/>
              <a:ext cx="673" cy="673"/>
            </a:xfrm>
            <a:prstGeom prst="ellipse">
              <a:avLst/>
            </a:prstGeom>
            <a:solidFill>
              <a:srgbClr val="FF0000">
                <a:alpha val="51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p>
              <a:pPr lvl="0" algn="ctr">
                <a:buClrTx/>
                <a:buSzTx/>
                <a:buFontTx/>
              </a:pPr>
              <a:endParaRPr lang="zh-CN" altLang="en-US" dirty="0">
                <a:sym typeface="+mn-ea"/>
              </a:endParaRPr>
            </a:p>
          </p:txBody>
        </p:sp>
        <p:sp>
          <p:nvSpPr>
            <p:cNvPr id="6" name="椭圆 5"/>
            <p:cNvSpPr/>
            <p:nvPr/>
          </p:nvSpPr>
          <p:spPr>
            <a:xfrm>
              <a:off x="12836" y="8997"/>
              <a:ext cx="673" cy="673"/>
            </a:xfrm>
            <a:prstGeom prst="ellipse">
              <a:avLst/>
            </a:prstGeom>
            <a:solidFill>
              <a:srgbClr val="0070C0">
                <a:alpha val="51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p>
              <a:pPr lvl="0" algn="ctr">
                <a:buClrTx/>
                <a:buSzTx/>
                <a:buFontTx/>
              </a:pPr>
              <a:endParaRPr lang="zh-CN" altLang="en-US" dirty="0">
                <a:sym typeface="+mn-ea"/>
              </a:endParaRPr>
            </a:p>
          </p:txBody>
        </p:sp>
        <p:sp>
          <p:nvSpPr>
            <p:cNvPr id="9" name="文本框 8"/>
            <p:cNvSpPr txBox="1"/>
            <p:nvPr/>
          </p:nvSpPr>
          <p:spPr>
            <a:xfrm>
              <a:off x="11181" y="9199"/>
              <a:ext cx="1862" cy="283"/>
            </a:xfrm>
            <a:prstGeom prst="rect">
              <a:avLst/>
            </a:prstGeom>
            <a:noFill/>
          </p:spPr>
          <p:txBody>
            <a:bodyPr wrap="square" rtlCol="0">
              <a:spAutoFit/>
            </a:bodyPr>
            <a:lstStyle/>
            <a:p>
              <a:r>
                <a:rPr lang="zh-CN" sz="1600" b="1" kern="100" dirty="0">
                  <a:latin typeface="微软雅黑" panose="020B0503020204020204" pitchFamily="34" charset="-122"/>
                  <a:ea typeface="微软雅黑" panose="020B0503020204020204" pitchFamily="34" charset="-122"/>
                  <a:cs typeface="Times New Roman" panose="02020603050405020304" pitchFamily="18" charset="0"/>
                  <a:sym typeface="+mn-ea"/>
                </a:rPr>
                <a:t>农副产品加工基地</a:t>
              </a:r>
            </a:p>
          </p:txBody>
        </p:sp>
        <p:sp>
          <p:nvSpPr>
            <p:cNvPr id="16" name="文本框 15"/>
            <p:cNvSpPr txBox="1"/>
            <p:nvPr/>
          </p:nvSpPr>
          <p:spPr>
            <a:xfrm>
              <a:off x="14122" y="9199"/>
              <a:ext cx="2380" cy="283"/>
            </a:xfrm>
            <a:prstGeom prst="rect">
              <a:avLst/>
            </a:prstGeom>
            <a:noFill/>
          </p:spPr>
          <p:txBody>
            <a:bodyPr wrap="square" rtlCol="0">
              <a:spAutoFit/>
            </a:bodyPr>
            <a:lstStyle/>
            <a:p>
              <a:r>
                <a:rPr lang="zh-CN" sz="1600" b="1" kern="100" dirty="0">
                  <a:latin typeface="微软雅黑" panose="020B0503020204020204" pitchFamily="34" charset="-122"/>
                  <a:ea typeface="微软雅黑" panose="020B0503020204020204" pitchFamily="34" charset="-122"/>
                  <a:cs typeface="Times New Roman" panose="02020603050405020304" pitchFamily="18" charset="0"/>
                  <a:sym typeface="+mn-ea"/>
                </a:rPr>
                <a:t>冷链物流基地</a:t>
              </a:r>
            </a:p>
          </p:txBody>
        </p:sp>
      </p:gr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图片 13"/>
          <p:cNvPicPr>
            <a:picLocks noChangeAspect="1"/>
          </p:cNvPicPr>
          <p:nvPr/>
        </p:nvPicPr>
        <p:blipFill rotWithShape="1">
          <a:blip r:embed="rId2">
            <a:extLst>
              <a:ext uri="{28A0092B-C50C-407E-A947-70E740481C1C}">
                <a14:useLocalDpi xmlns:a14="http://schemas.microsoft.com/office/drawing/2010/main" val="0"/>
              </a:ext>
            </a:extLst>
          </a:blip>
          <a:srcRect l="39786" t="875" r="22842" b="3227"/>
          <a:stretch>
            <a:fillRect/>
          </a:stretch>
        </p:blipFill>
        <p:spPr>
          <a:xfrm>
            <a:off x="-1" y="-380153"/>
            <a:ext cx="10691814" cy="15499504"/>
          </a:xfrm>
          <a:prstGeom prst="rect">
            <a:avLst/>
          </a:prstGeom>
        </p:spPr>
      </p:pic>
      <p:pic>
        <p:nvPicPr>
          <p:cNvPr id="11" name="图片 10"/>
          <p:cNvPicPr>
            <a:picLocks noChangeAspect="1"/>
          </p:cNvPicPr>
          <p:nvPr/>
        </p:nvPicPr>
        <p:blipFill rotWithShape="1">
          <a:blip r:embed="rId3">
            <a:extLst>
              <a:ext uri="{28A0092B-C50C-407E-A947-70E740481C1C}">
                <a14:useLocalDpi xmlns:a14="http://schemas.microsoft.com/office/drawing/2010/main" val="0"/>
              </a:ext>
            </a:extLst>
          </a:blip>
          <a:srcRect t="47704"/>
          <a:stretch>
            <a:fillRect/>
          </a:stretch>
        </p:blipFill>
        <p:spPr>
          <a:xfrm>
            <a:off x="0" y="7071360"/>
            <a:ext cx="10691813" cy="8105628"/>
          </a:xfrm>
          <a:prstGeom prst="rect">
            <a:avLst/>
          </a:prstGeom>
        </p:spPr>
      </p:pic>
      <p:sp>
        <p:nvSpPr>
          <p:cNvPr id="3" name="文本框 1"/>
          <p:cNvSpPr txBox="1">
            <a:spLocks noChangeArrowheads="1"/>
          </p:cNvSpPr>
          <p:nvPr/>
        </p:nvSpPr>
        <p:spPr bwMode="auto">
          <a:xfrm>
            <a:off x="971194" y="7427236"/>
            <a:ext cx="2792256" cy="3436775"/>
          </a:xfrm>
          <a:prstGeom prst="rect">
            <a:avLst/>
          </a:prstGeom>
          <a:noFill/>
        </p:spPr>
        <p:txBody>
          <a:bodyPr wrap="square" rtlCol="0" anchor="ctr">
            <a:spAutoFit/>
          </a:bodyPr>
          <a:lstStyle>
            <a:defPPr>
              <a:defRPr lang="en-US"/>
            </a:defPPr>
            <a:lvl1pPr algn="ctr">
              <a:lnSpc>
                <a:spcPct val="200000"/>
              </a:lnSpc>
              <a:defRPr sz="4500" kern="100">
                <a:solidFill>
                  <a:schemeClr val="bg1"/>
                </a:solidFill>
                <a:effectLst/>
                <a:latin typeface="Agency FB" panose="020B0503020202020204" pitchFamily="34" charset="0"/>
                <a:ea typeface="方正小标宋简体" panose="02010601030101010101" pitchFamily="2" charset="-122"/>
                <a:cs typeface="Arial" panose="020B0604020202020204" pitchFamily="34" charset="0"/>
              </a:defRPr>
            </a:lvl1pPr>
          </a:lstStyle>
          <a:p>
            <a:r>
              <a:rPr lang="en-US" altLang="zh-CN" sz="13000" b="1" dirty="0"/>
              <a:t>03</a:t>
            </a:r>
            <a:endParaRPr lang="zh-CN" altLang="en-US" sz="13000" b="1" dirty="0"/>
          </a:p>
        </p:txBody>
      </p:sp>
      <p:sp>
        <p:nvSpPr>
          <p:cNvPr id="6" name="文本框 5"/>
          <p:cNvSpPr txBox="1"/>
          <p:nvPr/>
        </p:nvSpPr>
        <p:spPr>
          <a:xfrm>
            <a:off x="3413911" y="9066143"/>
            <a:ext cx="7277902" cy="2481449"/>
          </a:xfrm>
          <a:prstGeom prst="rect">
            <a:avLst/>
          </a:prstGeom>
          <a:noFill/>
        </p:spPr>
        <p:txBody>
          <a:bodyPr wrap="square" rtlCol="0">
            <a:spAutoFit/>
          </a:bodyPr>
          <a:lstStyle/>
          <a:p>
            <a:pPr algn="ctr">
              <a:lnSpc>
                <a:spcPct val="150000"/>
              </a:lnSpc>
            </a:pPr>
            <a:r>
              <a:rPr lang="zh-CN" altLang="en-US" sz="5400" b="1" kern="100" dirty="0">
                <a:solidFill>
                  <a:schemeClr val="bg1"/>
                </a:solidFill>
                <a:latin typeface="MV Boli" panose="02000500030200090000" pitchFamily="2" charset="0"/>
                <a:ea typeface="方正小标宋简体" panose="02010601030101010101" pitchFamily="2" charset="-122"/>
                <a:cs typeface="MV Boli" panose="02000500030200090000" pitchFamily="2" charset="0"/>
              </a:rPr>
              <a:t>以人为本 </a:t>
            </a:r>
          </a:p>
          <a:p>
            <a:pPr algn="ctr">
              <a:lnSpc>
                <a:spcPct val="150000"/>
              </a:lnSpc>
            </a:pPr>
            <a:r>
              <a:rPr lang="zh-CN" altLang="en-US" sz="5400" b="1" kern="100" dirty="0">
                <a:solidFill>
                  <a:schemeClr val="bg1"/>
                </a:solidFill>
                <a:latin typeface="MV Boli" panose="02000500030200090000" pitchFamily="2" charset="0"/>
                <a:ea typeface="方正小标宋简体" panose="02010601030101010101" pitchFamily="2" charset="-122"/>
                <a:cs typeface="MV Boli" panose="02000500030200090000" pitchFamily="2" charset="0"/>
              </a:rPr>
              <a:t>营建幸福宜居城市</a:t>
            </a:r>
          </a:p>
        </p:txBody>
      </p:sp>
      <p:sp>
        <p:nvSpPr>
          <p:cNvPr id="7" name="文本框 6"/>
          <p:cNvSpPr txBox="1"/>
          <p:nvPr/>
        </p:nvSpPr>
        <p:spPr>
          <a:xfrm>
            <a:off x="4590161" y="11533510"/>
            <a:ext cx="5562601" cy="3270126"/>
          </a:xfrm>
          <a:prstGeom prst="rect">
            <a:avLst/>
          </a:prstGeom>
          <a:noFill/>
        </p:spPr>
        <p:txBody>
          <a:bodyPr wrap="square" rtlCol="0">
            <a:spAutoFit/>
          </a:bodyPr>
          <a:lstStyle/>
          <a:p>
            <a:pPr marL="685800" indent="-685800">
              <a:lnSpc>
                <a:spcPct val="150000"/>
              </a:lnSpc>
              <a:buFont typeface="Wingdings" panose="05000000000000000000" pitchFamily="2" charset="2"/>
              <a:buChar char="p"/>
            </a:pPr>
            <a:r>
              <a:rPr lang="zh-CN" altLang="en-US" sz="2800" b="1" kern="100" dirty="0">
                <a:solidFill>
                  <a:schemeClr val="bg1"/>
                </a:solidFill>
                <a:latin typeface="MV Boli" panose="02000500030200090000" pitchFamily="2" charset="0"/>
                <a:ea typeface="方正小标宋简体" panose="02010601030101010101" pitchFamily="2" charset="-122"/>
                <a:cs typeface="MV Boli" panose="02000500030200090000" pitchFamily="2" charset="0"/>
              </a:rPr>
              <a:t>城镇体系</a:t>
            </a:r>
          </a:p>
          <a:p>
            <a:pPr marL="685800" indent="-685800">
              <a:lnSpc>
                <a:spcPct val="150000"/>
              </a:lnSpc>
              <a:buFont typeface="Wingdings" panose="05000000000000000000" pitchFamily="2" charset="2"/>
              <a:buChar char="p"/>
            </a:pPr>
            <a:r>
              <a:rPr lang="zh-CN" altLang="en-US" sz="2800" b="1" kern="100" dirty="0">
                <a:solidFill>
                  <a:schemeClr val="bg1"/>
                </a:solidFill>
                <a:latin typeface="MV Boli" panose="02000500030200090000" pitchFamily="2" charset="0"/>
                <a:ea typeface="方正小标宋简体" panose="02010601030101010101" pitchFamily="2" charset="-122"/>
                <a:cs typeface="MV Boli" panose="02000500030200090000" pitchFamily="2" charset="0"/>
              </a:rPr>
              <a:t>中心城区空间结构</a:t>
            </a:r>
          </a:p>
          <a:p>
            <a:pPr marL="685800" indent="-685800">
              <a:lnSpc>
                <a:spcPct val="150000"/>
              </a:lnSpc>
              <a:buFont typeface="Wingdings" panose="05000000000000000000" pitchFamily="2" charset="2"/>
              <a:buChar char="p"/>
            </a:pPr>
            <a:r>
              <a:rPr lang="zh-CN" altLang="en-US" sz="2800" b="1" kern="100" dirty="0">
                <a:solidFill>
                  <a:schemeClr val="bg1"/>
                </a:solidFill>
                <a:latin typeface="MV Boli" panose="02000500030200090000" pitchFamily="2" charset="0"/>
                <a:ea typeface="方正小标宋简体" panose="02010601030101010101" pitchFamily="2" charset="-122"/>
                <a:cs typeface="MV Boli" panose="02000500030200090000" pitchFamily="2" charset="0"/>
              </a:rPr>
              <a:t>住房保障</a:t>
            </a:r>
          </a:p>
          <a:p>
            <a:pPr marL="685800" indent="-685800">
              <a:lnSpc>
                <a:spcPct val="150000"/>
              </a:lnSpc>
              <a:buFont typeface="Wingdings" panose="05000000000000000000" pitchFamily="2" charset="2"/>
              <a:buChar char="p"/>
            </a:pPr>
            <a:r>
              <a:rPr lang="zh-CN" altLang="en-US" sz="2800" b="1" kern="100" dirty="0">
                <a:solidFill>
                  <a:schemeClr val="bg1"/>
                </a:solidFill>
                <a:latin typeface="MV Boli" panose="02000500030200090000" pitchFamily="2" charset="0"/>
                <a:ea typeface="方正小标宋简体" panose="02010601030101010101" pitchFamily="2" charset="-122"/>
                <a:cs typeface="MV Boli" panose="02000500030200090000" pitchFamily="2" charset="0"/>
              </a:rPr>
              <a:t>公共服务中心体系</a:t>
            </a:r>
          </a:p>
          <a:p>
            <a:pPr marL="685800" indent="-685800">
              <a:lnSpc>
                <a:spcPct val="150000"/>
              </a:lnSpc>
              <a:buFont typeface="Wingdings" panose="05000000000000000000" pitchFamily="2" charset="2"/>
              <a:buChar char="p"/>
            </a:pPr>
            <a:r>
              <a:rPr lang="zh-CN" altLang="en-US" sz="2800" b="1" kern="100" dirty="0">
                <a:solidFill>
                  <a:schemeClr val="bg1"/>
                </a:solidFill>
                <a:latin typeface="MV Boli" panose="02000500030200090000" pitchFamily="2" charset="0"/>
                <a:ea typeface="方正小标宋简体" panose="02010601030101010101" pitchFamily="2" charset="-122"/>
                <a:cs typeface="MV Boli" panose="02000500030200090000" pitchFamily="2" charset="0"/>
              </a:rPr>
              <a:t>蓝绿空间系统</a:t>
            </a:r>
          </a:p>
        </p:txBody>
      </p:sp>
      <p:pic>
        <p:nvPicPr>
          <p:cNvPr id="12" name="图片 11"/>
          <p:cNvPicPr>
            <a:picLocks noChangeAspect="1"/>
          </p:cNvPicPr>
          <p:nvPr/>
        </p:nvPicPr>
        <p:blipFill rotWithShape="1">
          <a:blip r:embed="rId4">
            <a:extLst>
              <a:ext uri="{28A0092B-C50C-407E-A947-70E740481C1C}">
                <a14:useLocalDpi xmlns:a14="http://schemas.microsoft.com/office/drawing/2010/main" val="0"/>
              </a:ext>
            </a:extLst>
          </a:blip>
          <a:srcRect l="33302" t="19872" r="21776" b="13142"/>
          <a:stretch>
            <a:fillRect/>
          </a:stretch>
        </p:blipFill>
        <p:spPr>
          <a:xfrm>
            <a:off x="730602" y="8160324"/>
            <a:ext cx="3376246" cy="3436776"/>
          </a:xfrm>
          <a:prstGeom prst="rect">
            <a:avLst/>
          </a:prstGeom>
        </p:spPr>
      </p:pic>
      <p:sp>
        <p:nvSpPr>
          <p:cNvPr id="9" name="矩形 8"/>
          <p:cNvSpPr/>
          <p:nvPr/>
        </p:nvSpPr>
        <p:spPr>
          <a:xfrm>
            <a:off x="-1151343" y="-568776"/>
            <a:ext cx="2719753" cy="152782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2800" b="1" dirty="0">
                <a:solidFill>
                  <a:srgbClr val="FFFF00"/>
                </a:solidFill>
                <a:latin typeface="微软雅黑" panose="020B0503020204020204" pitchFamily="34" charset="-122"/>
                <a:ea typeface="微软雅黑" panose="020B0503020204020204" pitchFamily="34" charset="-122"/>
              </a:rPr>
              <a:t>二院</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1"/>
          <p:cNvSpPr txBox="1">
            <a:spLocks noChangeArrowheads="1"/>
          </p:cNvSpPr>
          <p:nvPr/>
        </p:nvSpPr>
        <p:spPr bwMode="auto">
          <a:xfrm>
            <a:off x="289924" y="1089431"/>
            <a:ext cx="6528320" cy="6400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r>
              <a:rPr lang="en-US" altLang="zh-CN" sz="3565" b="1" dirty="0">
                <a:solidFill>
                  <a:srgbClr val="ED7D31"/>
                </a:solidFill>
                <a:latin typeface="微软雅黑" panose="020B0503020204020204" pitchFamily="34" charset="-122"/>
                <a:ea typeface="微软雅黑" panose="020B0503020204020204" pitchFamily="34" charset="-122"/>
              </a:rPr>
              <a:t>3.1 </a:t>
            </a:r>
            <a:r>
              <a:rPr lang="zh-CN" altLang="en-US" sz="3565" b="1" dirty="0">
                <a:solidFill>
                  <a:srgbClr val="ED7D31"/>
                </a:solidFill>
                <a:latin typeface="微软雅黑" panose="020B0503020204020204" pitchFamily="34" charset="-122"/>
                <a:ea typeface="微软雅黑" panose="020B0503020204020204" pitchFamily="34" charset="-122"/>
              </a:rPr>
              <a:t>规划镇域镇村体系</a:t>
            </a:r>
          </a:p>
        </p:txBody>
      </p:sp>
      <p:sp>
        <p:nvSpPr>
          <p:cNvPr id="14" name="文本框 3"/>
          <p:cNvSpPr txBox="1">
            <a:spLocks noChangeArrowheads="1"/>
          </p:cNvSpPr>
          <p:nvPr>
            <p:custDataLst>
              <p:tags r:id="rId1"/>
            </p:custDataLst>
          </p:nvPr>
        </p:nvSpPr>
        <p:spPr bwMode="auto">
          <a:xfrm>
            <a:off x="6400800" y="14169271"/>
            <a:ext cx="3212306" cy="5530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gn="r" eaLnBrk="1" hangingPunct="1">
              <a:lnSpc>
                <a:spcPct val="150000"/>
              </a:lnSpc>
            </a:pPr>
            <a:r>
              <a:rPr lang="zh-CN" altLang="en-US" sz="2000" b="1" dirty="0">
                <a:solidFill>
                  <a:srgbClr val="404040"/>
                </a:solidFill>
                <a:latin typeface="微软雅黑" panose="020B0503020204020204" pitchFamily="34" charset="-122"/>
                <a:ea typeface="微软雅黑" panose="020B0503020204020204" pitchFamily="34" charset="-122"/>
              </a:rPr>
              <a:t>城镇体系规划图</a:t>
            </a:r>
          </a:p>
        </p:txBody>
      </p:sp>
      <p:sp>
        <p:nvSpPr>
          <p:cNvPr id="15" name="文本框 6"/>
          <p:cNvSpPr txBox="1">
            <a:spLocks noChangeArrowheads="1"/>
          </p:cNvSpPr>
          <p:nvPr>
            <p:custDataLst>
              <p:tags r:id="rId2"/>
            </p:custDataLst>
          </p:nvPr>
        </p:nvSpPr>
        <p:spPr bwMode="auto">
          <a:xfrm>
            <a:off x="1060450" y="1838960"/>
            <a:ext cx="8957945" cy="5988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eaLnBrk="1" hangingPunct="1">
              <a:lnSpc>
                <a:spcPct val="150000"/>
              </a:lnSpc>
            </a:pPr>
            <a:r>
              <a:rPr lang="zh-CN" altLang="en-US" sz="2200" b="1" dirty="0">
                <a:solidFill>
                  <a:srgbClr val="ED7D31"/>
                </a:solidFill>
                <a:latin typeface="微软雅黑" panose="020B0503020204020204" pitchFamily="34" charset="-122"/>
                <a:ea typeface="微软雅黑" panose="020B0503020204020204" pitchFamily="34" charset="-122"/>
                <a:sym typeface="+mn-ea"/>
              </a:rPr>
              <a:t>至2035年，南寨镇常住人口约为</a:t>
            </a:r>
            <a:r>
              <a:rPr lang="en-US" altLang="zh-CN" sz="2200" b="1" dirty="0">
                <a:solidFill>
                  <a:srgbClr val="ED7D31"/>
                </a:solidFill>
                <a:latin typeface="微软雅黑" panose="020B0503020204020204" pitchFamily="34" charset="-122"/>
                <a:ea typeface="微软雅黑" panose="020B0503020204020204" pitchFamily="34" charset="-122"/>
                <a:sym typeface="+mn-ea"/>
              </a:rPr>
              <a:t>1.38</a:t>
            </a:r>
            <a:r>
              <a:rPr lang="zh-CN" altLang="en-US" sz="2200" b="1" dirty="0">
                <a:solidFill>
                  <a:srgbClr val="ED7D31"/>
                </a:solidFill>
                <a:latin typeface="微软雅黑" panose="020B0503020204020204" pitchFamily="34" charset="-122"/>
                <a:ea typeface="微软雅黑" panose="020B0503020204020204" pitchFamily="34" charset="-122"/>
                <a:sym typeface="+mn-ea"/>
              </a:rPr>
              <a:t>万人，城镇人口约为0.5</a:t>
            </a:r>
            <a:r>
              <a:rPr lang="en-US" altLang="zh-CN" sz="2200" b="1" dirty="0">
                <a:solidFill>
                  <a:srgbClr val="ED7D31"/>
                </a:solidFill>
                <a:latin typeface="微软雅黑" panose="020B0503020204020204" pitchFamily="34" charset="-122"/>
                <a:ea typeface="微软雅黑" panose="020B0503020204020204" pitchFamily="34" charset="-122"/>
                <a:sym typeface="+mn-ea"/>
              </a:rPr>
              <a:t>5</a:t>
            </a:r>
            <a:r>
              <a:rPr lang="zh-CN" altLang="en-US" sz="2200" b="1" dirty="0">
                <a:solidFill>
                  <a:srgbClr val="ED7D31"/>
                </a:solidFill>
                <a:latin typeface="微软雅黑" panose="020B0503020204020204" pitchFamily="34" charset="-122"/>
                <a:ea typeface="微软雅黑" panose="020B0503020204020204" pitchFamily="34" charset="-122"/>
                <a:sym typeface="+mn-ea"/>
              </a:rPr>
              <a:t>万人。</a:t>
            </a:r>
            <a:endParaRPr lang="zh-CN" altLang="en-US" sz="2200" b="1" dirty="0">
              <a:solidFill>
                <a:srgbClr val="ED7D31"/>
              </a:solidFill>
              <a:latin typeface="微软雅黑" panose="020B0503020204020204" pitchFamily="34" charset="-122"/>
              <a:ea typeface="微软雅黑" panose="020B0503020204020204" pitchFamily="34" charset="-122"/>
            </a:endParaRPr>
          </a:p>
        </p:txBody>
      </p:sp>
      <p:sp>
        <p:nvSpPr>
          <p:cNvPr id="16" name="矩形: 圆角 9"/>
          <p:cNvSpPr/>
          <p:nvPr>
            <p:custDataLst>
              <p:tags r:id="rId3"/>
            </p:custDataLst>
          </p:nvPr>
        </p:nvSpPr>
        <p:spPr>
          <a:xfrm>
            <a:off x="1060450" y="2767965"/>
            <a:ext cx="8534400" cy="1248410"/>
          </a:xfrm>
          <a:prstGeom prst="roundRect">
            <a:avLst/>
          </a:prstGeom>
          <a:noFill/>
          <a:ln w="38100">
            <a:solidFill>
              <a:srgbClr val="E8924E"/>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7" name="文本框 6"/>
          <p:cNvSpPr txBox="1">
            <a:spLocks noChangeArrowheads="1"/>
          </p:cNvSpPr>
          <p:nvPr>
            <p:custDataLst>
              <p:tags r:id="rId4"/>
            </p:custDataLst>
          </p:nvPr>
        </p:nvSpPr>
        <p:spPr bwMode="auto">
          <a:xfrm>
            <a:off x="1241425" y="2767330"/>
            <a:ext cx="8328660" cy="11512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nSpc>
                <a:spcPct val="150000"/>
              </a:lnSpc>
            </a:pPr>
            <a:r>
              <a:rPr lang="zh-CN" altLang="en-US" sz="2200" b="1" dirty="0">
                <a:solidFill>
                  <a:srgbClr val="ED7D31"/>
                </a:solidFill>
                <a:latin typeface="微软雅黑" panose="020B0503020204020204" pitchFamily="34" charset="-122"/>
                <a:ea typeface="微软雅黑" panose="020B0503020204020204" pitchFamily="34" charset="-122"/>
              </a:rPr>
              <a:t>等级规模：</a:t>
            </a:r>
            <a:r>
              <a:rPr lang="zh-CN" altLang="en-US" sz="2005" dirty="0">
                <a:solidFill>
                  <a:srgbClr val="404040"/>
                </a:solidFill>
                <a:latin typeface="微软雅黑" panose="020B0503020204020204" pitchFamily="34" charset="-122"/>
                <a:ea typeface="微软雅黑" panose="020B0503020204020204" pitchFamily="34" charset="-122"/>
                <a:sym typeface="+mn-ea"/>
              </a:rPr>
              <a:t>构建</a:t>
            </a:r>
            <a:r>
              <a:rPr lang="zh-CN" altLang="en-US" sz="2005" b="1" dirty="0">
                <a:solidFill>
                  <a:srgbClr val="404040"/>
                </a:solidFill>
                <a:latin typeface="微软雅黑" panose="020B0503020204020204" pitchFamily="34" charset="-122"/>
                <a:ea typeface="微软雅黑" panose="020B0503020204020204" pitchFamily="34" charset="-122"/>
                <a:sym typeface="+mn-ea"/>
              </a:rPr>
              <a:t>“镇区—中心村—一般村”</a:t>
            </a:r>
            <a:r>
              <a:rPr lang="zh-CN" altLang="en-US" sz="2005" dirty="0">
                <a:solidFill>
                  <a:srgbClr val="404040"/>
                </a:solidFill>
                <a:latin typeface="微软雅黑" panose="020B0503020204020204" pitchFamily="34" charset="-122"/>
                <a:ea typeface="微软雅黑" panose="020B0503020204020204" pitchFamily="34" charset="-122"/>
                <a:sym typeface="+mn-ea"/>
              </a:rPr>
              <a:t>三级规模等级体系</a:t>
            </a:r>
            <a:r>
              <a:rPr lang="zh-CN" altLang="en-US" sz="2005" b="1" dirty="0">
                <a:solidFill>
                  <a:srgbClr val="404040"/>
                </a:solidFill>
                <a:latin typeface="微软雅黑" panose="020B0503020204020204" pitchFamily="34" charset="-122"/>
                <a:ea typeface="微软雅黑" panose="020B0503020204020204" pitchFamily="34" charset="-122"/>
              </a:rPr>
              <a:t>。</a:t>
            </a:r>
          </a:p>
          <a:p>
            <a:pPr>
              <a:lnSpc>
                <a:spcPct val="150000"/>
              </a:lnSpc>
            </a:pPr>
            <a:r>
              <a:rPr lang="zh-CN" altLang="en-US" sz="2200" b="1" dirty="0">
                <a:solidFill>
                  <a:srgbClr val="ED7D31"/>
                </a:solidFill>
                <a:latin typeface="微软雅黑" panose="020B0503020204020204" pitchFamily="34" charset="-122"/>
                <a:ea typeface="微软雅黑" panose="020B0503020204020204" pitchFamily="34" charset="-122"/>
              </a:rPr>
              <a:t>村庄分类：</a:t>
            </a:r>
            <a:r>
              <a:rPr lang="en-US" sz="2005" b="1" dirty="0">
                <a:solidFill>
                  <a:srgbClr val="404040"/>
                </a:solidFill>
                <a:latin typeface="微软雅黑" panose="020B0503020204020204" pitchFamily="34" charset="-122"/>
                <a:ea typeface="微软雅黑" panose="020B0503020204020204" pitchFamily="34" charset="-122"/>
                <a:sym typeface="+mn-ea"/>
              </a:rPr>
              <a:t>10</a:t>
            </a:r>
            <a:r>
              <a:rPr lang="zh-CN" altLang="en-US" sz="2005" dirty="0">
                <a:solidFill>
                  <a:srgbClr val="404040"/>
                </a:solidFill>
                <a:latin typeface="微软雅黑" panose="020B0503020204020204" pitchFamily="34" charset="-122"/>
                <a:ea typeface="微软雅黑" panose="020B0503020204020204" pitchFamily="34" charset="-122"/>
                <a:sym typeface="+mn-ea"/>
              </a:rPr>
              <a:t>个</a:t>
            </a:r>
            <a:r>
              <a:rPr lang="zh-CN" altLang="en-US" sz="2000" dirty="0">
                <a:solidFill>
                  <a:srgbClr val="404040"/>
                </a:solidFill>
                <a:latin typeface="微软雅黑" panose="020B0503020204020204" pitchFamily="34" charset="-122"/>
                <a:ea typeface="微软雅黑" panose="020B0503020204020204" pitchFamily="34" charset="-122"/>
                <a:sym typeface="+mn-ea"/>
              </a:rPr>
              <a:t>集</a:t>
            </a:r>
            <a:r>
              <a:rPr lang="zh-CN" altLang="en-US" sz="2005" dirty="0">
                <a:solidFill>
                  <a:srgbClr val="404040"/>
                </a:solidFill>
                <a:latin typeface="微软雅黑" panose="020B0503020204020204" pitchFamily="34" charset="-122"/>
                <a:ea typeface="微软雅黑" panose="020B0503020204020204" pitchFamily="34" charset="-122"/>
                <a:sym typeface="+mn-ea"/>
              </a:rPr>
              <a:t>聚提升类村庄；</a:t>
            </a:r>
            <a:r>
              <a:rPr lang="en-US" altLang="zh-CN" sz="2005" b="1" dirty="0">
                <a:solidFill>
                  <a:srgbClr val="404040"/>
                </a:solidFill>
                <a:latin typeface="微软雅黑" panose="020B0503020204020204" pitchFamily="34" charset="-122"/>
                <a:ea typeface="微软雅黑" panose="020B0503020204020204" pitchFamily="34" charset="-122"/>
                <a:sym typeface="+mn-ea"/>
              </a:rPr>
              <a:t>3</a:t>
            </a:r>
            <a:r>
              <a:rPr lang="zh-CN" altLang="en-US" sz="2005" dirty="0">
                <a:solidFill>
                  <a:srgbClr val="404040"/>
                </a:solidFill>
                <a:latin typeface="微软雅黑" panose="020B0503020204020204" pitchFamily="34" charset="-122"/>
                <a:ea typeface="微软雅黑" panose="020B0503020204020204" pitchFamily="34" charset="-122"/>
                <a:sym typeface="+mn-ea"/>
              </a:rPr>
              <a:t>个搬迁撤并类村庄。</a:t>
            </a:r>
            <a:endParaRPr lang="en-US" altLang="zh-CN" sz="2005" dirty="0">
              <a:solidFill>
                <a:srgbClr val="404040"/>
              </a:solidFill>
              <a:latin typeface="微软雅黑" panose="020B0503020204020204" pitchFamily="34" charset="-122"/>
              <a:ea typeface="微软雅黑" panose="020B0503020204020204" pitchFamily="34" charset="-122"/>
              <a:sym typeface="+mn-ea"/>
            </a:endParaRPr>
          </a:p>
        </p:txBody>
      </p:sp>
      <p:pic>
        <p:nvPicPr>
          <p:cNvPr id="19" name="图片 18" descr="E:/工作/建大规划院/20230912千阳镇国空总规/03图纸/南寨/04村庄布点规划图.jpg04村庄布点规划图"/>
          <p:cNvPicPr>
            <a:picLocks noChangeAspect="1"/>
          </p:cNvPicPr>
          <p:nvPr>
            <p:custDataLst>
              <p:tags r:id="rId5"/>
            </p:custDataLst>
          </p:nvPr>
        </p:nvPicPr>
        <p:blipFill rotWithShape="1">
          <a:blip r:embed="rId8"/>
          <a:srcRect l="3933" t="10506" r="3415" b="17157"/>
          <a:stretch>
            <a:fillRect/>
          </a:stretch>
        </p:blipFill>
        <p:spPr>
          <a:xfrm>
            <a:off x="901700" y="4293870"/>
            <a:ext cx="8786495" cy="9695180"/>
          </a:xfrm>
          <a:prstGeom prst="rect">
            <a:avLst/>
          </a:prstGeom>
        </p:spPr>
      </p:pic>
      <p:pic>
        <p:nvPicPr>
          <p:cNvPr id="4" name="图片 3"/>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a:xfrm>
            <a:off x="0" y="-5855"/>
            <a:ext cx="10527214" cy="883671"/>
          </a:xfrm>
          <a:prstGeom prst="rect">
            <a:avLst/>
          </a:prstGeom>
        </p:spPr>
      </p:pic>
      <p:sp>
        <p:nvSpPr>
          <p:cNvPr id="5" name="文本框 1"/>
          <p:cNvSpPr txBox="1">
            <a:spLocks noChangeArrowheads="1"/>
          </p:cNvSpPr>
          <p:nvPr/>
        </p:nvSpPr>
        <p:spPr bwMode="auto">
          <a:xfrm>
            <a:off x="425803" y="135197"/>
            <a:ext cx="6929153" cy="640816"/>
          </a:xfrm>
          <a:prstGeom prst="rect">
            <a:avLst/>
          </a:prstGeom>
          <a:noFill/>
          <a:ln w="9525">
            <a:noFill/>
            <a:miter lim="800000"/>
          </a:ln>
          <a:extLst>
            <a:ext uri="{909E8E84-426E-40DD-AFC4-6F175D3DCCD1}">
              <a14:hiddenFill xmlns:a14="http://schemas.microsoft.com/office/drawing/2010/main">
                <a:solidFill>
                  <a:srgbClr val="FFFFFF"/>
                </a:solidFill>
              </a14:hiddenFill>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zh-CN" sz="3600" b="1" dirty="0">
                <a:solidFill>
                  <a:schemeClr val="bg1"/>
                </a:solidFill>
                <a:latin typeface="方正小标宋简体" panose="02010601030101010101" pitchFamily="2" charset="-122"/>
                <a:ea typeface="方正小标宋简体" panose="02010601030101010101" pitchFamily="2" charset="-122"/>
              </a:rPr>
              <a:t>03  </a:t>
            </a:r>
            <a:r>
              <a:rPr lang="zh-CN" altLang="en-US" sz="3600" b="1" dirty="0">
                <a:solidFill>
                  <a:schemeClr val="bg1"/>
                </a:solidFill>
                <a:latin typeface="方正小标宋简体" panose="02010601030101010101" pitchFamily="2" charset="-122"/>
                <a:ea typeface="方正小标宋简体" panose="02010601030101010101" pitchFamily="2" charset="-122"/>
              </a:rPr>
              <a:t>以人为本  营建幸福宜居城市</a:t>
            </a:r>
          </a:p>
        </p:txBody>
      </p:sp>
      <p:sp>
        <p:nvSpPr>
          <p:cNvPr id="12" name="矩形 11"/>
          <p:cNvSpPr/>
          <p:nvPr/>
        </p:nvSpPr>
        <p:spPr>
          <a:xfrm>
            <a:off x="-1359877" y="-488015"/>
            <a:ext cx="2719753" cy="1527829"/>
          </a:xfrm>
          <a:prstGeom prst="rect">
            <a:avLst/>
          </a:pr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2800" b="1" dirty="0">
                <a:solidFill>
                  <a:srgbClr val="FF0000"/>
                </a:solidFill>
                <a:latin typeface="微软雅黑" panose="020B0503020204020204" pitchFamily="34" charset="-122"/>
                <a:ea typeface="微软雅黑" panose="020B0503020204020204" pitchFamily="34" charset="-122"/>
              </a:rPr>
              <a:t>建大</a:t>
            </a:r>
          </a:p>
        </p:txBody>
      </p:sp>
      <p:pic>
        <p:nvPicPr>
          <p:cNvPr id="6" name="图片 5" descr="E:/工作/建大规划院/20230912千阳镇国空总规/03图纸/南寨/04村庄布点规划图.jpg04村庄布点规划图"/>
          <p:cNvPicPr>
            <a:picLocks noChangeAspect="1"/>
          </p:cNvPicPr>
          <p:nvPr>
            <p:custDataLst>
              <p:tags r:id="rId6"/>
            </p:custDataLst>
          </p:nvPr>
        </p:nvPicPr>
        <p:blipFill rotWithShape="1">
          <a:blip r:embed="rId8"/>
          <a:srcRect l="4863" t="84213" r="44776" b="7766"/>
          <a:stretch>
            <a:fillRect/>
          </a:stretch>
        </p:blipFill>
        <p:spPr>
          <a:xfrm>
            <a:off x="591820" y="13815060"/>
            <a:ext cx="4775835" cy="1075055"/>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 name="图片 31" descr="E:/工作/建大规划院/20230912千阳镇国空总规/03图纸/南寨/10镇区功能结构规划图.jpg10镇区功能结构规划图"/>
          <p:cNvPicPr>
            <a:picLocks noChangeAspect="1"/>
          </p:cNvPicPr>
          <p:nvPr>
            <p:custDataLst>
              <p:tags r:id="rId1"/>
            </p:custDataLst>
          </p:nvPr>
        </p:nvPicPr>
        <p:blipFill rotWithShape="1">
          <a:blip r:embed="rId10"/>
          <a:srcRect l="3876" t="10728" r="3369" b="17041"/>
          <a:stretch>
            <a:fillRect/>
          </a:stretch>
        </p:blipFill>
        <p:spPr>
          <a:xfrm>
            <a:off x="1136015" y="5540375"/>
            <a:ext cx="8176895" cy="8999220"/>
          </a:xfrm>
          <a:prstGeom prst="rect">
            <a:avLst/>
          </a:prstGeom>
        </p:spPr>
      </p:pic>
      <p:sp>
        <p:nvSpPr>
          <p:cNvPr id="33" name="矩形: 圆角 11"/>
          <p:cNvSpPr/>
          <p:nvPr>
            <p:custDataLst>
              <p:tags r:id="rId2"/>
            </p:custDataLst>
          </p:nvPr>
        </p:nvSpPr>
        <p:spPr>
          <a:xfrm>
            <a:off x="213908" y="2001630"/>
            <a:ext cx="10120804" cy="982911"/>
          </a:xfrm>
          <a:prstGeom prst="roundRect">
            <a:avLst/>
          </a:prstGeom>
          <a:solidFill>
            <a:srgbClr val="E8B78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0" hangingPunct="0">
              <a:defRPr/>
            </a:pPr>
            <a:endParaRPr lang="zh-CN" altLang="en-US" sz="2005"/>
          </a:p>
        </p:txBody>
      </p:sp>
      <p:sp>
        <p:nvSpPr>
          <p:cNvPr id="34" name="文本框 1"/>
          <p:cNvSpPr txBox="1">
            <a:spLocks noChangeArrowheads="1"/>
          </p:cNvSpPr>
          <p:nvPr>
            <p:custDataLst>
              <p:tags r:id="rId3"/>
            </p:custDataLst>
          </p:nvPr>
        </p:nvSpPr>
        <p:spPr bwMode="auto">
          <a:xfrm>
            <a:off x="289924" y="1089431"/>
            <a:ext cx="5457280" cy="6408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defRPr sz="3565" b="1">
                <a:solidFill>
                  <a:srgbClr val="ED7D31"/>
                </a:solidFill>
                <a:latin typeface="微软雅黑" panose="020B0503020204020204" pitchFamily="34" charset="-122"/>
                <a:ea typeface="微软雅黑" panose="020B0503020204020204" pitchFamily="34" charset="-122"/>
              </a:defRPr>
            </a:lvl1pPr>
            <a:lvl2pPr marL="742950" indent="-285750">
              <a:defRPr>
                <a:latin typeface="Calibri" panose="020F0502020204030204" pitchFamily="34" charset="0"/>
              </a:defRPr>
            </a:lvl2pPr>
            <a:lvl3pPr marL="1143000" indent="-228600">
              <a:defRPr>
                <a:latin typeface="Calibri" panose="020F0502020204030204" pitchFamily="34" charset="0"/>
              </a:defRPr>
            </a:lvl3pPr>
            <a:lvl4pPr marL="1600200" indent="-228600">
              <a:defRPr>
                <a:latin typeface="Calibri" panose="020F0502020204030204" pitchFamily="34" charset="0"/>
              </a:defRPr>
            </a:lvl4pPr>
            <a:lvl5pPr marL="2057400" indent="-228600">
              <a:defRPr>
                <a:latin typeface="Calibri" panose="020F0502020204030204" pitchFamily="34" charset="0"/>
              </a:defRPr>
            </a:lvl5pPr>
            <a:lvl6pPr marL="2514600" indent="-228600" eaLnBrk="0" fontAlgn="base" hangingPunct="0">
              <a:spcBef>
                <a:spcPct val="0"/>
              </a:spcBef>
              <a:spcAft>
                <a:spcPct val="0"/>
              </a:spcAft>
              <a:defRPr>
                <a:latin typeface="Calibri" panose="020F0502020204030204" pitchFamily="34" charset="0"/>
              </a:defRPr>
            </a:lvl6pPr>
            <a:lvl7pPr marL="2971800" indent="-228600" eaLnBrk="0" fontAlgn="base" hangingPunct="0">
              <a:spcBef>
                <a:spcPct val="0"/>
              </a:spcBef>
              <a:spcAft>
                <a:spcPct val="0"/>
              </a:spcAft>
              <a:defRPr>
                <a:latin typeface="Calibri" panose="020F0502020204030204" pitchFamily="34" charset="0"/>
              </a:defRPr>
            </a:lvl7pPr>
            <a:lvl8pPr marL="3429000" indent="-228600" eaLnBrk="0" fontAlgn="base" hangingPunct="0">
              <a:spcBef>
                <a:spcPct val="0"/>
              </a:spcBef>
              <a:spcAft>
                <a:spcPct val="0"/>
              </a:spcAft>
              <a:defRPr>
                <a:latin typeface="Calibri" panose="020F0502020204030204" pitchFamily="34" charset="0"/>
              </a:defRPr>
            </a:lvl8pPr>
            <a:lvl9pPr marL="3886200" indent="-228600" eaLnBrk="0" fontAlgn="base" hangingPunct="0">
              <a:spcBef>
                <a:spcPct val="0"/>
              </a:spcBef>
              <a:spcAft>
                <a:spcPct val="0"/>
              </a:spcAft>
              <a:defRPr>
                <a:latin typeface="Calibri" panose="020F0502020204030204" pitchFamily="34" charset="0"/>
              </a:defRPr>
            </a:lvl9pPr>
          </a:lstStyle>
          <a:p>
            <a:r>
              <a:rPr lang="en-US" altLang="zh-CN" dirty="0"/>
              <a:t>3.2 </a:t>
            </a:r>
            <a:r>
              <a:rPr lang="zh-CN" altLang="zh-CN" dirty="0"/>
              <a:t>中心城区空间结构</a:t>
            </a:r>
            <a:endParaRPr lang="zh-CN" altLang="en-US" dirty="0"/>
          </a:p>
        </p:txBody>
      </p:sp>
      <p:sp>
        <p:nvSpPr>
          <p:cNvPr id="35" name="文本框 8"/>
          <p:cNvSpPr txBox="1">
            <a:spLocks noChangeArrowheads="1"/>
          </p:cNvSpPr>
          <p:nvPr>
            <p:custDataLst>
              <p:tags r:id="rId4"/>
            </p:custDataLst>
          </p:nvPr>
        </p:nvSpPr>
        <p:spPr bwMode="auto">
          <a:xfrm>
            <a:off x="533884" y="1946828"/>
            <a:ext cx="9381854" cy="5005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0" hangingPunct="0">
              <a:lnSpc>
                <a:spcPct val="150000"/>
              </a:lnSpc>
            </a:pPr>
            <a:endParaRPr lang="en-US" altLang="zh-CN" sz="2005">
              <a:latin typeface="微软雅黑" panose="020B0503020204020204" pitchFamily="34" charset="-122"/>
              <a:ea typeface="微软雅黑" panose="020B0503020204020204" pitchFamily="34" charset="-122"/>
            </a:endParaRPr>
          </a:p>
        </p:txBody>
      </p:sp>
      <p:sp>
        <p:nvSpPr>
          <p:cNvPr id="36" name="文本框 9"/>
          <p:cNvSpPr txBox="1">
            <a:spLocks noChangeArrowheads="1"/>
          </p:cNvSpPr>
          <p:nvPr>
            <p:custDataLst>
              <p:tags r:id="rId5"/>
            </p:custDataLst>
          </p:nvPr>
        </p:nvSpPr>
        <p:spPr bwMode="auto">
          <a:xfrm>
            <a:off x="290195" y="3115310"/>
            <a:ext cx="10044430" cy="26276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Autofit/>
          </a:bodyPr>
          <a:lstStyle>
            <a:lvl1pPr marL="285750" indent="-285750" eaLnBrk="0" hangingPunct="0">
              <a:defRPr>
                <a:solidFill>
                  <a:schemeClr val="tx1"/>
                </a:solidFill>
                <a:latin typeface="Calibri" panose="020F0502020204030204" pitchFamily="34" charset="0"/>
              </a:defRPr>
            </a:lvl1pPr>
            <a:lvl2pPr eaLnBrk="0" hangingPunct="0">
              <a:defRPr>
                <a:solidFill>
                  <a:schemeClr val="tx1"/>
                </a:solidFill>
                <a:latin typeface="Calibri" panose="020F0502020204030204" pitchFamily="34" charset="0"/>
              </a:defRPr>
            </a:lvl2pPr>
            <a:lvl3pPr eaLnBrk="0" hangingPunct="0">
              <a:defRPr>
                <a:solidFill>
                  <a:schemeClr val="tx1"/>
                </a:solidFill>
                <a:latin typeface="Calibri" panose="020F0502020204030204" pitchFamily="34" charset="0"/>
              </a:defRPr>
            </a:lvl3pPr>
            <a:lvl4pPr eaLnBrk="0" hangingPunct="0">
              <a:defRPr>
                <a:solidFill>
                  <a:schemeClr val="tx1"/>
                </a:solidFill>
                <a:latin typeface="Calibri" panose="020F0502020204030204" pitchFamily="34" charset="0"/>
              </a:defRPr>
            </a:lvl4pPr>
            <a:lvl5pPr eaLnBrk="0" hangingPunct="0">
              <a:defRPr>
                <a:solidFill>
                  <a:schemeClr val="tx1"/>
                </a:solidFill>
                <a:latin typeface="Calibri" panose="020F0502020204030204" pitchFamily="34" charset="0"/>
              </a:defRPr>
            </a:lvl5pPr>
            <a:lvl6pPr defTabSz="457200" eaLnBrk="0" fontAlgn="base" hangingPunct="0">
              <a:spcBef>
                <a:spcPct val="0"/>
              </a:spcBef>
              <a:spcAft>
                <a:spcPct val="0"/>
              </a:spcAft>
              <a:defRPr>
                <a:solidFill>
                  <a:schemeClr val="tx1"/>
                </a:solidFill>
                <a:latin typeface="Calibri" panose="020F0502020204030204" pitchFamily="34" charset="0"/>
              </a:defRPr>
            </a:lvl6pPr>
            <a:lvl7pPr defTabSz="457200" eaLnBrk="0" fontAlgn="base" hangingPunct="0">
              <a:spcBef>
                <a:spcPct val="0"/>
              </a:spcBef>
              <a:spcAft>
                <a:spcPct val="0"/>
              </a:spcAft>
              <a:defRPr>
                <a:solidFill>
                  <a:schemeClr val="tx1"/>
                </a:solidFill>
                <a:latin typeface="Calibri" panose="020F0502020204030204" pitchFamily="34" charset="0"/>
              </a:defRPr>
            </a:lvl7pPr>
            <a:lvl8pPr defTabSz="457200" eaLnBrk="0" fontAlgn="base" hangingPunct="0">
              <a:spcBef>
                <a:spcPct val="0"/>
              </a:spcBef>
              <a:spcAft>
                <a:spcPct val="0"/>
              </a:spcAft>
              <a:defRPr>
                <a:solidFill>
                  <a:schemeClr val="tx1"/>
                </a:solidFill>
                <a:latin typeface="Calibri" panose="020F0502020204030204" pitchFamily="34" charset="0"/>
              </a:defRPr>
            </a:lvl8pPr>
            <a:lvl9pPr defTabSz="457200" eaLnBrk="0" fontAlgn="base" hangingPunct="0">
              <a:spcBef>
                <a:spcPct val="0"/>
              </a:spcBef>
              <a:spcAft>
                <a:spcPct val="0"/>
              </a:spcAft>
              <a:defRPr>
                <a:solidFill>
                  <a:schemeClr val="tx1"/>
                </a:solidFill>
                <a:latin typeface="Calibri" panose="020F0502020204030204" pitchFamily="34" charset="0"/>
              </a:defRPr>
            </a:lvl9pPr>
          </a:lstStyle>
          <a:p>
            <a:pPr marL="0" lvl="0" algn="l" fontAlgn="base">
              <a:lnSpc>
                <a:spcPct val="150000"/>
              </a:lnSpc>
              <a:buClrTx/>
              <a:buSzTx/>
              <a:buFont typeface="Wingdings" panose="05000000000000000000" pitchFamily="2" charset="2"/>
              <a:buChar char="p"/>
            </a:pPr>
            <a:r>
              <a:rPr lang="zh-CN" altLang="en-US" sz="2000" b="1" dirty="0">
                <a:solidFill>
                  <a:srgbClr val="ED7D31"/>
                </a:solidFill>
                <a:latin typeface="微软雅黑" panose="020B0503020204020204" pitchFamily="34" charset="-122"/>
                <a:ea typeface="微软雅黑" panose="020B0503020204020204" pitchFamily="34" charset="-122"/>
              </a:rPr>
              <a:t>一心：</a:t>
            </a:r>
            <a:r>
              <a:rPr lang="zh-CN" altLang="en-US" sz="2000" dirty="0">
                <a:solidFill>
                  <a:prstClr val="black"/>
                </a:solidFill>
                <a:latin typeface="微软雅黑" panose="020B0503020204020204" pitchFamily="34" charset="-122"/>
                <a:ea typeface="微软雅黑" panose="020B0503020204020204" pitchFamily="34" charset="-122"/>
              </a:rPr>
              <a:t>以公共管理与商贸服务为主的城镇发展中心。</a:t>
            </a:r>
          </a:p>
          <a:p>
            <a:pPr marL="0" lvl="0" algn="l" fontAlgn="base">
              <a:lnSpc>
                <a:spcPct val="150000"/>
              </a:lnSpc>
              <a:buClrTx/>
              <a:buSzTx/>
              <a:buFont typeface="Wingdings" panose="05000000000000000000" pitchFamily="2" charset="2"/>
              <a:buChar char="p"/>
            </a:pPr>
            <a:r>
              <a:rPr lang="zh-CN" altLang="en-US" sz="2000" b="1" dirty="0">
                <a:solidFill>
                  <a:srgbClr val="ED7D31"/>
                </a:solidFill>
                <a:latin typeface="微软雅黑" panose="020B0503020204020204" pitchFamily="34" charset="-122"/>
                <a:ea typeface="微软雅黑" panose="020B0503020204020204" pitchFamily="34" charset="-122"/>
              </a:rPr>
              <a:t>两轴：</a:t>
            </a:r>
            <a:r>
              <a:rPr lang="zh-CN" altLang="en-US" sz="2000" dirty="0">
                <a:solidFill>
                  <a:prstClr val="black"/>
                </a:solidFill>
                <a:latin typeface="微软雅黑" panose="020B0503020204020204" pitchFamily="34" charset="-122"/>
                <a:ea typeface="微软雅黑" panose="020B0503020204020204" pitchFamily="34" charset="-122"/>
                <a:sym typeface="+mn-ea"/>
              </a:rPr>
              <a:t>沿344国道及南高路形成的两条城镇发展主轴，联动各功能组团发展，是南寨镇镇区发展的主要轴线</a:t>
            </a:r>
            <a:r>
              <a:rPr lang="zh-CN" altLang="en-US" sz="2000" dirty="0">
                <a:solidFill>
                  <a:prstClr val="black"/>
                </a:solidFill>
                <a:latin typeface="微软雅黑" panose="020B0503020204020204" pitchFamily="34" charset="-122"/>
                <a:ea typeface="微软雅黑" panose="020B0503020204020204" pitchFamily="34" charset="-122"/>
              </a:rPr>
              <a:t>。</a:t>
            </a:r>
          </a:p>
          <a:p>
            <a:pPr marL="0" lvl="0" algn="l" fontAlgn="base">
              <a:lnSpc>
                <a:spcPct val="150000"/>
              </a:lnSpc>
              <a:buClrTx/>
              <a:buSzTx/>
              <a:buFont typeface="Wingdings" panose="05000000000000000000" pitchFamily="2" charset="2"/>
              <a:buChar char="p"/>
            </a:pPr>
            <a:r>
              <a:rPr lang="zh-CN" altLang="en-US" sz="2000" b="1" dirty="0">
                <a:solidFill>
                  <a:srgbClr val="ED7D31"/>
                </a:solidFill>
                <a:latin typeface="微软雅黑" panose="020B0503020204020204" pitchFamily="34" charset="-122"/>
                <a:ea typeface="微软雅黑" panose="020B0503020204020204" pitchFamily="34" charset="-122"/>
              </a:rPr>
              <a:t>两区：</a:t>
            </a:r>
            <a:r>
              <a:rPr lang="zh-CN" altLang="en-US" sz="2000" dirty="0">
                <a:solidFill>
                  <a:prstClr val="black"/>
                </a:solidFill>
                <a:latin typeface="微软雅黑" panose="020B0503020204020204" pitchFamily="34" charset="-122"/>
                <a:ea typeface="微软雅黑" panose="020B0503020204020204" pitchFamily="34" charset="-122"/>
                <a:sym typeface="+mn-ea"/>
              </a:rPr>
              <a:t>为生态居住区和工业仓储区。生态居住区以政务、服务和居住功能为主；工业仓储区以产业发展和物流配送为主</a:t>
            </a:r>
            <a:r>
              <a:rPr lang="zh-CN" altLang="en-US" sz="2000" dirty="0">
                <a:solidFill>
                  <a:prstClr val="black"/>
                </a:solidFill>
                <a:latin typeface="微软雅黑" panose="020B0503020204020204" pitchFamily="34" charset="-122"/>
                <a:ea typeface="微软雅黑" panose="020B0503020204020204" pitchFamily="34" charset="-122"/>
              </a:rPr>
              <a:t>。</a:t>
            </a:r>
          </a:p>
        </p:txBody>
      </p:sp>
      <p:sp>
        <p:nvSpPr>
          <p:cNvPr id="37" name="文本框 2"/>
          <p:cNvSpPr txBox="1">
            <a:spLocks noChangeArrowheads="1"/>
          </p:cNvSpPr>
          <p:nvPr>
            <p:custDataLst>
              <p:tags r:id="rId6"/>
            </p:custDataLst>
          </p:nvPr>
        </p:nvSpPr>
        <p:spPr bwMode="auto">
          <a:xfrm>
            <a:off x="401298" y="2017541"/>
            <a:ext cx="8325260" cy="8115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eaLnBrk="0" hangingPunct="0">
              <a:lnSpc>
                <a:spcPct val="150000"/>
              </a:lnSpc>
            </a:pPr>
            <a:r>
              <a:rPr lang="zh-CN" altLang="en-US" sz="3120" b="1" dirty="0">
                <a:solidFill>
                  <a:schemeClr val="bg1"/>
                </a:solidFill>
                <a:latin typeface="微软雅黑" panose="020B0503020204020204" pitchFamily="34" charset="-122"/>
                <a:ea typeface="微软雅黑" panose="020B0503020204020204" pitchFamily="34" charset="-122"/>
              </a:rPr>
              <a:t>“</a:t>
            </a:r>
            <a:r>
              <a:rPr lang="zh-CN" altLang="en-US" sz="3120" b="1" dirty="0">
                <a:solidFill>
                  <a:schemeClr val="bg1"/>
                </a:solidFill>
                <a:latin typeface="微软雅黑" panose="020B0503020204020204" pitchFamily="34" charset="-122"/>
                <a:ea typeface="微软雅黑" panose="020B0503020204020204" pitchFamily="34" charset="-122"/>
                <a:sym typeface="+mn-ea"/>
              </a:rPr>
              <a:t>一心、两轴、两区</a:t>
            </a:r>
            <a:r>
              <a:rPr lang="zh-CN" altLang="en-US" sz="3120" b="1" dirty="0">
                <a:solidFill>
                  <a:schemeClr val="bg1"/>
                </a:solidFill>
                <a:latin typeface="微软雅黑" panose="020B0503020204020204" pitchFamily="34" charset="-122"/>
                <a:ea typeface="微软雅黑" panose="020B0503020204020204" pitchFamily="34" charset="-122"/>
              </a:rPr>
              <a:t>”的空间结构</a:t>
            </a:r>
          </a:p>
        </p:txBody>
      </p:sp>
      <p:sp>
        <p:nvSpPr>
          <p:cNvPr id="38" name="矩形: 圆角 12"/>
          <p:cNvSpPr/>
          <p:nvPr>
            <p:custDataLst>
              <p:tags r:id="rId7"/>
            </p:custDataLst>
          </p:nvPr>
        </p:nvSpPr>
        <p:spPr>
          <a:xfrm>
            <a:off x="213908" y="3171931"/>
            <a:ext cx="10120804" cy="2368257"/>
          </a:xfrm>
          <a:prstGeom prst="roundRect">
            <a:avLst>
              <a:gd name="adj" fmla="val 11603"/>
            </a:avLst>
          </a:prstGeom>
          <a:noFill/>
          <a:ln w="28575">
            <a:solidFill>
              <a:srgbClr val="E8B785"/>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0" hangingPunct="0">
              <a:defRPr/>
            </a:pPr>
            <a:endParaRPr lang="zh-CN" altLang="en-US" sz="2005"/>
          </a:p>
        </p:txBody>
      </p:sp>
      <p:pic>
        <p:nvPicPr>
          <p:cNvPr id="4" name="图片 3"/>
          <p:cNvPicPr>
            <a:picLocks noChangeAspect="1"/>
          </p:cNvPicPr>
          <p:nvPr/>
        </p:nvPicPr>
        <p:blipFill>
          <a:blip r:embed="rId11">
            <a:extLst>
              <a:ext uri="{28A0092B-C50C-407E-A947-70E740481C1C}">
                <a14:useLocalDpi xmlns:a14="http://schemas.microsoft.com/office/drawing/2010/main" val="0"/>
              </a:ext>
            </a:extLst>
          </a:blip>
          <a:srcRect/>
          <a:stretch>
            <a:fillRect/>
          </a:stretch>
        </p:blipFill>
        <p:spPr>
          <a:xfrm>
            <a:off x="0" y="-5855"/>
            <a:ext cx="10527214" cy="883671"/>
          </a:xfrm>
          <a:prstGeom prst="rect">
            <a:avLst/>
          </a:prstGeom>
        </p:spPr>
      </p:pic>
      <p:sp>
        <p:nvSpPr>
          <p:cNvPr id="5" name="文本框 1"/>
          <p:cNvSpPr txBox="1">
            <a:spLocks noChangeArrowheads="1"/>
          </p:cNvSpPr>
          <p:nvPr/>
        </p:nvSpPr>
        <p:spPr bwMode="auto">
          <a:xfrm>
            <a:off x="425803" y="135197"/>
            <a:ext cx="6929153" cy="640816"/>
          </a:xfrm>
          <a:prstGeom prst="rect">
            <a:avLst/>
          </a:prstGeom>
          <a:noFill/>
          <a:ln w="9525">
            <a:noFill/>
            <a:miter lim="800000"/>
          </a:ln>
          <a:extLst>
            <a:ext uri="{909E8E84-426E-40DD-AFC4-6F175D3DCCD1}">
              <a14:hiddenFill xmlns:a14="http://schemas.microsoft.com/office/drawing/2010/main">
                <a:solidFill>
                  <a:srgbClr val="FFFFFF"/>
                </a:solidFill>
              </a14:hiddenFill>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zh-CN" sz="3600" b="1" dirty="0">
                <a:solidFill>
                  <a:schemeClr val="bg1"/>
                </a:solidFill>
                <a:latin typeface="方正小标宋简体" panose="02010601030101010101" pitchFamily="2" charset="-122"/>
                <a:ea typeface="方正小标宋简体" panose="02010601030101010101" pitchFamily="2" charset="-122"/>
              </a:rPr>
              <a:t>03  </a:t>
            </a:r>
            <a:r>
              <a:rPr lang="zh-CN" altLang="en-US" sz="3600" b="1" dirty="0">
                <a:solidFill>
                  <a:schemeClr val="bg1"/>
                </a:solidFill>
                <a:latin typeface="方正小标宋简体" panose="02010601030101010101" pitchFamily="2" charset="-122"/>
                <a:ea typeface="方正小标宋简体" panose="02010601030101010101" pitchFamily="2" charset="-122"/>
              </a:rPr>
              <a:t>以人为本  营建幸福宜居城市</a:t>
            </a:r>
          </a:p>
        </p:txBody>
      </p:sp>
      <p:sp>
        <p:nvSpPr>
          <p:cNvPr id="14" name="矩形 13"/>
          <p:cNvSpPr/>
          <p:nvPr/>
        </p:nvSpPr>
        <p:spPr>
          <a:xfrm>
            <a:off x="-1359877" y="-488015"/>
            <a:ext cx="2719753" cy="1527829"/>
          </a:xfrm>
          <a:prstGeom prst="rect">
            <a:avLst/>
          </a:pr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2800" b="1" dirty="0">
                <a:solidFill>
                  <a:srgbClr val="FF0000"/>
                </a:solidFill>
                <a:latin typeface="微软雅黑" panose="020B0503020204020204" pitchFamily="34" charset="-122"/>
                <a:ea typeface="微软雅黑" panose="020B0503020204020204" pitchFamily="34" charset="-122"/>
              </a:rPr>
              <a:t>建大</a:t>
            </a:r>
          </a:p>
        </p:txBody>
      </p:sp>
      <p:pic>
        <p:nvPicPr>
          <p:cNvPr id="3" name="图片 2" descr="E:/工作/建大规划院/20230912千阳镇国空总规/03图纸/南寨/10镇区功能结构规划图.jpg10镇区功能结构规划图"/>
          <p:cNvPicPr>
            <a:picLocks noChangeAspect="1"/>
          </p:cNvPicPr>
          <p:nvPr>
            <p:custDataLst>
              <p:tags r:id="rId8"/>
            </p:custDataLst>
          </p:nvPr>
        </p:nvPicPr>
        <p:blipFill rotWithShape="1">
          <a:blip r:embed="rId10"/>
          <a:srcRect l="3876" t="84259" r="63378" b="7683"/>
          <a:stretch>
            <a:fillRect/>
          </a:stretch>
        </p:blipFill>
        <p:spPr>
          <a:xfrm>
            <a:off x="1136015" y="13386435"/>
            <a:ext cx="3315335" cy="1153160"/>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文本框 1"/>
          <p:cNvSpPr txBox="1"/>
          <p:nvPr/>
        </p:nvSpPr>
        <p:spPr>
          <a:xfrm>
            <a:off x="289924" y="1089431"/>
            <a:ext cx="5457280" cy="6408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defRPr sz="3565" b="1">
                <a:solidFill>
                  <a:srgbClr val="ED7D31"/>
                </a:solidFill>
                <a:latin typeface="微软雅黑" panose="020B0503020204020204" pitchFamily="34" charset="-122"/>
                <a:ea typeface="微软雅黑" panose="020B0503020204020204" pitchFamily="34" charset="-122"/>
              </a:defRPr>
            </a:lvl1pPr>
            <a:lvl2pPr marL="742950" indent="-285750">
              <a:defRPr>
                <a:latin typeface="Calibri" panose="020F0502020204030204" pitchFamily="34" charset="0"/>
              </a:defRPr>
            </a:lvl2pPr>
            <a:lvl3pPr marL="1143000" indent="-228600">
              <a:defRPr>
                <a:latin typeface="Calibri" panose="020F0502020204030204" pitchFamily="34" charset="0"/>
              </a:defRPr>
            </a:lvl3pPr>
            <a:lvl4pPr marL="1600200" indent="-228600">
              <a:defRPr>
                <a:latin typeface="Calibri" panose="020F0502020204030204" pitchFamily="34" charset="0"/>
              </a:defRPr>
            </a:lvl4pPr>
            <a:lvl5pPr marL="2057400" indent="-228600">
              <a:defRPr>
                <a:latin typeface="Calibri" panose="020F0502020204030204" pitchFamily="34" charset="0"/>
              </a:defRPr>
            </a:lvl5pPr>
            <a:lvl6pPr marL="2514600" indent="-228600" eaLnBrk="0" fontAlgn="base" hangingPunct="0">
              <a:spcBef>
                <a:spcPct val="0"/>
              </a:spcBef>
              <a:spcAft>
                <a:spcPct val="0"/>
              </a:spcAft>
              <a:defRPr>
                <a:latin typeface="Calibri" panose="020F0502020204030204" pitchFamily="34" charset="0"/>
              </a:defRPr>
            </a:lvl6pPr>
            <a:lvl7pPr marL="2971800" indent="-228600" eaLnBrk="0" fontAlgn="base" hangingPunct="0">
              <a:spcBef>
                <a:spcPct val="0"/>
              </a:spcBef>
              <a:spcAft>
                <a:spcPct val="0"/>
              </a:spcAft>
              <a:defRPr>
                <a:latin typeface="Calibri" panose="020F0502020204030204" pitchFamily="34" charset="0"/>
              </a:defRPr>
            </a:lvl7pPr>
            <a:lvl8pPr marL="3429000" indent="-228600" eaLnBrk="0" fontAlgn="base" hangingPunct="0">
              <a:spcBef>
                <a:spcPct val="0"/>
              </a:spcBef>
              <a:spcAft>
                <a:spcPct val="0"/>
              </a:spcAft>
              <a:defRPr>
                <a:latin typeface="Calibri" panose="020F0502020204030204" pitchFamily="34" charset="0"/>
              </a:defRPr>
            </a:lvl8pPr>
            <a:lvl9pPr marL="3886200" indent="-228600" eaLnBrk="0" fontAlgn="base" hangingPunct="0">
              <a:spcBef>
                <a:spcPct val="0"/>
              </a:spcBef>
              <a:spcAft>
                <a:spcPct val="0"/>
              </a:spcAft>
              <a:defRPr>
                <a:latin typeface="Calibri" panose="020F0502020204030204" pitchFamily="34" charset="0"/>
              </a:defRPr>
            </a:lvl9pPr>
          </a:lstStyle>
          <a:p>
            <a:r>
              <a:rPr lang="en-US" altLang="zh-CN" dirty="0"/>
              <a:t>3.3 </a:t>
            </a:r>
            <a:r>
              <a:rPr lang="zh-CN" altLang="zh-CN" dirty="0"/>
              <a:t>住房保障</a:t>
            </a:r>
            <a:endParaRPr lang="zh-CN" altLang="en-US" dirty="0"/>
          </a:p>
        </p:txBody>
      </p:sp>
      <p:sp>
        <p:nvSpPr>
          <p:cNvPr id="6183" name="文本框 1"/>
          <p:cNvSpPr txBox="1"/>
          <p:nvPr/>
        </p:nvSpPr>
        <p:spPr>
          <a:xfrm>
            <a:off x="297180" y="4060190"/>
            <a:ext cx="5393690" cy="640080"/>
          </a:xfrm>
          <a:prstGeom prst="rect">
            <a:avLst/>
          </a:prstGeom>
          <a:noFill/>
          <a:ln w="9525">
            <a:noFill/>
          </a:ln>
        </p:spPr>
        <p:txBody>
          <a:bodyPr>
            <a:spAutoFit/>
          </a:bodyPr>
          <a:lstStyle/>
          <a:p>
            <a:pPr eaLnBrk="1" hangingPunct="1">
              <a:buNone/>
            </a:pPr>
            <a:r>
              <a:rPr lang="en-US" altLang="zh-CN" sz="3565" b="1" dirty="0">
                <a:solidFill>
                  <a:srgbClr val="ED7D31"/>
                </a:solidFill>
                <a:latin typeface="微软雅黑" panose="020B0503020204020204" pitchFamily="34" charset="-122"/>
                <a:ea typeface="微软雅黑" panose="020B0503020204020204" pitchFamily="34" charset="-122"/>
              </a:rPr>
              <a:t>3.4 </a:t>
            </a:r>
            <a:r>
              <a:rPr lang="zh-CN" altLang="en-US" sz="3565" b="1" dirty="0">
                <a:solidFill>
                  <a:srgbClr val="ED7D31"/>
                </a:solidFill>
                <a:latin typeface="微软雅黑" panose="020B0503020204020204" pitchFamily="34" charset="-122"/>
                <a:ea typeface="微软雅黑" panose="020B0503020204020204" pitchFamily="34" charset="-122"/>
              </a:rPr>
              <a:t>公共服务中心体系</a:t>
            </a:r>
          </a:p>
        </p:txBody>
      </p:sp>
      <p:sp>
        <p:nvSpPr>
          <p:cNvPr id="111" name="矩形: 圆角 11"/>
          <p:cNvSpPr/>
          <p:nvPr>
            <p:custDataLst>
              <p:tags r:id="rId1"/>
            </p:custDataLst>
          </p:nvPr>
        </p:nvSpPr>
        <p:spPr>
          <a:xfrm>
            <a:off x="213995" y="1840230"/>
            <a:ext cx="10120630" cy="754380"/>
          </a:xfrm>
          <a:prstGeom prst="roundRect">
            <a:avLst/>
          </a:prstGeom>
          <a:solidFill>
            <a:srgbClr val="F8E3CE"/>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509270" eaLnBrk="0" fontAlgn="base" hangingPunct="0">
              <a:spcBef>
                <a:spcPct val="0"/>
              </a:spcBef>
              <a:spcAft>
                <a:spcPct val="0"/>
              </a:spcAft>
              <a:defRPr/>
            </a:pPr>
            <a:endParaRPr lang="zh-CN" altLang="en-US" sz="2005"/>
          </a:p>
        </p:txBody>
      </p:sp>
      <p:sp>
        <p:nvSpPr>
          <p:cNvPr id="113" name="文本框 112"/>
          <p:cNvSpPr txBox="1"/>
          <p:nvPr>
            <p:custDataLst>
              <p:tags r:id="rId2"/>
            </p:custDataLst>
          </p:nvPr>
        </p:nvSpPr>
        <p:spPr>
          <a:xfrm>
            <a:off x="290195" y="2973761"/>
            <a:ext cx="10120630" cy="792480"/>
          </a:xfrm>
          <a:prstGeom prst="rect">
            <a:avLst/>
          </a:prstGeom>
          <a:noFill/>
        </p:spPr>
        <p:txBody>
          <a:bodyPr>
            <a:noAutofit/>
          </a:bodyPr>
          <a:lstStyle/>
          <a:p>
            <a:pPr marL="244475" indent="-244475" defTabSz="509270">
              <a:lnSpc>
                <a:spcPct val="150000"/>
              </a:lnSpc>
              <a:buFont typeface="Wingdings" panose="05000000000000000000" pitchFamily="2" charset="2"/>
              <a:buChar char="p"/>
              <a:defRPr/>
            </a:pPr>
            <a:r>
              <a:rPr lang="zh-CN" altLang="en-US" sz="2000" b="1" dirty="0">
                <a:latin typeface="微软雅黑" panose="020B0503020204020204" pitchFamily="34" charset="-122"/>
                <a:ea typeface="微软雅黑" panose="020B0503020204020204" pitchFamily="34" charset="-122"/>
                <a:cs typeface="微软雅黑" panose="020B0503020204020204" pitchFamily="34" charset="-122"/>
              </a:rPr>
              <a:t>住房保障更加有力，至规划期末，居住用地面积</a:t>
            </a:r>
            <a:r>
              <a:rPr lang="en-US" altLang="zh-CN" sz="2000" b="1" dirty="0">
                <a:latin typeface="微软雅黑" panose="020B0503020204020204" pitchFamily="34" charset="-122"/>
                <a:ea typeface="微软雅黑" panose="020B0503020204020204" pitchFamily="34" charset="-122"/>
                <a:cs typeface="微软雅黑" panose="020B0503020204020204" pitchFamily="34" charset="-122"/>
              </a:rPr>
              <a:t>17.05</a:t>
            </a:r>
            <a:r>
              <a:rPr lang="zh-CN" altLang="en-US" sz="2000" b="1" dirty="0">
                <a:latin typeface="微软雅黑" panose="020B0503020204020204" pitchFamily="34" charset="-122"/>
                <a:ea typeface="微软雅黑" panose="020B0503020204020204" pitchFamily="34" charset="-122"/>
                <a:cs typeface="微软雅黑" panose="020B0503020204020204" pitchFamily="34" charset="-122"/>
              </a:rPr>
              <a:t>公顷，占南寨镇集中建设区用地面积的</a:t>
            </a:r>
            <a:r>
              <a:rPr lang="en-US" altLang="zh-CN" sz="2000" b="1" dirty="0">
                <a:latin typeface="微软雅黑" panose="020B0503020204020204" pitchFamily="34" charset="-122"/>
                <a:ea typeface="微软雅黑" panose="020B0503020204020204" pitchFamily="34" charset="-122"/>
                <a:cs typeface="微软雅黑" panose="020B0503020204020204" pitchFamily="34" charset="-122"/>
              </a:rPr>
              <a:t>28.74%</a:t>
            </a:r>
            <a:r>
              <a:rPr lang="zh-CN" altLang="en-US" sz="2000" b="1" dirty="0">
                <a:latin typeface="微软雅黑" panose="020B0503020204020204" pitchFamily="34" charset="-122"/>
                <a:ea typeface="微软雅黑" panose="020B0503020204020204" pitchFamily="34" charset="-122"/>
                <a:cs typeface="微软雅黑" panose="020B0503020204020204" pitchFamily="34" charset="-122"/>
              </a:rPr>
              <a:t>。居住用地主要分布在镇区北部和西部，以二类城镇住宅用地为主。</a:t>
            </a:r>
          </a:p>
        </p:txBody>
      </p:sp>
      <p:sp>
        <p:nvSpPr>
          <p:cNvPr id="114" name="文本框 2"/>
          <p:cNvSpPr txBox="1"/>
          <p:nvPr>
            <p:custDataLst>
              <p:tags r:id="rId3"/>
            </p:custDataLst>
          </p:nvPr>
        </p:nvSpPr>
        <p:spPr>
          <a:xfrm>
            <a:off x="213995" y="1723390"/>
            <a:ext cx="10119995" cy="811530"/>
          </a:xfrm>
          <a:prstGeom prst="rect">
            <a:avLst/>
          </a:prstGeom>
          <a:noFill/>
          <a:ln w="9525">
            <a:noFill/>
          </a:ln>
        </p:spPr>
        <p:txBody>
          <a:bodyPr wrap="square">
            <a:spAutoFit/>
          </a:bodyPr>
          <a:lstStyle/>
          <a:p>
            <a:pPr algn="ctr">
              <a:lnSpc>
                <a:spcPct val="150000"/>
              </a:lnSpc>
            </a:pPr>
            <a:r>
              <a:rPr lang="zh-CN" altLang="en-US" sz="3120" b="1" dirty="0">
                <a:solidFill>
                  <a:srgbClr val="ED7D31"/>
                </a:solidFill>
                <a:latin typeface="微软雅黑" panose="020B0503020204020204" pitchFamily="34" charset="-122"/>
                <a:ea typeface="微软雅黑" panose="020B0503020204020204" pitchFamily="34" charset="-122"/>
              </a:rPr>
              <a:t>推进保障性住房建设</a:t>
            </a:r>
          </a:p>
        </p:txBody>
      </p:sp>
      <p:sp>
        <p:nvSpPr>
          <p:cNvPr id="115" name="矩形: 圆角 12"/>
          <p:cNvSpPr/>
          <p:nvPr>
            <p:custDataLst>
              <p:tags r:id="rId4"/>
            </p:custDataLst>
          </p:nvPr>
        </p:nvSpPr>
        <p:spPr>
          <a:xfrm>
            <a:off x="213995" y="2909570"/>
            <a:ext cx="10120630" cy="1045722"/>
          </a:xfrm>
          <a:prstGeom prst="roundRect">
            <a:avLst>
              <a:gd name="adj" fmla="val 11603"/>
            </a:avLst>
          </a:prstGeom>
          <a:noFill/>
          <a:ln w="38100">
            <a:solidFill>
              <a:srgbClr val="E8B785"/>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509270" eaLnBrk="0" fontAlgn="base" hangingPunct="0">
              <a:spcBef>
                <a:spcPct val="0"/>
              </a:spcBef>
              <a:spcAft>
                <a:spcPct val="0"/>
              </a:spcAft>
              <a:defRPr/>
            </a:pPr>
            <a:endParaRPr lang="zh-CN" altLang="en-US" sz="2005"/>
          </a:p>
        </p:txBody>
      </p:sp>
      <p:pic>
        <p:nvPicPr>
          <p:cNvPr id="3" name="图片 2"/>
          <p:cNvPicPr>
            <a:picLocks noChangeAspect="1"/>
          </p:cNvPicPr>
          <p:nvPr/>
        </p:nvPicPr>
        <p:blipFill>
          <a:blip r:embed="rId36">
            <a:extLst>
              <a:ext uri="{28A0092B-C50C-407E-A947-70E740481C1C}">
                <a14:useLocalDpi xmlns:a14="http://schemas.microsoft.com/office/drawing/2010/main" val="0"/>
              </a:ext>
            </a:extLst>
          </a:blip>
          <a:srcRect/>
          <a:stretch>
            <a:fillRect/>
          </a:stretch>
        </p:blipFill>
        <p:spPr>
          <a:xfrm>
            <a:off x="0" y="-5855"/>
            <a:ext cx="10527214" cy="883671"/>
          </a:xfrm>
          <a:prstGeom prst="rect">
            <a:avLst/>
          </a:prstGeom>
        </p:spPr>
      </p:pic>
      <p:sp>
        <p:nvSpPr>
          <p:cNvPr id="4" name="文本框 1"/>
          <p:cNvSpPr txBox="1">
            <a:spLocks noChangeArrowheads="1"/>
          </p:cNvSpPr>
          <p:nvPr/>
        </p:nvSpPr>
        <p:spPr bwMode="auto">
          <a:xfrm>
            <a:off x="425803" y="135197"/>
            <a:ext cx="6929153" cy="640816"/>
          </a:xfrm>
          <a:prstGeom prst="rect">
            <a:avLst/>
          </a:prstGeom>
          <a:noFill/>
          <a:ln w="9525">
            <a:noFill/>
            <a:miter lim="800000"/>
          </a:ln>
          <a:extLst>
            <a:ext uri="{909E8E84-426E-40DD-AFC4-6F175D3DCCD1}">
              <a14:hiddenFill xmlns:a14="http://schemas.microsoft.com/office/drawing/2010/main">
                <a:solidFill>
                  <a:srgbClr val="FFFFFF"/>
                </a:solidFill>
              </a14:hiddenFill>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zh-CN" sz="3600" b="1" dirty="0">
                <a:solidFill>
                  <a:schemeClr val="bg1"/>
                </a:solidFill>
                <a:latin typeface="方正小标宋简体" panose="02010601030101010101" pitchFamily="2" charset="-122"/>
                <a:ea typeface="方正小标宋简体" panose="02010601030101010101" pitchFamily="2" charset="-122"/>
              </a:rPr>
              <a:t>03  </a:t>
            </a:r>
            <a:r>
              <a:rPr lang="zh-CN" altLang="en-US" sz="3600" b="1" dirty="0">
                <a:solidFill>
                  <a:schemeClr val="bg1"/>
                </a:solidFill>
                <a:latin typeface="方正小标宋简体" panose="02010601030101010101" pitchFamily="2" charset="-122"/>
                <a:ea typeface="方正小标宋简体" panose="02010601030101010101" pitchFamily="2" charset="-122"/>
              </a:rPr>
              <a:t>以人为本  营建幸福宜居城市</a:t>
            </a:r>
          </a:p>
        </p:txBody>
      </p:sp>
      <p:sp>
        <p:nvSpPr>
          <p:cNvPr id="45" name="矩形 44"/>
          <p:cNvSpPr/>
          <p:nvPr/>
        </p:nvSpPr>
        <p:spPr>
          <a:xfrm>
            <a:off x="-1359877" y="-488015"/>
            <a:ext cx="2719753" cy="1527829"/>
          </a:xfrm>
          <a:prstGeom prst="rect">
            <a:avLst/>
          </a:pr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2800" b="1" dirty="0">
                <a:solidFill>
                  <a:srgbClr val="FF0000"/>
                </a:solidFill>
                <a:latin typeface="微软雅黑" panose="020B0503020204020204" pitchFamily="34" charset="-122"/>
                <a:ea typeface="微软雅黑" panose="020B0503020204020204" pitchFamily="34" charset="-122"/>
              </a:rPr>
              <a:t>建大</a:t>
            </a:r>
          </a:p>
        </p:txBody>
      </p:sp>
      <p:grpSp>
        <p:nvGrpSpPr>
          <p:cNvPr id="6153" name="组合 3"/>
          <p:cNvGrpSpPr/>
          <p:nvPr>
            <p:custDataLst>
              <p:tags r:id="rId5"/>
            </p:custDataLst>
          </p:nvPr>
        </p:nvGrpSpPr>
        <p:grpSpPr>
          <a:xfrm>
            <a:off x="420743" y="6930574"/>
            <a:ext cx="10025343" cy="1592811"/>
            <a:chOff x="378079" y="9773698"/>
            <a:chExt cx="9002414" cy="1431210"/>
          </a:xfrm>
        </p:grpSpPr>
        <p:sp>
          <p:nvSpPr>
            <p:cNvPr id="41" name="对角圆角矩形 40"/>
            <p:cNvSpPr/>
            <p:nvPr>
              <p:custDataLst>
                <p:tags r:id="rId30"/>
              </p:custDataLst>
            </p:nvPr>
          </p:nvSpPr>
          <p:spPr>
            <a:xfrm>
              <a:off x="378079" y="10295622"/>
              <a:ext cx="8994730" cy="909286"/>
            </a:xfrm>
            <a:prstGeom prst="round2Diag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509270" eaLnBrk="0" fontAlgn="base" hangingPunct="0">
                <a:spcBef>
                  <a:spcPct val="0"/>
                </a:spcBef>
                <a:spcAft>
                  <a:spcPct val="0"/>
                </a:spcAft>
                <a:defRPr/>
              </a:pPr>
              <a:endParaRPr lang="zh-CN" altLang="en-US" sz="2005"/>
            </a:p>
          </p:txBody>
        </p:sp>
        <p:sp>
          <p:nvSpPr>
            <p:cNvPr id="48" name="圆角矩形 47"/>
            <p:cNvSpPr/>
            <p:nvPr>
              <p:custDataLst>
                <p:tags r:id="rId31"/>
              </p:custDataLst>
            </p:nvPr>
          </p:nvSpPr>
          <p:spPr>
            <a:xfrm>
              <a:off x="1094478" y="9829057"/>
              <a:ext cx="1481118" cy="432048"/>
            </a:xfrm>
            <a:prstGeom prst="roundRect">
              <a:avLst/>
            </a:prstGeom>
            <a:solidFill>
              <a:srgbClr val="ED7D3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509270" eaLnBrk="0" fontAlgn="base" hangingPunct="0">
                <a:spcBef>
                  <a:spcPct val="0"/>
                </a:spcBef>
                <a:spcAft>
                  <a:spcPct val="0"/>
                </a:spcAft>
                <a:defRPr/>
              </a:pPr>
              <a:r>
                <a:rPr lang="zh-CN" altLang="en-US" sz="2005" b="1" dirty="0">
                  <a:latin typeface="微软雅黑" panose="020B0503020204020204" pitchFamily="34" charset="-122"/>
                  <a:ea typeface="微软雅黑" panose="020B0503020204020204" pitchFamily="34" charset="-122"/>
                </a:rPr>
                <a:t>文有传承</a:t>
              </a:r>
            </a:p>
          </p:txBody>
        </p:sp>
        <p:pic>
          <p:nvPicPr>
            <p:cNvPr id="56" name="Picture 6" descr="https://gimg2.baidu.com/image_search/src=http%3A%2F%2Fbpic.51yuansu.com%2Fpic3%2Fcover%2F03%2F10%2F67%2F5b4861d807041_610.jpg&amp;refer=http%3A%2F%2Fbpic.51yuansu.com&amp;app=2002&amp;size=f9999,10000&amp;q=a80&amp;n=0&amp;g=0n&amp;fmt=auto?sec=1673494029&amp;t=f5411c694145f4aabb3bd1e14bf2c592"/>
            <p:cNvPicPr>
              <a:picLocks noChangeAspect="1" noChangeArrowheads="1"/>
            </p:cNvPicPr>
            <p:nvPr>
              <p:custDataLst>
                <p:tags r:id="rId32"/>
              </p:custDataLst>
            </p:nvPr>
          </p:nvPicPr>
          <p:blipFill>
            <a:blip r:embed="rId37" cstate="print">
              <a:clrChange>
                <a:clrFrom>
                  <a:srgbClr val="F6F6F6"/>
                </a:clrFrom>
                <a:clrTo>
                  <a:srgbClr val="F6F6F6">
                    <a:alpha val="0"/>
                  </a:srgbClr>
                </a:clrTo>
              </a:clrChange>
              <a:duotone>
                <a:prstClr val="black"/>
                <a:schemeClr val="accent2">
                  <a:tint val="45000"/>
                  <a:satMod val="400000"/>
                </a:schemeClr>
              </a:duotone>
              <a:extLst>
                <a:ext uri="{28A0092B-C50C-407E-A947-70E740481C1C}">
                  <a14:useLocalDpi xmlns:a14="http://schemas.microsoft.com/office/drawing/2010/main" val="0"/>
                </a:ext>
              </a:extLst>
            </a:blip>
            <a:srcRect/>
            <a:stretch>
              <a:fillRect/>
            </a:stretch>
          </p:blipFill>
          <p:spPr bwMode="auto">
            <a:xfrm>
              <a:off x="477638" y="9773698"/>
              <a:ext cx="487407" cy="487407"/>
            </a:xfrm>
            <a:prstGeom prst="rect">
              <a:avLst/>
            </a:prstGeom>
            <a:noFill/>
            <a:extLst>
              <a:ext uri="{909E8E84-426E-40DD-AFC4-6F175D3DCCD1}">
                <a14:hiddenFill xmlns:a14="http://schemas.microsoft.com/office/drawing/2010/main">
                  <a:solidFill>
                    <a:srgbClr val="FFFFFF"/>
                  </a:solidFill>
                </a14:hiddenFill>
              </a:ext>
            </a:extLst>
          </p:spPr>
        </p:pic>
        <p:pic>
          <p:nvPicPr>
            <p:cNvPr id="58" name="Picture 10" descr="https://gimg2.baidu.com/image_search/src=http%3A%2F%2Fwww.mianfeiwendang.com%2Fpic%2F91ae2b61fab5df8a502a1ae6%2F1-810-jpg_6-1080-0-0-1080.jpg&amp;refer=http%3A%2F%2Fwww.mianfeiwendang.com&amp;app=2002&amp;size=f9999,10000&amp;q=a80&amp;n=0&amp;g=0n&amp;fmt=auto?sec=1673494544&amp;t=83097cef001b0b26d591cb55a5346032"/>
            <p:cNvPicPr>
              <a:picLocks noChangeAspect="1" noChangeArrowheads="1"/>
            </p:cNvPicPr>
            <p:nvPr>
              <p:custDataLst>
                <p:tags r:id="rId33"/>
              </p:custDataLst>
            </p:nvPr>
          </p:nvPicPr>
          <p:blipFill rotWithShape="1">
            <a:blip r:embed="rId38" cstate="print">
              <a:extLst>
                <a:ext uri="{28A0092B-C50C-407E-A947-70E740481C1C}">
                  <a14:useLocalDpi xmlns:a14="http://schemas.microsoft.com/office/drawing/2010/main" val="0"/>
                </a:ext>
              </a:extLst>
            </a:blip>
            <a:srcRect l="5769" t="36702" r="14005" b="13346"/>
            <a:stretch>
              <a:fillRect/>
            </a:stretch>
          </p:blipFill>
          <p:spPr bwMode="auto">
            <a:xfrm>
              <a:off x="7202616" y="9979309"/>
              <a:ext cx="2177877" cy="1150057"/>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62" name="矩形 61"/>
            <p:cNvSpPr/>
            <p:nvPr>
              <p:custDataLst>
                <p:tags r:id="rId34"/>
              </p:custDataLst>
            </p:nvPr>
          </p:nvSpPr>
          <p:spPr>
            <a:xfrm>
              <a:off x="1044756" y="10285438"/>
              <a:ext cx="6276124" cy="819346"/>
            </a:xfrm>
            <a:prstGeom prst="rect">
              <a:avLst/>
            </a:prstGeom>
          </p:spPr>
          <p:txBody>
            <a:bodyPr wrap="square">
              <a:spAutoFit/>
            </a:bodyPr>
            <a:lstStyle/>
            <a:p>
              <a:pPr defTabSz="509270" eaLnBrk="0" fontAlgn="base" hangingPunct="0">
                <a:lnSpc>
                  <a:spcPct val="150000"/>
                </a:lnSpc>
                <a:spcBef>
                  <a:spcPct val="0"/>
                </a:spcBef>
                <a:spcAft>
                  <a:spcPct val="0"/>
                </a:spcAft>
                <a:defRPr/>
              </a:pPr>
              <a:r>
                <a:rPr lang="zh-CN" altLang="en-US" sz="1780" dirty="0">
                  <a:solidFill>
                    <a:schemeClr val="tx1">
                      <a:lumMod val="75000"/>
                      <a:lumOff val="25000"/>
                    </a:schemeClr>
                  </a:solidFill>
                  <a:latin typeface="微软雅黑" panose="020B0503020204020204" pitchFamily="34" charset="-122"/>
                  <a:ea typeface="微软雅黑" panose="020B0503020204020204" pitchFamily="34" charset="-122"/>
                  <a:sym typeface="+mn-ea"/>
                </a:rPr>
                <a:t>完善公共文化基础设施建设，在镇政府内设置公共图书馆、文化馆和综合文化站，提高文化服务水平</a:t>
              </a:r>
              <a:r>
                <a:rPr lang="zh-CN" altLang="en-US" sz="1780" dirty="0">
                  <a:solidFill>
                    <a:schemeClr val="tx1">
                      <a:lumMod val="75000"/>
                      <a:lumOff val="25000"/>
                    </a:schemeClr>
                  </a:solidFill>
                  <a:latin typeface="微软雅黑" panose="020B0503020204020204" pitchFamily="34" charset="-122"/>
                  <a:ea typeface="微软雅黑" panose="020B0503020204020204" pitchFamily="34" charset="-122"/>
                </a:rPr>
                <a:t>。</a:t>
              </a:r>
            </a:p>
          </p:txBody>
        </p:sp>
      </p:grpSp>
      <p:grpSp>
        <p:nvGrpSpPr>
          <p:cNvPr id="2" name="组合 2"/>
          <p:cNvGrpSpPr/>
          <p:nvPr>
            <p:custDataLst>
              <p:tags r:id="rId6"/>
            </p:custDataLst>
          </p:nvPr>
        </p:nvGrpSpPr>
        <p:grpSpPr>
          <a:xfrm>
            <a:off x="350029" y="4702410"/>
            <a:ext cx="10106663" cy="1807209"/>
            <a:chOff x="314493" y="6848095"/>
            <a:chExt cx="9076048" cy="1622637"/>
          </a:xfrm>
        </p:grpSpPr>
        <p:sp>
          <p:nvSpPr>
            <p:cNvPr id="5" name="对角圆角矩形 4"/>
            <p:cNvSpPr/>
            <p:nvPr>
              <p:custDataLst>
                <p:tags r:id="rId25"/>
              </p:custDataLst>
            </p:nvPr>
          </p:nvSpPr>
          <p:spPr>
            <a:xfrm>
              <a:off x="385774" y="7502053"/>
              <a:ext cx="8994500" cy="968679"/>
            </a:xfrm>
            <a:prstGeom prst="round2Diag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509270" eaLnBrk="0" fontAlgn="base" hangingPunct="0">
                <a:spcBef>
                  <a:spcPct val="0"/>
                </a:spcBef>
                <a:spcAft>
                  <a:spcPct val="0"/>
                </a:spcAft>
                <a:defRPr/>
              </a:pPr>
              <a:endParaRPr lang="zh-CN" altLang="en-US" sz="2005"/>
            </a:p>
          </p:txBody>
        </p:sp>
        <p:sp>
          <p:nvSpPr>
            <p:cNvPr id="6" name="圆角矩形 5"/>
            <p:cNvSpPr/>
            <p:nvPr>
              <p:custDataLst>
                <p:tags r:id="rId26"/>
              </p:custDataLst>
            </p:nvPr>
          </p:nvSpPr>
          <p:spPr>
            <a:xfrm>
              <a:off x="1074896" y="7041920"/>
              <a:ext cx="1481118" cy="432048"/>
            </a:xfrm>
            <a:prstGeom prst="roundRect">
              <a:avLst/>
            </a:prstGeom>
            <a:solidFill>
              <a:srgbClr val="5B9BD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509270" eaLnBrk="0" fontAlgn="base" hangingPunct="0">
                <a:spcBef>
                  <a:spcPct val="0"/>
                </a:spcBef>
                <a:spcAft>
                  <a:spcPct val="0"/>
                </a:spcAft>
                <a:defRPr/>
              </a:pPr>
              <a:r>
                <a:rPr lang="zh-CN" altLang="en-US" sz="2005" b="1" dirty="0">
                  <a:latin typeface="微软雅黑" panose="020B0503020204020204" pitchFamily="34" charset="-122"/>
                  <a:ea typeface="微软雅黑" panose="020B0503020204020204" pitchFamily="34" charset="-122"/>
                </a:rPr>
                <a:t>学有优教</a:t>
              </a:r>
            </a:p>
          </p:txBody>
        </p:sp>
        <p:pic>
          <p:nvPicPr>
            <p:cNvPr id="7" name="Picture 2" descr="https://gimg2.baidu.com/image_search/src=http%3A%2F%2Fimg95.699pic.com%2Fxsj%2F0c%2Fsn%2Fm6.jpg%21%2Ffw%2F700%2Fwatermark%2Furl%2FL3hzai93YXRlcl9kZXRhaWwyLnBuZw%2Falign%2Fsoutheast&amp;refer=http%3A%2F%2Fimg95.699pic.com&amp;app=2002&amp;size=f9999,10000&amp;q=a80&amp;n=0&amp;g=0n&amp;fmt=auto?sec=1673493773&amp;t=2434fcaa7189d7dabccf0c7f8110d1a1"/>
            <p:cNvPicPr>
              <a:picLocks noChangeAspect="1" noChangeArrowheads="1"/>
            </p:cNvPicPr>
            <p:nvPr>
              <p:custDataLst>
                <p:tags r:id="rId27"/>
              </p:custDataLst>
            </p:nvPr>
          </p:nvPicPr>
          <p:blipFill>
            <a:blip r:embed="rId39" cstate="print">
              <a:clrChange>
                <a:clrFrom>
                  <a:srgbClr val="FFFFFF"/>
                </a:clrFrom>
                <a:clrTo>
                  <a:srgbClr val="FFFFFF">
                    <a:alpha val="0"/>
                  </a:srgbClr>
                </a:clrTo>
              </a:clrChange>
              <a:duotone>
                <a:prstClr val="black"/>
                <a:schemeClr val="accent1">
                  <a:tint val="45000"/>
                  <a:satMod val="400000"/>
                </a:schemeClr>
              </a:duotone>
              <a:extLst>
                <a:ext uri="{28A0092B-C50C-407E-A947-70E740481C1C}">
                  <a14:useLocalDpi xmlns:a14="http://schemas.microsoft.com/office/drawing/2010/main" val="0"/>
                </a:ext>
              </a:extLst>
            </a:blip>
            <a:srcRect/>
            <a:stretch>
              <a:fillRect/>
            </a:stretch>
          </p:blipFill>
          <p:spPr bwMode="auto">
            <a:xfrm>
              <a:off x="314493" y="6848095"/>
              <a:ext cx="813699" cy="726189"/>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8" descr="https://img2.baidu.com/it/u=4187024437,2336441525&amp;fm=253&amp;fmt=auto&amp;app=138&amp;f=JPEG?w=610&amp;h=431"/>
            <p:cNvPicPr>
              <a:picLocks noChangeAspect="1" noChangeArrowheads="1"/>
            </p:cNvPicPr>
            <p:nvPr>
              <p:custDataLst>
                <p:tags r:id="rId28"/>
              </p:custDataLst>
            </p:nvPr>
          </p:nvPicPr>
          <p:blipFill>
            <a:blip r:embed="rId40" cstate="print">
              <a:extLst>
                <a:ext uri="{28A0092B-C50C-407E-A947-70E740481C1C}">
                  <a14:useLocalDpi xmlns:a14="http://schemas.microsoft.com/office/drawing/2010/main" val="0"/>
                </a:ext>
              </a:extLst>
            </a:blip>
            <a:srcRect/>
            <a:stretch>
              <a:fillRect/>
            </a:stretch>
          </p:blipFill>
          <p:spPr bwMode="auto">
            <a:xfrm>
              <a:off x="7091534" y="7156903"/>
              <a:ext cx="2299007" cy="1226434"/>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9" name="矩形 8"/>
            <p:cNvSpPr/>
            <p:nvPr>
              <p:custDataLst>
                <p:tags r:id="rId29"/>
              </p:custDataLst>
            </p:nvPr>
          </p:nvSpPr>
          <p:spPr>
            <a:xfrm>
              <a:off x="1014186" y="7473546"/>
              <a:ext cx="6077689" cy="914515"/>
            </a:xfrm>
            <a:prstGeom prst="rect">
              <a:avLst/>
            </a:prstGeom>
          </p:spPr>
          <p:txBody>
            <a:bodyPr wrap="square">
              <a:spAutoFit/>
            </a:bodyPr>
            <a:lstStyle/>
            <a:p>
              <a:pPr defTabSz="509270" eaLnBrk="0" fontAlgn="base" hangingPunct="0">
                <a:lnSpc>
                  <a:spcPct val="150000"/>
                </a:lnSpc>
                <a:spcBef>
                  <a:spcPct val="0"/>
                </a:spcBef>
                <a:spcAft>
                  <a:spcPct val="0"/>
                </a:spcAft>
                <a:defRPr/>
              </a:pPr>
              <a:r>
                <a:rPr lang="zh-CN" altLang="en-US" sz="1780" dirty="0">
                  <a:solidFill>
                    <a:schemeClr val="tx1">
                      <a:lumMod val="75000"/>
                      <a:lumOff val="25000"/>
                    </a:schemeClr>
                  </a:solidFill>
                  <a:latin typeface="微软雅黑" panose="020B0503020204020204" pitchFamily="34" charset="-122"/>
                  <a:ea typeface="微软雅黑" panose="020B0503020204020204" pitchFamily="34" charset="-122"/>
                  <a:sym typeface="+mn-ea"/>
                </a:rPr>
                <a:t>规划教育科研用地</a:t>
              </a:r>
              <a:r>
                <a:rPr lang="en-US" altLang="zh-CN" sz="2005" b="1" dirty="0">
                  <a:solidFill>
                    <a:srgbClr val="008080"/>
                  </a:solidFill>
                  <a:latin typeface="微软雅黑" panose="020B0503020204020204" pitchFamily="34" charset="-122"/>
                  <a:ea typeface="微软雅黑" panose="020B0503020204020204" pitchFamily="34" charset="-122"/>
                  <a:sym typeface="+mn-ea"/>
                </a:rPr>
                <a:t>3.91</a:t>
              </a:r>
              <a:r>
                <a:rPr lang="zh-CN" altLang="en-US" sz="1780" dirty="0">
                  <a:solidFill>
                    <a:schemeClr val="tx1">
                      <a:lumMod val="75000"/>
                      <a:lumOff val="25000"/>
                    </a:schemeClr>
                  </a:solidFill>
                  <a:latin typeface="微软雅黑" panose="020B0503020204020204" pitchFamily="34" charset="-122"/>
                  <a:ea typeface="微软雅黑" panose="020B0503020204020204" pitchFamily="34" charset="-122"/>
                  <a:sym typeface="+mn-ea"/>
                </a:rPr>
                <a:t>公顷。中学</a:t>
              </a:r>
              <a:r>
                <a:rPr lang="en-US" altLang="zh-CN" sz="2005" b="1" dirty="0">
                  <a:solidFill>
                    <a:srgbClr val="008080"/>
                  </a:solidFill>
                  <a:latin typeface="微软雅黑" panose="020B0503020204020204" pitchFamily="34" charset="-122"/>
                  <a:ea typeface="微软雅黑" panose="020B0503020204020204" pitchFamily="34" charset="-122"/>
                  <a:sym typeface="+mn-ea"/>
                </a:rPr>
                <a:t>1</a:t>
              </a:r>
              <a:r>
                <a:rPr lang="zh-CN" altLang="en-US" sz="1780" dirty="0">
                  <a:solidFill>
                    <a:schemeClr val="tx1">
                      <a:lumMod val="75000"/>
                      <a:lumOff val="25000"/>
                    </a:schemeClr>
                  </a:solidFill>
                  <a:latin typeface="微软雅黑" panose="020B0503020204020204" pitchFamily="34" charset="-122"/>
                  <a:ea typeface="微软雅黑" panose="020B0503020204020204" pitchFamily="34" charset="-122"/>
                  <a:sym typeface="+mn-ea"/>
                </a:rPr>
                <a:t>所，为南寨镇初级中学；小学</a:t>
              </a:r>
              <a:r>
                <a:rPr lang="en-US" altLang="zh-CN" sz="2005" b="1" dirty="0">
                  <a:solidFill>
                    <a:srgbClr val="008080"/>
                  </a:solidFill>
                  <a:latin typeface="微软雅黑" panose="020B0503020204020204" pitchFamily="34" charset="-122"/>
                  <a:ea typeface="微软雅黑" panose="020B0503020204020204" pitchFamily="34" charset="-122"/>
                  <a:sym typeface="+mn-ea"/>
                </a:rPr>
                <a:t>1</a:t>
              </a:r>
              <a:r>
                <a:rPr lang="zh-CN" altLang="en-US" sz="1780" dirty="0">
                  <a:solidFill>
                    <a:schemeClr val="tx1">
                      <a:lumMod val="75000"/>
                      <a:lumOff val="25000"/>
                    </a:schemeClr>
                  </a:solidFill>
                  <a:latin typeface="微软雅黑" panose="020B0503020204020204" pitchFamily="34" charset="-122"/>
                  <a:ea typeface="微软雅黑" panose="020B0503020204020204" pitchFamily="34" charset="-122"/>
                  <a:sym typeface="+mn-ea"/>
                </a:rPr>
                <a:t>所，为南寨镇中心小学；幼儿园</a:t>
              </a:r>
              <a:r>
                <a:rPr lang="en-US" altLang="zh-CN" sz="2005" b="1" dirty="0">
                  <a:solidFill>
                    <a:srgbClr val="008080"/>
                  </a:solidFill>
                  <a:latin typeface="微软雅黑" panose="020B0503020204020204" pitchFamily="34" charset="-122"/>
                  <a:ea typeface="微软雅黑" panose="020B0503020204020204" pitchFamily="34" charset="-122"/>
                  <a:sym typeface="+mn-ea"/>
                </a:rPr>
                <a:t>1</a:t>
              </a:r>
              <a:r>
                <a:rPr lang="zh-CN" altLang="en-US" sz="1780" dirty="0">
                  <a:solidFill>
                    <a:schemeClr val="tx1">
                      <a:lumMod val="75000"/>
                      <a:lumOff val="25000"/>
                    </a:schemeClr>
                  </a:solidFill>
                  <a:latin typeface="微软雅黑" panose="020B0503020204020204" pitchFamily="34" charset="-122"/>
                  <a:ea typeface="微软雅黑" panose="020B0503020204020204" pitchFamily="34" charset="-122"/>
                  <a:sym typeface="+mn-ea"/>
                </a:rPr>
                <a:t>所，为南寨镇中心幼儿园。</a:t>
              </a:r>
              <a:endParaRPr lang="en-US" altLang="zh-CN" sz="1780" dirty="0">
                <a:solidFill>
                  <a:schemeClr val="tx1">
                    <a:lumMod val="75000"/>
                    <a:lumOff val="25000"/>
                  </a:schemeClr>
                </a:solidFill>
                <a:latin typeface="微软雅黑" panose="020B0503020204020204" pitchFamily="34" charset="-122"/>
                <a:ea typeface="微软雅黑" panose="020B0503020204020204" pitchFamily="34" charset="-122"/>
                <a:sym typeface="+mn-ea"/>
              </a:endParaRPr>
            </a:p>
          </p:txBody>
        </p:sp>
      </p:grpSp>
      <p:grpSp>
        <p:nvGrpSpPr>
          <p:cNvPr id="10" name="组合 4"/>
          <p:cNvGrpSpPr/>
          <p:nvPr>
            <p:custDataLst>
              <p:tags r:id="rId7"/>
            </p:custDataLst>
          </p:nvPr>
        </p:nvGrpSpPr>
        <p:grpSpPr>
          <a:xfrm>
            <a:off x="429583" y="8829913"/>
            <a:ext cx="10016503" cy="1691809"/>
            <a:chOff x="385763" y="11190806"/>
            <a:chExt cx="8994730" cy="1519301"/>
          </a:xfrm>
        </p:grpSpPr>
        <p:sp>
          <p:nvSpPr>
            <p:cNvPr id="11" name="对角圆角矩形 10"/>
            <p:cNvSpPr/>
            <p:nvPr>
              <p:custDataLst>
                <p:tags r:id="rId20"/>
              </p:custDataLst>
            </p:nvPr>
          </p:nvSpPr>
          <p:spPr>
            <a:xfrm>
              <a:off x="385763" y="11800821"/>
              <a:ext cx="8994730" cy="909286"/>
            </a:xfrm>
            <a:prstGeom prst="round2Diag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509270" eaLnBrk="0" fontAlgn="base" hangingPunct="0">
                <a:spcBef>
                  <a:spcPct val="0"/>
                </a:spcBef>
                <a:spcAft>
                  <a:spcPct val="0"/>
                </a:spcAft>
                <a:defRPr/>
              </a:pPr>
              <a:endParaRPr lang="zh-CN" altLang="en-US" sz="2005"/>
            </a:p>
          </p:txBody>
        </p:sp>
        <p:sp>
          <p:nvSpPr>
            <p:cNvPr id="12" name="圆角矩形 11"/>
            <p:cNvSpPr/>
            <p:nvPr>
              <p:custDataLst>
                <p:tags r:id="rId21"/>
              </p:custDataLst>
            </p:nvPr>
          </p:nvSpPr>
          <p:spPr>
            <a:xfrm>
              <a:off x="1086789" y="11342467"/>
              <a:ext cx="1481118" cy="432048"/>
            </a:xfrm>
            <a:prstGeom prst="round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509270" eaLnBrk="0" fontAlgn="base" hangingPunct="0">
                <a:spcBef>
                  <a:spcPct val="0"/>
                </a:spcBef>
                <a:spcAft>
                  <a:spcPct val="0"/>
                </a:spcAft>
                <a:defRPr/>
              </a:pPr>
              <a:r>
                <a:rPr lang="zh-CN" altLang="en-US" sz="2005" b="1" dirty="0">
                  <a:latin typeface="微软雅黑" panose="020B0503020204020204" pitchFamily="34" charset="-122"/>
                  <a:ea typeface="微软雅黑" panose="020B0503020204020204" pitchFamily="34" charset="-122"/>
                </a:rPr>
                <a:t>体有健魄</a:t>
              </a:r>
            </a:p>
          </p:txBody>
        </p:sp>
        <p:pic>
          <p:nvPicPr>
            <p:cNvPr id="13" name="Picture 4" descr="https://gimg2.baidu.com/image_search/src=http%3A%2F%2Fbpic.588ku.com%2Felement_origin_min_pic%2F00%2F32%2F97%2F3256d3a1702411d.jpg&amp;refer=http%3A%2F%2Fbpic.588ku.com&amp;app=2002&amp;size=f9999,10000&amp;q=a80&amp;n=0&amp;g=0n&amp;fmt=auto?sec=1673493881&amp;t=cb337a63c8adca2fc85a860e64ba6f3b"/>
            <p:cNvPicPr>
              <a:picLocks noChangeAspect="1" noChangeArrowheads="1"/>
            </p:cNvPicPr>
            <p:nvPr>
              <p:custDataLst>
                <p:tags r:id="rId22"/>
              </p:custDataLst>
            </p:nvPr>
          </p:nvPicPr>
          <p:blipFill>
            <a:blip r:embed="rId41" cstate="print">
              <a:clrChange>
                <a:clrFrom>
                  <a:srgbClr val="F6F6F6"/>
                </a:clrFrom>
                <a:clrTo>
                  <a:srgbClr val="F6F6F6">
                    <a:alpha val="0"/>
                  </a:srgbClr>
                </a:clrTo>
              </a:clrChange>
              <a:duotone>
                <a:schemeClr val="accent4">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457396" y="11190806"/>
              <a:ext cx="593398" cy="593398"/>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14" descr="https://gimg2.baidu.com/image_search/src=http%3A%2F%2Finews.gtimg.com%2Fnewsapp_bt%2F0%2F14795205474%2F1000&amp;refer=http%3A%2F%2Finews.gtimg.com&amp;app=2002&amp;size=f9999,10000&amp;q=a80&amp;n=0&amp;g=0n&amp;fmt=auto?sec=1673494702&amp;t=74b3cbc470669a3b912342de7a56d6d7"/>
            <p:cNvPicPr>
              <a:picLocks noChangeAspect="1" noChangeArrowheads="1"/>
            </p:cNvPicPr>
            <p:nvPr>
              <p:custDataLst>
                <p:tags r:id="rId23"/>
              </p:custDataLst>
            </p:nvPr>
          </p:nvPicPr>
          <p:blipFill>
            <a:blip r:embed="rId42">
              <a:extLst>
                <a:ext uri="{28A0092B-C50C-407E-A947-70E740481C1C}">
                  <a14:useLocalDpi xmlns:a14="http://schemas.microsoft.com/office/drawing/2010/main" val="0"/>
                </a:ext>
              </a:extLst>
            </a:blip>
            <a:srcRect/>
            <a:stretch>
              <a:fillRect/>
            </a:stretch>
          </p:blipFill>
          <p:spPr bwMode="auto">
            <a:xfrm>
              <a:off x="7202616" y="11423931"/>
              <a:ext cx="2174680" cy="123777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15" name="矩形 14"/>
            <p:cNvSpPr/>
            <p:nvPr>
              <p:custDataLst>
                <p:tags r:id="rId24"/>
              </p:custDataLst>
            </p:nvPr>
          </p:nvSpPr>
          <p:spPr>
            <a:xfrm>
              <a:off x="1056184" y="11832884"/>
              <a:ext cx="6150176" cy="818881"/>
            </a:xfrm>
            <a:prstGeom prst="rect">
              <a:avLst/>
            </a:prstGeom>
          </p:spPr>
          <p:txBody>
            <a:bodyPr wrap="square">
              <a:spAutoFit/>
            </a:bodyPr>
            <a:lstStyle/>
            <a:p>
              <a:pPr defTabSz="509270" eaLnBrk="0" fontAlgn="base" hangingPunct="0">
                <a:lnSpc>
                  <a:spcPct val="150000"/>
                </a:lnSpc>
                <a:spcBef>
                  <a:spcPct val="0"/>
                </a:spcBef>
                <a:spcAft>
                  <a:spcPct val="0"/>
                </a:spcAft>
                <a:defRPr/>
              </a:pPr>
              <a:r>
                <a:rPr lang="zh-CN" altLang="en-US" sz="1780" dirty="0">
                  <a:solidFill>
                    <a:schemeClr val="tx1">
                      <a:lumMod val="75000"/>
                      <a:lumOff val="25000"/>
                    </a:schemeClr>
                  </a:solidFill>
                  <a:latin typeface="微软雅黑" panose="020B0503020204020204" pitchFamily="34" charset="-122"/>
                  <a:ea typeface="微软雅黑" panose="020B0503020204020204" pitchFamily="34" charset="-122"/>
                  <a:sym typeface="+mn-ea"/>
                </a:rPr>
                <a:t>积极有效推进基本公共体育事业的发展，保障体育设施有效配套，结合镇区两处广场设置体育健身活动场地。</a:t>
              </a:r>
              <a:endParaRPr lang="zh-CN" altLang="en-US" sz="1780" dirty="0">
                <a:solidFill>
                  <a:schemeClr val="tx1">
                    <a:lumMod val="75000"/>
                    <a:lumOff val="25000"/>
                  </a:schemeClr>
                </a:solidFill>
                <a:latin typeface="微软雅黑" panose="020B0503020204020204" pitchFamily="34" charset="-122"/>
                <a:ea typeface="微软雅黑" panose="020B0503020204020204" pitchFamily="34" charset="-122"/>
              </a:endParaRPr>
            </a:p>
          </p:txBody>
        </p:sp>
      </p:grpSp>
      <p:grpSp>
        <p:nvGrpSpPr>
          <p:cNvPr id="16" name="组合 5"/>
          <p:cNvGrpSpPr/>
          <p:nvPr>
            <p:custDataLst>
              <p:tags r:id="rId8"/>
            </p:custDataLst>
          </p:nvPr>
        </p:nvGrpSpPr>
        <p:grpSpPr>
          <a:xfrm>
            <a:off x="429583" y="10861143"/>
            <a:ext cx="10016503" cy="1695344"/>
            <a:chOff x="385763" y="12702974"/>
            <a:chExt cx="8994730" cy="1522707"/>
          </a:xfrm>
        </p:grpSpPr>
        <p:sp>
          <p:nvSpPr>
            <p:cNvPr id="17" name="对角圆角矩形 16"/>
            <p:cNvSpPr/>
            <p:nvPr>
              <p:custDataLst>
                <p:tags r:id="rId15"/>
              </p:custDataLst>
            </p:nvPr>
          </p:nvSpPr>
          <p:spPr>
            <a:xfrm>
              <a:off x="385763" y="13316306"/>
              <a:ext cx="8994730" cy="909286"/>
            </a:xfrm>
            <a:prstGeom prst="round2Diag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509270" eaLnBrk="0" fontAlgn="base" hangingPunct="0">
                <a:spcBef>
                  <a:spcPct val="0"/>
                </a:spcBef>
                <a:spcAft>
                  <a:spcPct val="0"/>
                </a:spcAft>
                <a:defRPr/>
              </a:pPr>
              <a:endParaRPr lang="zh-CN" altLang="en-US" sz="2005"/>
            </a:p>
          </p:txBody>
        </p:sp>
        <p:sp>
          <p:nvSpPr>
            <p:cNvPr id="18" name="圆角矩形 17"/>
            <p:cNvSpPr/>
            <p:nvPr>
              <p:custDataLst>
                <p:tags r:id="rId16"/>
              </p:custDataLst>
            </p:nvPr>
          </p:nvSpPr>
          <p:spPr>
            <a:xfrm>
              <a:off x="1103884" y="12849470"/>
              <a:ext cx="1481118" cy="432048"/>
            </a:xfrm>
            <a:prstGeom prst="roundRect">
              <a:avLst/>
            </a:prstGeom>
            <a:solidFill>
              <a:srgbClr val="A0BF6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509270" eaLnBrk="0" fontAlgn="base" hangingPunct="0">
                <a:spcBef>
                  <a:spcPct val="0"/>
                </a:spcBef>
                <a:spcAft>
                  <a:spcPct val="0"/>
                </a:spcAft>
                <a:defRPr/>
              </a:pPr>
              <a:r>
                <a:rPr lang="zh-CN" altLang="en-US" sz="2005" b="1" dirty="0">
                  <a:latin typeface="微软雅黑" panose="020B0503020204020204" pitchFamily="34" charset="-122"/>
                  <a:ea typeface="微软雅黑" panose="020B0503020204020204" pitchFamily="34" charset="-122"/>
                </a:rPr>
                <a:t>病有良医</a:t>
              </a:r>
            </a:p>
          </p:txBody>
        </p:sp>
        <p:pic>
          <p:nvPicPr>
            <p:cNvPr id="19" name="Picture 16" descr="https://img2.baidu.com/it/u=3652954652,4106603714&amp;fm=253&amp;fmt=auto&amp;app=138&amp;f=JPEG?w=500&amp;h=500"/>
            <p:cNvPicPr>
              <a:picLocks noChangeAspect="1" noChangeArrowheads="1"/>
            </p:cNvPicPr>
            <p:nvPr>
              <p:custDataLst>
                <p:tags r:id="rId17"/>
              </p:custDataLst>
            </p:nvPr>
          </p:nvPicPr>
          <p:blipFill>
            <a:blip r:embed="rId43" cstate="print">
              <a:clrChange>
                <a:clrFrom>
                  <a:srgbClr val="F6F6F6"/>
                </a:clrFrom>
                <a:clrTo>
                  <a:srgbClr val="F6F6F6">
                    <a:alpha val="0"/>
                  </a:srgbClr>
                </a:clrTo>
              </a:clrChange>
              <a:duotone>
                <a:schemeClr val="accent6">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447039" y="12702974"/>
              <a:ext cx="610743" cy="610743"/>
            </a:xfrm>
            <a:prstGeom prst="rect">
              <a:avLst/>
            </a:prstGeom>
            <a:noFill/>
            <a:extLst>
              <a:ext uri="{909E8E84-426E-40DD-AFC4-6F175D3DCCD1}">
                <a14:hiddenFill xmlns:a14="http://schemas.microsoft.com/office/drawing/2010/main">
                  <a:solidFill>
                    <a:srgbClr val="FFFFFF"/>
                  </a:solidFill>
                </a14:hiddenFill>
              </a:ext>
            </a:extLst>
          </p:spPr>
        </p:pic>
        <p:sp>
          <p:nvSpPr>
            <p:cNvPr id="20" name="矩形 19"/>
            <p:cNvSpPr/>
            <p:nvPr>
              <p:custDataLst>
                <p:tags r:id="rId18"/>
              </p:custDataLst>
            </p:nvPr>
          </p:nvSpPr>
          <p:spPr>
            <a:xfrm>
              <a:off x="1063527" y="13345161"/>
              <a:ext cx="6150176" cy="866914"/>
            </a:xfrm>
            <a:prstGeom prst="rect">
              <a:avLst/>
            </a:prstGeom>
          </p:spPr>
          <p:txBody>
            <a:bodyPr wrap="square">
              <a:spAutoFit/>
            </a:bodyPr>
            <a:lstStyle/>
            <a:p>
              <a:pPr defTabSz="509270" eaLnBrk="0" fontAlgn="base" hangingPunct="0">
                <a:lnSpc>
                  <a:spcPct val="150000"/>
                </a:lnSpc>
                <a:spcBef>
                  <a:spcPct val="0"/>
                </a:spcBef>
                <a:spcAft>
                  <a:spcPct val="0"/>
                </a:spcAft>
                <a:defRPr/>
              </a:pPr>
              <a:r>
                <a:rPr lang="zh-CN" altLang="en-US" sz="1780" dirty="0">
                  <a:solidFill>
                    <a:schemeClr val="tx1">
                      <a:lumMod val="75000"/>
                      <a:lumOff val="25000"/>
                    </a:schemeClr>
                  </a:solidFill>
                  <a:latin typeface="微软雅黑" panose="020B0503020204020204" pitchFamily="34" charset="-122"/>
                  <a:ea typeface="微软雅黑" panose="020B0503020204020204" pitchFamily="34" charset="-122"/>
                  <a:sym typeface="+mn-ea"/>
                </a:rPr>
                <a:t>规划医疗卫生</a:t>
              </a:r>
              <a:r>
                <a:rPr lang="en-US" altLang="zh-CN" sz="2005" b="1" dirty="0">
                  <a:solidFill>
                    <a:srgbClr val="008080"/>
                  </a:solidFill>
                  <a:latin typeface="微软雅黑" panose="020B0503020204020204" pitchFamily="34" charset="-122"/>
                  <a:ea typeface="微软雅黑" panose="020B0503020204020204" pitchFamily="34" charset="-122"/>
                  <a:sym typeface="+mn-ea"/>
                </a:rPr>
                <a:t>0.62</a:t>
              </a:r>
              <a:r>
                <a:rPr lang="zh-CN" altLang="en-US" sz="1780" dirty="0">
                  <a:solidFill>
                    <a:schemeClr val="tx1">
                      <a:lumMod val="75000"/>
                      <a:lumOff val="25000"/>
                    </a:schemeClr>
                  </a:solidFill>
                  <a:latin typeface="微软雅黑" panose="020B0503020204020204" pitchFamily="34" charset="-122"/>
                  <a:ea typeface="微软雅黑" panose="020B0503020204020204" pitchFamily="34" charset="-122"/>
                  <a:sym typeface="+mn-ea"/>
                </a:rPr>
                <a:t>公顷，保留镇区医疗卫生机构1处，为南寨镇中心卫生医院，位于镇区东部</a:t>
              </a:r>
              <a:r>
                <a:rPr lang="zh-CN" altLang="en-US" sz="1780" dirty="0">
                  <a:solidFill>
                    <a:schemeClr val="tx1">
                      <a:lumMod val="75000"/>
                      <a:lumOff val="25000"/>
                    </a:schemeClr>
                  </a:solidFill>
                  <a:latin typeface="微软雅黑" panose="020B0503020204020204" pitchFamily="34" charset="-122"/>
                  <a:ea typeface="微软雅黑" panose="020B0503020204020204" pitchFamily="34" charset="-122"/>
                </a:rPr>
                <a:t>。</a:t>
              </a:r>
            </a:p>
          </p:txBody>
        </p:sp>
        <p:pic>
          <p:nvPicPr>
            <p:cNvPr id="21" name="Picture 20" descr="https://gimg2.baidu.com/image_search/src=http%3A%2F%2Fbpic.51yuansu.com%2Fpic3%2Fcover%2F03%2F45%2F16%2F5ba49377a7826_610.jpg&amp;refer=http%3A%2F%2Fbpic.51yuansu.com&amp;app=2002&amp;size=f9999,10000&amp;q=a80&amp;n=0&amp;g=0n&amp;fmt=auto?sec=1673496319&amp;t=aa2f66ba775e094d25b09e3dfcfa4ae5"/>
            <p:cNvPicPr>
              <a:picLocks noChangeAspect="1" noChangeArrowheads="1"/>
            </p:cNvPicPr>
            <p:nvPr>
              <p:custDataLst>
                <p:tags r:id="rId19"/>
              </p:custDataLst>
            </p:nvPr>
          </p:nvPicPr>
          <p:blipFill>
            <a:blip r:embed="rId44" cstate="print">
              <a:extLst>
                <a:ext uri="{28A0092B-C50C-407E-A947-70E740481C1C}">
                  <a14:useLocalDpi xmlns:a14="http://schemas.microsoft.com/office/drawing/2010/main" val="0"/>
                </a:ext>
              </a:extLst>
            </a:blip>
            <a:srcRect/>
            <a:stretch>
              <a:fillRect/>
            </a:stretch>
          </p:blipFill>
          <p:spPr bwMode="auto">
            <a:xfrm>
              <a:off x="7091535" y="12949734"/>
              <a:ext cx="2288958" cy="1275947"/>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grpSp>
      <p:grpSp>
        <p:nvGrpSpPr>
          <p:cNvPr id="6157" name="组合 6"/>
          <p:cNvGrpSpPr/>
          <p:nvPr>
            <p:custDataLst>
              <p:tags r:id="rId9"/>
            </p:custDataLst>
          </p:nvPr>
        </p:nvGrpSpPr>
        <p:grpSpPr>
          <a:xfrm>
            <a:off x="438421" y="12837173"/>
            <a:ext cx="10016503" cy="1684317"/>
            <a:chOff x="393447" y="14215142"/>
            <a:chExt cx="8994730" cy="1512729"/>
          </a:xfrm>
        </p:grpSpPr>
        <p:sp>
          <p:nvSpPr>
            <p:cNvPr id="44" name="对角圆角矩形 43"/>
            <p:cNvSpPr/>
            <p:nvPr>
              <p:custDataLst>
                <p:tags r:id="rId10"/>
              </p:custDataLst>
            </p:nvPr>
          </p:nvSpPr>
          <p:spPr>
            <a:xfrm>
              <a:off x="393447" y="14818585"/>
              <a:ext cx="8994730" cy="909286"/>
            </a:xfrm>
            <a:prstGeom prst="round2Diag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509270" eaLnBrk="0" fontAlgn="base" hangingPunct="0">
                <a:spcBef>
                  <a:spcPct val="0"/>
                </a:spcBef>
                <a:spcAft>
                  <a:spcPct val="0"/>
                </a:spcAft>
                <a:defRPr/>
              </a:pPr>
              <a:endParaRPr lang="zh-CN" altLang="en-US" sz="2005"/>
            </a:p>
          </p:txBody>
        </p:sp>
        <p:sp>
          <p:nvSpPr>
            <p:cNvPr id="51" name="圆角矩形 50"/>
            <p:cNvSpPr/>
            <p:nvPr>
              <p:custDataLst>
                <p:tags r:id="rId11"/>
              </p:custDataLst>
            </p:nvPr>
          </p:nvSpPr>
          <p:spPr>
            <a:xfrm>
              <a:off x="1094478" y="14355619"/>
              <a:ext cx="1481118" cy="432048"/>
            </a:xfrm>
            <a:prstGeom prst="roundRect">
              <a:avLst/>
            </a:prstGeom>
            <a:solidFill>
              <a:srgbClr val="1EA1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509270" eaLnBrk="0" fontAlgn="base" hangingPunct="0">
                <a:spcBef>
                  <a:spcPct val="0"/>
                </a:spcBef>
                <a:spcAft>
                  <a:spcPct val="0"/>
                </a:spcAft>
                <a:defRPr/>
              </a:pPr>
              <a:r>
                <a:rPr lang="zh-CN" altLang="en-US" sz="2005" b="1" dirty="0">
                  <a:latin typeface="微软雅黑" panose="020B0503020204020204" pitchFamily="34" charset="-122"/>
                  <a:ea typeface="微软雅黑" panose="020B0503020204020204" pitchFamily="34" charset="-122"/>
                </a:rPr>
                <a:t>弱有扶助</a:t>
              </a:r>
            </a:p>
          </p:txBody>
        </p:sp>
        <p:pic>
          <p:nvPicPr>
            <p:cNvPr id="6160" name="Picture 18" descr="https://gimg2.baidu.com/image_search/src=http%3A%2F%2Fimg.mp.itc.cn%2Fupload%2F20160401%2F3e8b1a76a2ea420fb37fad24195afc57_th.png&amp;refer=http%3A%2F%2Fimg.mp.itc.cn&amp;app=2002&amp;size=f9999,10000&amp;q=a80&amp;n=0&amp;g=0n&amp;fmt=auto?sec=1673494988&amp;t=8ba1549727848b9c3e53a780711257e2"/>
            <p:cNvPicPr>
              <a:picLocks noChangeAspect="1"/>
            </p:cNvPicPr>
            <p:nvPr>
              <p:custDataLst>
                <p:tags r:id="rId12"/>
              </p:custDataLst>
            </p:nvPr>
          </p:nvPicPr>
          <p:blipFill>
            <a:blip r:embed="rId45"/>
            <a:srcRect l="53969" t="2377" r="6792"/>
            <a:stretch>
              <a:fillRect/>
            </a:stretch>
          </p:blipFill>
          <p:spPr>
            <a:xfrm>
              <a:off x="447039" y="14215142"/>
              <a:ext cx="568761" cy="631458"/>
            </a:xfrm>
            <a:prstGeom prst="rect">
              <a:avLst/>
            </a:prstGeom>
            <a:noFill/>
            <a:ln w="9525">
              <a:noFill/>
            </a:ln>
          </p:spPr>
        </p:pic>
        <p:sp>
          <p:nvSpPr>
            <p:cNvPr id="66" name="矩形 65"/>
            <p:cNvSpPr/>
            <p:nvPr>
              <p:custDataLst>
                <p:tags r:id="rId13"/>
              </p:custDataLst>
            </p:nvPr>
          </p:nvSpPr>
          <p:spPr>
            <a:xfrm>
              <a:off x="1051804" y="14857438"/>
              <a:ext cx="6150176" cy="450545"/>
            </a:xfrm>
            <a:prstGeom prst="rect">
              <a:avLst/>
            </a:prstGeom>
          </p:spPr>
          <p:txBody>
            <a:bodyPr wrap="square">
              <a:spAutoFit/>
            </a:bodyPr>
            <a:lstStyle/>
            <a:p>
              <a:pPr defTabSz="509270" eaLnBrk="0" fontAlgn="base" hangingPunct="0">
                <a:lnSpc>
                  <a:spcPct val="150000"/>
                </a:lnSpc>
                <a:spcBef>
                  <a:spcPct val="0"/>
                </a:spcBef>
                <a:spcAft>
                  <a:spcPct val="0"/>
                </a:spcAft>
                <a:defRPr/>
              </a:pPr>
              <a:r>
                <a:rPr lang="zh-CN" altLang="en-US" sz="1780" dirty="0">
                  <a:solidFill>
                    <a:schemeClr val="tx1">
                      <a:lumMod val="75000"/>
                      <a:lumOff val="25000"/>
                    </a:schemeClr>
                  </a:solidFill>
                  <a:latin typeface="微软雅黑" panose="020B0503020204020204" pitchFamily="34" charset="-122"/>
                  <a:ea typeface="微软雅黑" panose="020B0503020204020204" pitchFamily="34" charset="-122"/>
                  <a:sym typeface="+mn-ea"/>
                </a:rPr>
                <a:t>镇区养老主要在千阳县中心敬老院</a:t>
              </a:r>
              <a:r>
                <a:rPr lang="zh-CN" altLang="en-US" sz="1780" dirty="0">
                  <a:solidFill>
                    <a:schemeClr val="tx1">
                      <a:lumMod val="75000"/>
                      <a:lumOff val="25000"/>
                    </a:schemeClr>
                  </a:solidFill>
                  <a:latin typeface="微软雅黑" panose="020B0503020204020204" pitchFamily="34" charset="-122"/>
                  <a:ea typeface="微软雅黑" panose="020B0503020204020204" pitchFamily="34" charset="-122"/>
                </a:rPr>
                <a:t>。</a:t>
              </a:r>
            </a:p>
          </p:txBody>
        </p:sp>
        <p:pic>
          <p:nvPicPr>
            <p:cNvPr id="68" name="Picture 24" descr="https://t8.baidu.com/it/u=655722478,1793383006&amp;fm=193"/>
            <p:cNvPicPr>
              <a:picLocks noChangeAspect="1" noChangeArrowheads="1"/>
            </p:cNvPicPr>
            <p:nvPr>
              <p:custDataLst>
                <p:tags r:id="rId14"/>
              </p:custDataLst>
            </p:nvPr>
          </p:nvPicPr>
          <p:blipFill rotWithShape="1">
            <a:blip r:embed="rId46" cstate="print">
              <a:extLst>
                <a:ext uri="{28A0092B-C50C-407E-A947-70E740481C1C}">
                  <a14:useLocalDpi xmlns:a14="http://schemas.microsoft.com/office/drawing/2010/main" val="0"/>
                </a:ext>
              </a:extLst>
            </a:blip>
            <a:srcRect b="11007"/>
            <a:stretch>
              <a:fillRect/>
            </a:stretch>
          </p:blipFill>
          <p:spPr bwMode="auto">
            <a:xfrm>
              <a:off x="7201980" y="14404396"/>
              <a:ext cx="2150634" cy="1281642"/>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gr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文本框 3"/>
          <p:cNvSpPr txBox="1">
            <a:spLocks noChangeArrowheads="1"/>
          </p:cNvSpPr>
          <p:nvPr>
            <p:custDataLst>
              <p:tags r:id="rId1"/>
            </p:custDataLst>
          </p:nvPr>
        </p:nvSpPr>
        <p:spPr bwMode="auto">
          <a:xfrm>
            <a:off x="6019800" y="14169390"/>
            <a:ext cx="3593465" cy="5530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gn="r" eaLnBrk="1" hangingPunct="1">
              <a:lnSpc>
                <a:spcPct val="150000"/>
              </a:lnSpc>
            </a:pPr>
            <a:r>
              <a:rPr lang="zh-CN" altLang="en-US" sz="2000" b="1" dirty="0">
                <a:solidFill>
                  <a:srgbClr val="404040"/>
                </a:solidFill>
                <a:latin typeface="微软雅黑" panose="020B0503020204020204" pitchFamily="34" charset="-122"/>
                <a:ea typeface="微软雅黑" panose="020B0503020204020204" pitchFamily="34" charset="-122"/>
              </a:rPr>
              <a:t>公共空间与蓝绿网络规划图</a:t>
            </a:r>
          </a:p>
        </p:txBody>
      </p:sp>
      <p:sp>
        <p:nvSpPr>
          <p:cNvPr id="9" name="矩形: 圆角 11"/>
          <p:cNvSpPr/>
          <p:nvPr>
            <p:custDataLst>
              <p:tags r:id="rId2"/>
            </p:custDataLst>
          </p:nvPr>
        </p:nvSpPr>
        <p:spPr>
          <a:xfrm>
            <a:off x="213995" y="2145665"/>
            <a:ext cx="10208895" cy="657225"/>
          </a:xfrm>
          <a:prstGeom prst="roundRect">
            <a:avLst/>
          </a:prstGeom>
          <a:solidFill>
            <a:srgbClr val="F8E3CE"/>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0" hangingPunct="0">
              <a:defRPr/>
            </a:pPr>
            <a:endParaRPr lang="zh-CN" altLang="en-US" sz="2005" dirty="0"/>
          </a:p>
        </p:txBody>
      </p:sp>
      <p:sp>
        <p:nvSpPr>
          <p:cNvPr id="14" name="文本框 1"/>
          <p:cNvSpPr txBox="1">
            <a:spLocks noChangeArrowheads="1"/>
          </p:cNvSpPr>
          <p:nvPr>
            <p:custDataLst>
              <p:tags r:id="rId3"/>
            </p:custDataLst>
          </p:nvPr>
        </p:nvSpPr>
        <p:spPr bwMode="auto">
          <a:xfrm>
            <a:off x="289924" y="1089431"/>
            <a:ext cx="5457280" cy="6408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defRPr sz="3565" b="1">
                <a:solidFill>
                  <a:srgbClr val="ED7D31"/>
                </a:solidFill>
                <a:latin typeface="微软雅黑" panose="020B0503020204020204" pitchFamily="34" charset="-122"/>
                <a:ea typeface="微软雅黑" panose="020B0503020204020204" pitchFamily="34" charset="-122"/>
              </a:defRPr>
            </a:lvl1pPr>
            <a:lvl2pPr marL="742950" indent="-285750">
              <a:defRPr>
                <a:latin typeface="Calibri" panose="020F0502020204030204" pitchFamily="34" charset="0"/>
              </a:defRPr>
            </a:lvl2pPr>
            <a:lvl3pPr marL="1143000" indent="-228600">
              <a:defRPr>
                <a:latin typeface="Calibri" panose="020F0502020204030204" pitchFamily="34" charset="0"/>
              </a:defRPr>
            </a:lvl3pPr>
            <a:lvl4pPr marL="1600200" indent="-228600">
              <a:defRPr>
                <a:latin typeface="Calibri" panose="020F0502020204030204" pitchFamily="34" charset="0"/>
              </a:defRPr>
            </a:lvl4pPr>
            <a:lvl5pPr marL="2057400" indent="-228600">
              <a:defRPr>
                <a:latin typeface="Calibri" panose="020F0502020204030204" pitchFamily="34" charset="0"/>
              </a:defRPr>
            </a:lvl5pPr>
            <a:lvl6pPr marL="2514600" indent="-228600" eaLnBrk="0" fontAlgn="base" hangingPunct="0">
              <a:spcBef>
                <a:spcPct val="0"/>
              </a:spcBef>
              <a:spcAft>
                <a:spcPct val="0"/>
              </a:spcAft>
              <a:defRPr>
                <a:latin typeface="Calibri" panose="020F0502020204030204" pitchFamily="34" charset="0"/>
              </a:defRPr>
            </a:lvl6pPr>
            <a:lvl7pPr marL="2971800" indent="-228600" eaLnBrk="0" fontAlgn="base" hangingPunct="0">
              <a:spcBef>
                <a:spcPct val="0"/>
              </a:spcBef>
              <a:spcAft>
                <a:spcPct val="0"/>
              </a:spcAft>
              <a:defRPr>
                <a:latin typeface="Calibri" panose="020F0502020204030204" pitchFamily="34" charset="0"/>
              </a:defRPr>
            </a:lvl7pPr>
            <a:lvl8pPr marL="3429000" indent="-228600" eaLnBrk="0" fontAlgn="base" hangingPunct="0">
              <a:spcBef>
                <a:spcPct val="0"/>
              </a:spcBef>
              <a:spcAft>
                <a:spcPct val="0"/>
              </a:spcAft>
              <a:defRPr>
                <a:latin typeface="Calibri" panose="020F0502020204030204" pitchFamily="34" charset="0"/>
              </a:defRPr>
            </a:lvl8pPr>
            <a:lvl9pPr marL="3886200" indent="-228600" eaLnBrk="0" fontAlgn="base" hangingPunct="0">
              <a:spcBef>
                <a:spcPct val="0"/>
              </a:spcBef>
              <a:spcAft>
                <a:spcPct val="0"/>
              </a:spcAft>
              <a:defRPr>
                <a:latin typeface="Calibri" panose="020F0502020204030204" pitchFamily="34" charset="0"/>
              </a:defRPr>
            </a:lvl9pPr>
          </a:lstStyle>
          <a:p>
            <a:r>
              <a:rPr lang="en-US" altLang="zh-CN" dirty="0"/>
              <a:t>3.5 </a:t>
            </a:r>
            <a:r>
              <a:rPr lang="zh-CN" altLang="zh-CN" dirty="0"/>
              <a:t>蓝绿空间系统</a:t>
            </a:r>
            <a:endParaRPr lang="zh-CN" altLang="en-US" dirty="0"/>
          </a:p>
        </p:txBody>
      </p:sp>
      <p:sp>
        <p:nvSpPr>
          <p:cNvPr id="16" name="文本框 9"/>
          <p:cNvSpPr txBox="1">
            <a:spLocks noChangeArrowheads="1"/>
          </p:cNvSpPr>
          <p:nvPr>
            <p:custDataLst>
              <p:tags r:id="rId4"/>
            </p:custDataLst>
          </p:nvPr>
        </p:nvSpPr>
        <p:spPr bwMode="auto">
          <a:xfrm>
            <a:off x="289924" y="3253765"/>
            <a:ext cx="9947558" cy="156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indent="381000" eaLnBrk="0" hangingPunct="0">
              <a:defRPr>
                <a:solidFill>
                  <a:schemeClr val="tx1"/>
                </a:solidFill>
                <a:latin typeface="Calibri" panose="020F0502020204030204" pitchFamily="34" charset="0"/>
              </a:defRPr>
            </a:lvl1pPr>
            <a:lvl2pPr eaLnBrk="0" hangingPunct="0">
              <a:defRPr>
                <a:solidFill>
                  <a:schemeClr val="tx1"/>
                </a:solidFill>
                <a:latin typeface="Calibri" panose="020F0502020204030204" pitchFamily="34" charset="0"/>
              </a:defRPr>
            </a:lvl2pPr>
            <a:lvl3pPr eaLnBrk="0" hangingPunct="0">
              <a:defRPr>
                <a:solidFill>
                  <a:schemeClr val="tx1"/>
                </a:solidFill>
                <a:latin typeface="Calibri" panose="020F0502020204030204" pitchFamily="34" charset="0"/>
              </a:defRPr>
            </a:lvl3pPr>
            <a:lvl4pPr eaLnBrk="0" hangingPunct="0">
              <a:defRPr>
                <a:solidFill>
                  <a:schemeClr val="tx1"/>
                </a:solidFill>
                <a:latin typeface="Calibri" panose="020F0502020204030204" pitchFamily="34" charset="0"/>
              </a:defRPr>
            </a:lvl4pPr>
            <a:lvl5pPr eaLnBrk="0" hangingPunct="0">
              <a:defRPr>
                <a:solidFill>
                  <a:schemeClr val="tx1"/>
                </a:solidFill>
                <a:latin typeface="Calibri" panose="020F0502020204030204" pitchFamily="34" charset="0"/>
              </a:defRPr>
            </a:lvl5pPr>
            <a:lvl6pPr defTabSz="457200" eaLnBrk="0" fontAlgn="base" hangingPunct="0">
              <a:spcBef>
                <a:spcPct val="0"/>
              </a:spcBef>
              <a:spcAft>
                <a:spcPct val="0"/>
              </a:spcAft>
              <a:defRPr>
                <a:solidFill>
                  <a:schemeClr val="tx1"/>
                </a:solidFill>
                <a:latin typeface="Calibri" panose="020F0502020204030204" pitchFamily="34" charset="0"/>
              </a:defRPr>
            </a:lvl6pPr>
            <a:lvl7pPr defTabSz="457200" eaLnBrk="0" fontAlgn="base" hangingPunct="0">
              <a:spcBef>
                <a:spcPct val="0"/>
              </a:spcBef>
              <a:spcAft>
                <a:spcPct val="0"/>
              </a:spcAft>
              <a:defRPr>
                <a:solidFill>
                  <a:schemeClr val="tx1"/>
                </a:solidFill>
                <a:latin typeface="Calibri" panose="020F0502020204030204" pitchFamily="34" charset="0"/>
              </a:defRPr>
            </a:lvl7pPr>
            <a:lvl8pPr defTabSz="457200" eaLnBrk="0" fontAlgn="base" hangingPunct="0">
              <a:spcBef>
                <a:spcPct val="0"/>
              </a:spcBef>
              <a:spcAft>
                <a:spcPct val="0"/>
              </a:spcAft>
              <a:defRPr>
                <a:solidFill>
                  <a:schemeClr val="tx1"/>
                </a:solidFill>
                <a:latin typeface="Calibri" panose="020F0502020204030204" pitchFamily="34" charset="0"/>
              </a:defRPr>
            </a:lvl8pPr>
            <a:lvl9pPr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lnSpc>
                <a:spcPct val="150000"/>
              </a:lnSpc>
            </a:pPr>
            <a:r>
              <a:rPr lang="zh-CN" altLang="en-US" sz="2200" b="1" dirty="0">
                <a:solidFill>
                  <a:srgbClr val="ED7D31"/>
                </a:solidFill>
                <a:latin typeface="微软雅黑" panose="020B0503020204020204" pitchFamily="34" charset="-122"/>
                <a:ea typeface="微软雅黑" panose="020B0503020204020204" pitchFamily="34" charset="-122"/>
              </a:rPr>
              <a:t>两廊：</a:t>
            </a:r>
            <a:r>
              <a:rPr lang="en-US" altLang="zh-CN" sz="2000" b="1">
                <a:solidFill>
                  <a:srgbClr val="404040"/>
                </a:solidFill>
                <a:latin typeface="微软雅黑" panose="020B0503020204020204" pitchFamily="34" charset="-122"/>
                <a:ea typeface="微软雅黑" panose="020B0503020204020204" pitchFamily="34" charset="-122"/>
                <a:sym typeface="+mn-ea"/>
              </a:rPr>
              <a:t>分别指344国道和南高路。整治沿街环境和建筑立面品质，增加城市家具种类，提升室外活动可适度</a:t>
            </a:r>
            <a:r>
              <a:rPr lang="en-US" altLang="zh-CN" sz="2000" b="1">
                <a:solidFill>
                  <a:srgbClr val="404040"/>
                </a:solidFill>
                <a:latin typeface="微软雅黑" panose="020B0503020204020204" pitchFamily="34" charset="-122"/>
                <a:ea typeface="微软雅黑" panose="020B0503020204020204" pitchFamily="34" charset="-122"/>
              </a:rPr>
              <a:t>。</a:t>
            </a:r>
          </a:p>
          <a:p>
            <a:pPr eaLnBrk="1" hangingPunct="1">
              <a:lnSpc>
                <a:spcPct val="150000"/>
              </a:lnSpc>
            </a:pPr>
            <a:r>
              <a:rPr lang="zh-CN" altLang="en-US" sz="2200" b="1" dirty="0">
                <a:solidFill>
                  <a:srgbClr val="ED7D31"/>
                </a:solidFill>
                <a:latin typeface="微软雅黑" panose="020B0503020204020204" pitchFamily="34" charset="-122"/>
                <a:ea typeface="微软雅黑" panose="020B0503020204020204" pitchFamily="34" charset="-122"/>
              </a:rPr>
              <a:t>一场：</a:t>
            </a:r>
            <a:r>
              <a:rPr lang="en-US" altLang="zh-CN" sz="2000" b="1">
                <a:solidFill>
                  <a:srgbClr val="404040"/>
                </a:solidFill>
                <a:latin typeface="微软雅黑" panose="020B0503020204020204" pitchFamily="34" charset="-122"/>
                <a:ea typeface="微软雅黑" panose="020B0503020204020204" pitchFamily="34" charset="-122"/>
                <a:sym typeface="+mn-ea"/>
              </a:rPr>
              <a:t>指镇政府南侧的广场</a:t>
            </a:r>
            <a:r>
              <a:rPr lang="en-US" altLang="zh-CN" sz="2000" b="1" dirty="0">
                <a:solidFill>
                  <a:srgbClr val="404040"/>
                </a:solidFill>
                <a:latin typeface="微软雅黑" panose="020B0503020204020204" pitchFamily="34" charset="-122"/>
                <a:ea typeface="微软雅黑" panose="020B0503020204020204" pitchFamily="34" charset="-122"/>
              </a:rPr>
              <a:t>。</a:t>
            </a:r>
          </a:p>
        </p:txBody>
      </p:sp>
      <p:sp>
        <p:nvSpPr>
          <p:cNvPr id="17" name="文本框 2"/>
          <p:cNvSpPr txBox="1">
            <a:spLocks noChangeArrowheads="1"/>
          </p:cNvSpPr>
          <p:nvPr>
            <p:custDataLst>
              <p:tags r:id="rId5"/>
            </p:custDataLst>
          </p:nvPr>
        </p:nvSpPr>
        <p:spPr bwMode="auto">
          <a:xfrm>
            <a:off x="401320" y="2017395"/>
            <a:ext cx="9836785" cy="8115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lgn="ctr" eaLnBrk="0" hangingPunct="0">
              <a:lnSpc>
                <a:spcPct val="150000"/>
              </a:lnSpc>
            </a:pPr>
            <a:r>
              <a:rPr lang="zh-CN" sz="3120" b="1" dirty="0">
                <a:solidFill>
                  <a:srgbClr val="ED7D31"/>
                </a:solidFill>
                <a:latin typeface="微软雅黑" panose="020B0503020204020204" pitchFamily="34" charset="-122"/>
                <a:ea typeface="微软雅黑" panose="020B0503020204020204" pitchFamily="34" charset="-122"/>
              </a:rPr>
              <a:t>打造“</a:t>
            </a:r>
            <a:r>
              <a:rPr lang="zh-CN" sz="3120" b="1" dirty="0">
                <a:solidFill>
                  <a:srgbClr val="ED7D31"/>
                </a:solidFill>
                <a:latin typeface="微软雅黑" panose="020B0503020204020204" pitchFamily="34" charset="-122"/>
                <a:ea typeface="微软雅黑" panose="020B0503020204020204" pitchFamily="34" charset="-122"/>
                <a:sym typeface="+mn-ea"/>
              </a:rPr>
              <a:t>两廊一场</a:t>
            </a:r>
            <a:r>
              <a:rPr lang="zh-CN" sz="3120" b="1" dirty="0">
                <a:solidFill>
                  <a:srgbClr val="ED7D31"/>
                </a:solidFill>
                <a:latin typeface="微软雅黑" panose="020B0503020204020204" pitchFamily="34" charset="-122"/>
                <a:ea typeface="微软雅黑" panose="020B0503020204020204" pitchFamily="34" charset="-122"/>
              </a:rPr>
              <a:t>”的蓝绿空间网络</a:t>
            </a:r>
          </a:p>
        </p:txBody>
      </p:sp>
      <p:sp>
        <p:nvSpPr>
          <p:cNvPr id="18" name="矩形: 圆角 12"/>
          <p:cNvSpPr/>
          <p:nvPr>
            <p:custDataLst>
              <p:tags r:id="rId6"/>
            </p:custDataLst>
          </p:nvPr>
        </p:nvSpPr>
        <p:spPr>
          <a:xfrm>
            <a:off x="213995" y="3171825"/>
            <a:ext cx="10120630" cy="1872615"/>
          </a:xfrm>
          <a:prstGeom prst="roundRect">
            <a:avLst>
              <a:gd name="adj" fmla="val 11603"/>
            </a:avLst>
          </a:prstGeom>
          <a:noFill/>
          <a:ln w="28575">
            <a:solidFill>
              <a:srgbClr val="E8B785"/>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0" hangingPunct="0">
              <a:defRPr/>
            </a:pPr>
            <a:endParaRPr lang="zh-CN" altLang="en-US" sz="2005"/>
          </a:p>
        </p:txBody>
      </p:sp>
      <p:pic>
        <p:nvPicPr>
          <p:cNvPr id="2" name="图片 1"/>
          <p:cNvPicPr>
            <a:picLocks noChangeAspect="1"/>
          </p:cNvPicPr>
          <p:nvPr/>
        </p:nvPicPr>
        <p:blipFill>
          <a:blip r:embed="rId10">
            <a:extLst>
              <a:ext uri="{28A0092B-C50C-407E-A947-70E740481C1C}">
                <a14:useLocalDpi xmlns:a14="http://schemas.microsoft.com/office/drawing/2010/main" val="0"/>
              </a:ext>
            </a:extLst>
          </a:blip>
          <a:srcRect/>
          <a:stretch>
            <a:fillRect/>
          </a:stretch>
        </p:blipFill>
        <p:spPr>
          <a:xfrm>
            <a:off x="0" y="-5855"/>
            <a:ext cx="10527214" cy="883671"/>
          </a:xfrm>
          <a:prstGeom prst="rect">
            <a:avLst/>
          </a:prstGeom>
        </p:spPr>
      </p:pic>
      <p:sp>
        <p:nvSpPr>
          <p:cNvPr id="3" name="文本框 1"/>
          <p:cNvSpPr txBox="1">
            <a:spLocks noChangeArrowheads="1"/>
          </p:cNvSpPr>
          <p:nvPr/>
        </p:nvSpPr>
        <p:spPr bwMode="auto">
          <a:xfrm>
            <a:off x="425803" y="135197"/>
            <a:ext cx="6929153" cy="640816"/>
          </a:xfrm>
          <a:prstGeom prst="rect">
            <a:avLst/>
          </a:prstGeom>
          <a:noFill/>
          <a:ln w="9525">
            <a:noFill/>
            <a:miter lim="800000"/>
          </a:ln>
          <a:extLst>
            <a:ext uri="{909E8E84-426E-40DD-AFC4-6F175D3DCCD1}">
              <a14:hiddenFill xmlns:a14="http://schemas.microsoft.com/office/drawing/2010/main">
                <a:solidFill>
                  <a:srgbClr val="FFFFFF"/>
                </a:solidFill>
              </a14:hiddenFill>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zh-CN" sz="3600" b="1" dirty="0">
                <a:solidFill>
                  <a:schemeClr val="bg1"/>
                </a:solidFill>
                <a:latin typeface="方正小标宋简体" panose="02010601030101010101" pitchFamily="2" charset="-122"/>
                <a:ea typeface="方正小标宋简体" panose="02010601030101010101" pitchFamily="2" charset="-122"/>
              </a:rPr>
              <a:t>03  </a:t>
            </a:r>
            <a:r>
              <a:rPr lang="zh-CN" altLang="en-US" sz="3600" b="1" dirty="0">
                <a:solidFill>
                  <a:schemeClr val="bg1"/>
                </a:solidFill>
                <a:latin typeface="方正小标宋简体" panose="02010601030101010101" pitchFamily="2" charset="-122"/>
                <a:ea typeface="方正小标宋简体" panose="02010601030101010101" pitchFamily="2" charset="-122"/>
              </a:rPr>
              <a:t>以人为本  营建幸福宜居城市</a:t>
            </a:r>
          </a:p>
        </p:txBody>
      </p:sp>
      <p:sp>
        <p:nvSpPr>
          <p:cNvPr id="12" name="矩形 11"/>
          <p:cNvSpPr/>
          <p:nvPr/>
        </p:nvSpPr>
        <p:spPr>
          <a:xfrm>
            <a:off x="-1359877" y="-488015"/>
            <a:ext cx="2719753" cy="1527829"/>
          </a:xfrm>
          <a:prstGeom prst="rect">
            <a:avLst/>
          </a:pr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2800" b="1" dirty="0">
                <a:solidFill>
                  <a:srgbClr val="FF0000"/>
                </a:solidFill>
                <a:latin typeface="微软雅黑" panose="020B0503020204020204" pitchFamily="34" charset="-122"/>
                <a:ea typeface="微软雅黑" panose="020B0503020204020204" pitchFamily="34" charset="-122"/>
              </a:rPr>
              <a:t>建大</a:t>
            </a:r>
          </a:p>
        </p:txBody>
      </p:sp>
      <p:pic>
        <p:nvPicPr>
          <p:cNvPr id="32" name="图片 31" descr="E:/工作/建大规划院/20230912千阳镇国空总规/03图纸/南寨/13镇区绿地系统和开敞空间规划图.jpg13镇区绿地系统和开敞空间规划图"/>
          <p:cNvPicPr>
            <a:picLocks noChangeAspect="1"/>
          </p:cNvPicPr>
          <p:nvPr>
            <p:custDataLst>
              <p:tags r:id="rId7"/>
            </p:custDataLst>
          </p:nvPr>
        </p:nvPicPr>
        <p:blipFill rotWithShape="1">
          <a:blip r:embed="rId11"/>
          <a:srcRect l="3866" t="10578" r="3312" b="17177"/>
          <a:stretch>
            <a:fillRect/>
          </a:stretch>
        </p:blipFill>
        <p:spPr>
          <a:xfrm>
            <a:off x="1143635" y="5146040"/>
            <a:ext cx="8261985" cy="9088755"/>
          </a:xfrm>
          <a:prstGeom prst="rect">
            <a:avLst/>
          </a:prstGeom>
        </p:spPr>
      </p:pic>
      <p:pic>
        <p:nvPicPr>
          <p:cNvPr id="5" name="图片 4" descr="E:/工作/建大规划院/20230912千阳镇国空总规/03图纸/南寨/13镇区绿地系统和开敞空间规划图.jpg13镇区绿地系统和开敞空间规划图"/>
          <p:cNvPicPr>
            <a:picLocks noChangeAspect="1"/>
          </p:cNvPicPr>
          <p:nvPr>
            <p:custDataLst>
              <p:tags r:id="rId8"/>
            </p:custDataLst>
          </p:nvPr>
        </p:nvPicPr>
        <p:blipFill rotWithShape="1">
          <a:blip r:embed="rId11"/>
          <a:srcRect l="3866" t="84418" r="66442" b="7845"/>
          <a:stretch>
            <a:fillRect/>
          </a:stretch>
        </p:blipFill>
        <p:spPr>
          <a:xfrm>
            <a:off x="1143635" y="13018770"/>
            <a:ext cx="3302000" cy="1216025"/>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国家级非遗工坊典型案例名单公示 陕西三项入选！凤凰网陕西_凤凰网">
            <a:extLst>
              <a:ext uri="{FF2B5EF4-FFF2-40B4-BE49-F238E27FC236}">
                <a16:creationId xmlns:a16="http://schemas.microsoft.com/office/drawing/2014/main" id="{01A4A117-AC70-3F4B-5B66-214B45DEF4C7}"/>
              </a:ext>
            </a:extLst>
          </p:cNvPr>
          <p:cNvPicPr>
            <a:picLocks noChangeAspect="1" noChangeArrowheads="1"/>
          </p:cNvPicPr>
          <p:nvPr/>
        </p:nvPicPr>
        <p:blipFill rotWithShape="1">
          <a:blip r:embed="rId2">
            <a:duotone>
              <a:prstClr val="black"/>
              <a:schemeClr val="accent1">
                <a:tint val="45000"/>
                <a:satMod val="400000"/>
              </a:schemeClr>
            </a:duotone>
            <a:extLst>
              <a:ext uri="{BEBA8EAE-BF5A-486C-A8C5-ECC9F3942E4B}">
                <a14:imgProps xmlns:a14="http://schemas.microsoft.com/office/drawing/2010/main">
                  <a14:imgLayer r:embed="rId3">
                    <a14:imgEffect>
                      <a14:saturation sat="33000"/>
                    </a14:imgEffect>
                    <a14:imgEffect>
                      <a14:brightnessContrast bright="20000" contrast="20000"/>
                    </a14:imgEffect>
                  </a14:imgLayer>
                </a14:imgProps>
              </a:ext>
              <a:ext uri="{28A0092B-C50C-407E-A947-70E740481C1C}">
                <a14:useLocalDpi xmlns:a14="http://schemas.microsoft.com/office/drawing/2010/main" val="0"/>
              </a:ext>
            </a:extLst>
          </a:blip>
          <a:srcRect l="17966" r="7419"/>
          <a:stretch/>
        </p:blipFill>
        <p:spPr bwMode="auto">
          <a:xfrm>
            <a:off x="0" y="4641009"/>
            <a:ext cx="10691809" cy="10478341"/>
          </a:xfrm>
          <a:prstGeom prst="rect">
            <a:avLst/>
          </a:prstGeom>
          <a:noFill/>
          <a:extLst>
            <a:ext uri="{909E8E84-426E-40DD-AFC4-6F175D3DCCD1}">
              <a14:hiddenFill xmlns:a14="http://schemas.microsoft.com/office/drawing/2010/main">
                <a:solidFill>
                  <a:srgbClr val="FFFFFF"/>
                </a:solidFill>
              </a14:hiddenFill>
            </a:ext>
          </a:extLst>
        </p:spPr>
      </p:pic>
      <p:pic>
        <p:nvPicPr>
          <p:cNvPr id="12" name="图片 11">
            <a:extLst>
              <a:ext uri="{FF2B5EF4-FFF2-40B4-BE49-F238E27FC236}">
                <a16:creationId xmlns:a16="http://schemas.microsoft.com/office/drawing/2014/main" id="{74B4123B-1087-17CC-85E1-9A1CE05F78DD}"/>
              </a:ext>
            </a:extLst>
          </p:cNvPr>
          <p:cNvPicPr>
            <a:picLocks noChangeAspect="1"/>
          </p:cNvPicPr>
          <p:nvPr/>
        </p:nvPicPr>
        <p:blipFill rotWithShape="1">
          <a:blip r:embed="rId4">
            <a:extLst>
              <a:ext uri="{BEBA8EAE-BF5A-486C-A8C5-ECC9F3942E4B}">
                <a14:imgProps xmlns:a14="http://schemas.microsoft.com/office/drawing/2010/main">
                  <a14:imgLayer r:embed="rId5">
                    <a14:imgEffect>
                      <a14:saturation sat="400000"/>
                    </a14:imgEffect>
                  </a14:imgLayer>
                </a14:imgProps>
              </a:ext>
              <a:ext uri="{28A0092B-C50C-407E-A947-70E740481C1C}">
                <a14:useLocalDpi xmlns:a14="http://schemas.microsoft.com/office/drawing/2010/main" val="0"/>
              </a:ext>
            </a:extLst>
          </a:blip>
          <a:srcRect b="48820"/>
          <a:stretch/>
        </p:blipFill>
        <p:spPr>
          <a:xfrm>
            <a:off x="4" y="-493"/>
            <a:ext cx="10691809" cy="7666892"/>
          </a:xfrm>
          <a:prstGeom prst="rect">
            <a:avLst/>
          </a:prstGeom>
          <a:noFill/>
        </p:spPr>
      </p:pic>
      <p:sp>
        <p:nvSpPr>
          <p:cNvPr id="3" name="文本框 1">
            <a:extLst>
              <a:ext uri="{FF2B5EF4-FFF2-40B4-BE49-F238E27FC236}">
                <a16:creationId xmlns:a16="http://schemas.microsoft.com/office/drawing/2014/main" id="{2B16EBEE-868C-C98B-215F-E0162C4C1D1E}"/>
              </a:ext>
            </a:extLst>
          </p:cNvPr>
          <p:cNvSpPr txBox="1">
            <a:spLocks noChangeArrowheads="1"/>
          </p:cNvSpPr>
          <p:nvPr/>
        </p:nvSpPr>
        <p:spPr bwMode="auto">
          <a:xfrm>
            <a:off x="971194" y="-1251557"/>
            <a:ext cx="2792256" cy="3436775"/>
          </a:xfrm>
          <a:prstGeom prst="rect">
            <a:avLst/>
          </a:prstGeom>
          <a:noFill/>
        </p:spPr>
        <p:txBody>
          <a:bodyPr wrap="square" rtlCol="0" anchor="ctr">
            <a:spAutoFit/>
          </a:bodyPr>
          <a:lstStyle>
            <a:defPPr>
              <a:defRPr lang="en-US"/>
            </a:defPPr>
            <a:lvl1pPr algn="ctr">
              <a:lnSpc>
                <a:spcPct val="200000"/>
              </a:lnSpc>
              <a:defRPr sz="4500" kern="100">
                <a:solidFill>
                  <a:schemeClr val="bg1"/>
                </a:solidFill>
                <a:effectLst/>
                <a:latin typeface="Agency FB" panose="020B0503020202020204" pitchFamily="34" charset="0"/>
                <a:ea typeface="方正小标宋简体" panose="02010601030101010101" pitchFamily="2" charset="-122"/>
                <a:cs typeface="Arial" panose="020B0604020202020204" pitchFamily="34" charset="0"/>
              </a:defRPr>
            </a:lvl1pPr>
          </a:lstStyle>
          <a:p>
            <a:r>
              <a:rPr lang="en-US" altLang="zh-CN" sz="13000" b="1" dirty="0"/>
              <a:t>04</a:t>
            </a:r>
            <a:endParaRPr lang="zh-CN" altLang="en-US" sz="13000" b="1" dirty="0"/>
          </a:p>
        </p:txBody>
      </p:sp>
      <p:sp>
        <p:nvSpPr>
          <p:cNvPr id="6" name="文本框 5">
            <a:extLst>
              <a:ext uri="{FF2B5EF4-FFF2-40B4-BE49-F238E27FC236}">
                <a16:creationId xmlns:a16="http://schemas.microsoft.com/office/drawing/2014/main" id="{7864902C-4C47-E862-6A37-D4687D4F3687}"/>
              </a:ext>
            </a:extLst>
          </p:cNvPr>
          <p:cNvSpPr txBox="1"/>
          <p:nvPr/>
        </p:nvSpPr>
        <p:spPr>
          <a:xfrm>
            <a:off x="3413911" y="405529"/>
            <a:ext cx="7277902" cy="2481449"/>
          </a:xfrm>
          <a:prstGeom prst="rect">
            <a:avLst/>
          </a:prstGeom>
          <a:noFill/>
        </p:spPr>
        <p:txBody>
          <a:bodyPr wrap="square" rtlCol="0">
            <a:spAutoFit/>
          </a:bodyPr>
          <a:lstStyle/>
          <a:p>
            <a:pPr algn="ctr">
              <a:lnSpc>
                <a:spcPct val="150000"/>
              </a:lnSpc>
            </a:pPr>
            <a:r>
              <a:rPr lang="zh-CN" altLang="en-US" sz="5400" b="1" kern="100" dirty="0">
                <a:solidFill>
                  <a:schemeClr val="bg1"/>
                </a:solidFill>
                <a:latin typeface="MV Boli" panose="02000500030200090000" pitchFamily="2" charset="0"/>
                <a:ea typeface="方正小标宋简体" panose="02010601030101010101" pitchFamily="2" charset="-122"/>
                <a:cs typeface="MV Boli" panose="02000500030200090000" pitchFamily="2" charset="0"/>
              </a:rPr>
              <a:t>风貌塑造  </a:t>
            </a:r>
          </a:p>
          <a:p>
            <a:pPr algn="ctr">
              <a:lnSpc>
                <a:spcPct val="150000"/>
              </a:lnSpc>
            </a:pPr>
            <a:r>
              <a:rPr lang="zh-CN" altLang="en-US" sz="5400" b="1" kern="100" dirty="0">
                <a:solidFill>
                  <a:schemeClr val="bg1"/>
                </a:solidFill>
                <a:latin typeface="MV Boli" panose="02000500030200090000" pitchFamily="2" charset="0"/>
                <a:ea typeface="方正小标宋简体" panose="02010601030101010101" pitchFamily="2" charset="-122"/>
                <a:cs typeface="MV Boli" panose="02000500030200090000" pitchFamily="2" charset="0"/>
              </a:rPr>
              <a:t>彰显山水文化魅力</a:t>
            </a:r>
          </a:p>
        </p:txBody>
      </p:sp>
      <p:sp>
        <p:nvSpPr>
          <p:cNvPr id="7" name="文本框 6">
            <a:extLst>
              <a:ext uri="{FF2B5EF4-FFF2-40B4-BE49-F238E27FC236}">
                <a16:creationId xmlns:a16="http://schemas.microsoft.com/office/drawing/2014/main" id="{D5B4CAA0-9006-38CD-3164-4C8927D5C6FE}"/>
              </a:ext>
            </a:extLst>
          </p:cNvPr>
          <p:cNvSpPr txBox="1"/>
          <p:nvPr/>
        </p:nvSpPr>
        <p:spPr>
          <a:xfrm>
            <a:off x="4590161" y="3309875"/>
            <a:ext cx="5562601" cy="1331134"/>
          </a:xfrm>
          <a:prstGeom prst="rect">
            <a:avLst/>
          </a:prstGeom>
          <a:noFill/>
        </p:spPr>
        <p:txBody>
          <a:bodyPr wrap="square" rtlCol="0">
            <a:spAutoFit/>
          </a:bodyPr>
          <a:lstStyle/>
          <a:p>
            <a:pPr marL="685800" indent="-685800">
              <a:lnSpc>
                <a:spcPct val="150000"/>
              </a:lnSpc>
              <a:buFont typeface="Wingdings" panose="05000000000000000000" pitchFamily="2" charset="2"/>
              <a:buChar char="p"/>
            </a:pPr>
            <a:r>
              <a:rPr lang="zh-CN" altLang="en-US" sz="2800" b="1" kern="100" dirty="0">
                <a:solidFill>
                  <a:schemeClr val="bg1"/>
                </a:solidFill>
                <a:latin typeface="MV Boli" panose="02000500030200090000" pitchFamily="2" charset="0"/>
                <a:ea typeface="方正小标宋简体" panose="02010601030101010101" pitchFamily="2" charset="-122"/>
                <a:cs typeface="MV Boli" panose="02000500030200090000" pitchFamily="2" charset="0"/>
              </a:rPr>
              <a:t>历史文化保护体系</a:t>
            </a:r>
          </a:p>
          <a:p>
            <a:pPr marL="685800" indent="-685800">
              <a:lnSpc>
                <a:spcPct val="150000"/>
              </a:lnSpc>
              <a:buFont typeface="Wingdings" panose="05000000000000000000" pitchFamily="2" charset="2"/>
              <a:buChar char="p"/>
            </a:pPr>
            <a:r>
              <a:rPr lang="zh-CN" altLang="en-US" sz="2800" b="1" kern="100" dirty="0">
                <a:solidFill>
                  <a:schemeClr val="bg1"/>
                </a:solidFill>
                <a:latin typeface="MV Boli" panose="02000500030200090000" pitchFamily="2" charset="0"/>
                <a:ea typeface="方正小标宋简体" panose="02010601030101010101" pitchFamily="2" charset="-122"/>
                <a:cs typeface="MV Boli" panose="02000500030200090000" pitchFamily="2" charset="0"/>
              </a:rPr>
              <a:t>城乡特色风貌管控</a:t>
            </a:r>
          </a:p>
        </p:txBody>
      </p:sp>
      <p:pic>
        <p:nvPicPr>
          <p:cNvPr id="13" name="图片 12">
            <a:extLst>
              <a:ext uri="{FF2B5EF4-FFF2-40B4-BE49-F238E27FC236}">
                <a16:creationId xmlns:a16="http://schemas.microsoft.com/office/drawing/2014/main" id="{5EB2C883-ECE8-AE18-1723-BBAFE89A7DB7}"/>
              </a:ext>
            </a:extLst>
          </p:cNvPr>
          <p:cNvPicPr>
            <a:picLocks noChangeAspect="1"/>
          </p:cNvPicPr>
          <p:nvPr/>
        </p:nvPicPr>
        <p:blipFill rotWithShape="1">
          <a:blip r:embed="rId6">
            <a:extLst>
              <a:ext uri="{28A0092B-C50C-407E-A947-70E740481C1C}">
                <a14:useLocalDpi xmlns:a14="http://schemas.microsoft.com/office/drawing/2010/main" val="0"/>
              </a:ext>
            </a:extLst>
          </a:blip>
          <a:srcRect l="33302" t="19872" r="21776" b="13142"/>
          <a:stretch/>
        </p:blipFill>
        <p:spPr>
          <a:xfrm>
            <a:off x="773723" y="-867507"/>
            <a:ext cx="3376246" cy="3801378"/>
          </a:xfrm>
          <a:prstGeom prst="rect">
            <a:avLst/>
          </a:prstGeom>
        </p:spPr>
      </p:pic>
    </p:spTree>
    <p:extLst>
      <p:ext uri="{BB962C8B-B14F-4D97-AF65-F5344CB8AC3E}">
        <p14:creationId xmlns:p14="http://schemas.microsoft.com/office/powerpoint/2010/main" val="1812000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 name="文本框 6"/>
          <p:cNvSpPr txBox="1">
            <a:spLocks noChangeArrowheads="1"/>
          </p:cNvSpPr>
          <p:nvPr>
            <p:custDataLst>
              <p:tags r:id="rId1"/>
            </p:custDataLst>
          </p:nvPr>
        </p:nvSpPr>
        <p:spPr bwMode="auto">
          <a:xfrm>
            <a:off x="1093470" y="1767840"/>
            <a:ext cx="8512810" cy="4870450"/>
          </a:xfrm>
          <a:prstGeom prst="rect">
            <a:avLst/>
          </a:prstGeom>
          <a:noFill/>
          <a:ln w="28575">
            <a:solidFill>
              <a:srgbClr val="7E9EEE"/>
            </a:solidFill>
          </a:ln>
          <a:extLst>
            <a:ext uri="{909E8E84-426E-40DD-AFC4-6F175D3DCCD1}">
              <a14:hiddenFill xmlns:a14="http://schemas.microsoft.com/office/drawing/2010/main">
                <a:solidFill>
                  <a:srgbClr val="FFFFFF"/>
                </a:solidFill>
              </a14:hiddenFill>
            </a:ext>
          </a:extLst>
        </p:spPr>
        <p:txBody>
          <a:bodyPr wrap="square">
            <a:noAutofit/>
          </a:bodyPr>
          <a:lstStyle/>
          <a:p>
            <a:pPr>
              <a:lnSpc>
                <a:spcPct val="150000"/>
              </a:lnSpc>
            </a:pPr>
            <a:endParaRPr lang="zh-CN" altLang="en-US" sz="2400" b="1" dirty="0">
              <a:solidFill>
                <a:srgbClr val="B86EAC"/>
              </a:solidFill>
              <a:latin typeface="微软雅黑" panose="020B0503020204020204" pitchFamily="34" charset="-122"/>
              <a:ea typeface="微软雅黑" panose="020B0503020204020204" pitchFamily="34" charset="-122"/>
            </a:endParaRPr>
          </a:p>
        </p:txBody>
      </p:sp>
      <p:sp>
        <p:nvSpPr>
          <p:cNvPr id="100" name="文本框 99"/>
          <p:cNvSpPr txBox="1"/>
          <p:nvPr/>
        </p:nvSpPr>
        <p:spPr>
          <a:xfrm>
            <a:off x="1094105" y="1879600"/>
            <a:ext cx="8501380" cy="1238885"/>
          </a:xfrm>
          <a:prstGeom prst="rect">
            <a:avLst/>
          </a:prstGeom>
          <a:noFill/>
        </p:spPr>
        <p:txBody>
          <a:bodyPr wrap="square" rtlCol="0">
            <a:noAutofit/>
          </a:bodyPr>
          <a:lstStyle/>
          <a:p>
            <a:pPr>
              <a:lnSpc>
                <a:spcPct val="150000"/>
              </a:lnSpc>
              <a:buClrTx/>
              <a:buSzTx/>
              <a:buFontTx/>
            </a:pPr>
            <a:r>
              <a:rPr lang="zh-CN" altLang="en-US" sz="2000" b="1" dirty="0">
                <a:solidFill>
                  <a:schemeClr val="tx1"/>
                </a:solidFill>
                <a:latin typeface="微软雅黑" panose="020B0503020204020204" pitchFamily="34" charset="-122"/>
                <a:ea typeface="微软雅黑" panose="020B0503020204020204" pitchFamily="34" charset="-122"/>
                <a:cs typeface="微软雅黑" panose="020B0503020204020204" pitchFamily="34" charset="-122"/>
                <a:sym typeface="+mn-ea"/>
              </a:rPr>
              <a:t>严格保护：</a:t>
            </a:r>
            <a:r>
              <a:rPr lang="en-US" altLang="zh-CN" sz="2000">
                <a:solidFill>
                  <a:schemeClr val="tx1"/>
                </a:solidFill>
                <a:latin typeface="微软雅黑" panose="020B0503020204020204" pitchFamily="34" charset="-122"/>
                <a:ea typeface="微软雅黑" panose="020B0503020204020204" pitchFamily="34" charset="-122"/>
                <a:cs typeface="微软雅黑" panose="020B0503020204020204" pitchFamily="34" charset="-122"/>
                <a:sym typeface="+mn-ea"/>
              </a:rPr>
              <a:t>3</a:t>
            </a:r>
            <a:r>
              <a:rPr lang="zh-CN" altLang="en-US" sz="2000">
                <a:solidFill>
                  <a:schemeClr val="tx1"/>
                </a:solidFill>
                <a:latin typeface="微软雅黑" panose="020B0503020204020204" pitchFamily="34" charset="-122"/>
                <a:ea typeface="微软雅黑" panose="020B0503020204020204" pitchFamily="34" charset="-122"/>
                <a:cs typeface="微软雅黑" panose="020B0503020204020204" pitchFamily="34" charset="-122"/>
                <a:sym typeface="+mn-ea"/>
              </a:rPr>
              <a:t>处</a:t>
            </a:r>
            <a:r>
              <a:rPr lang="zh-CN" altLang="en-US" sz="2000" dirty="0">
                <a:solidFill>
                  <a:schemeClr val="tx1"/>
                </a:solidFill>
                <a:latin typeface="微软雅黑" panose="020B0503020204020204" pitchFamily="34" charset="-122"/>
                <a:ea typeface="微软雅黑" panose="020B0503020204020204" pitchFamily="34" charset="-122"/>
                <a:cs typeface="微软雅黑" panose="020B0503020204020204" pitchFamily="34" charset="-122"/>
                <a:sym typeface="+mn-ea"/>
              </a:rPr>
              <a:t>省级文物保护单位和</a:t>
            </a:r>
            <a:r>
              <a:rPr lang="en-US" altLang="zh-CN" sz="2000">
                <a:solidFill>
                  <a:schemeClr val="tx1"/>
                </a:solidFill>
                <a:latin typeface="微软雅黑" panose="020B0503020204020204" pitchFamily="34" charset="-122"/>
                <a:ea typeface="微软雅黑" panose="020B0503020204020204" pitchFamily="34" charset="-122"/>
                <a:cs typeface="微软雅黑" panose="020B0503020204020204" pitchFamily="34" charset="-122"/>
                <a:sym typeface="+mn-ea"/>
              </a:rPr>
              <a:t>1</a:t>
            </a:r>
            <a:r>
              <a:rPr lang="zh-CN" altLang="en-US" sz="2000">
                <a:solidFill>
                  <a:schemeClr val="tx1"/>
                </a:solidFill>
                <a:latin typeface="微软雅黑" panose="020B0503020204020204" pitchFamily="34" charset="-122"/>
                <a:ea typeface="微软雅黑" panose="020B0503020204020204" pitchFamily="34" charset="-122"/>
                <a:cs typeface="微软雅黑" panose="020B0503020204020204" pitchFamily="34" charset="-122"/>
                <a:sym typeface="+mn-ea"/>
              </a:rPr>
              <a:t>处</a:t>
            </a:r>
            <a:r>
              <a:rPr lang="zh-CN" altLang="en-US" sz="2000" dirty="0">
                <a:solidFill>
                  <a:schemeClr val="tx1"/>
                </a:solidFill>
                <a:latin typeface="微软雅黑" panose="020B0503020204020204" pitchFamily="34" charset="-122"/>
                <a:ea typeface="微软雅黑" panose="020B0503020204020204" pitchFamily="34" charset="-122"/>
                <a:cs typeface="微软雅黑" panose="020B0503020204020204" pitchFamily="34" charset="-122"/>
                <a:sym typeface="+mn-ea"/>
              </a:rPr>
              <a:t>县级文物保护单位。</a:t>
            </a:r>
          </a:p>
          <a:p>
            <a:pPr>
              <a:lnSpc>
                <a:spcPct val="150000"/>
              </a:lnSpc>
              <a:buClrTx/>
              <a:buSzTx/>
              <a:buFontTx/>
              <a:buNone/>
            </a:pPr>
            <a:r>
              <a:rPr lang="zh-CN" altLang="en-US" sz="2000" b="1" dirty="0">
                <a:solidFill>
                  <a:schemeClr val="tx1"/>
                </a:solidFill>
                <a:latin typeface="微软雅黑" panose="020B0503020204020204" pitchFamily="34" charset="-122"/>
                <a:ea typeface="微软雅黑" panose="020B0503020204020204" pitchFamily="34" charset="-122"/>
                <a:cs typeface="微软雅黑" panose="020B0503020204020204" pitchFamily="34" charset="-122"/>
                <a:sym typeface="+mn-ea"/>
              </a:rPr>
              <a:t>宣传推广：</a:t>
            </a:r>
            <a:r>
              <a:rPr lang="en-US" altLang="zh-CN" sz="2000" dirty="0">
                <a:solidFill>
                  <a:schemeClr val="tx1"/>
                </a:solidFill>
                <a:latin typeface="微软雅黑" panose="020B0503020204020204" pitchFamily="34" charset="-122"/>
                <a:ea typeface="微软雅黑" panose="020B0503020204020204" pitchFamily="34" charset="-122"/>
                <a:cs typeface="微软雅黑" panose="020B0503020204020204" pitchFamily="34" charset="-122"/>
                <a:sym typeface="+mn-ea"/>
              </a:rPr>
              <a:t>1</a:t>
            </a:r>
            <a:r>
              <a:rPr lang="zh-CN" altLang="en-US" sz="2000" dirty="0">
                <a:solidFill>
                  <a:schemeClr val="tx1"/>
                </a:solidFill>
                <a:latin typeface="微软雅黑" panose="020B0503020204020204" pitchFamily="34" charset="-122"/>
                <a:ea typeface="微软雅黑" panose="020B0503020204020204" pitchFamily="34" charset="-122"/>
                <a:cs typeface="微软雅黑" panose="020B0503020204020204" pitchFamily="34" charset="-122"/>
                <a:sym typeface="+mn-ea"/>
              </a:rPr>
              <a:t>项省级非物质文化遗产和</a:t>
            </a:r>
            <a:r>
              <a:rPr lang="en-US" altLang="zh-CN" sz="2000" dirty="0">
                <a:latin typeface="微软雅黑" panose="020B0503020204020204" pitchFamily="34" charset="-122"/>
                <a:ea typeface="微软雅黑" panose="020B0503020204020204" pitchFamily="34" charset="-122"/>
                <a:cs typeface="微软雅黑" panose="020B0503020204020204" pitchFamily="34" charset="-122"/>
                <a:sym typeface="+mn-ea"/>
              </a:rPr>
              <a:t>1</a:t>
            </a:r>
            <a:r>
              <a:rPr lang="zh-CN" altLang="en-US" sz="2000" dirty="0">
                <a:latin typeface="微软雅黑" panose="020B0503020204020204" pitchFamily="34" charset="-122"/>
                <a:ea typeface="微软雅黑" panose="020B0503020204020204" pitchFamily="34" charset="-122"/>
                <a:cs typeface="微软雅黑" panose="020B0503020204020204" pitchFamily="34" charset="-122"/>
                <a:sym typeface="+mn-ea"/>
              </a:rPr>
              <a:t>项市级非物质文化遗产</a:t>
            </a:r>
            <a:endParaRPr lang="zh-CN" altLang="en-US" sz="2000" dirty="0">
              <a:solidFill>
                <a:schemeClr val="tx1"/>
              </a:solidFill>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sp>
        <p:nvSpPr>
          <p:cNvPr id="4" name="文本框 1"/>
          <p:cNvSpPr txBox="1">
            <a:spLocks noChangeArrowheads="1"/>
          </p:cNvSpPr>
          <p:nvPr/>
        </p:nvSpPr>
        <p:spPr bwMode="auto">
          <a:xfrm>
            <a:off x="289924" y="1089431"/>
            <a:ext cx="5457280" cy="6408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r>
              <a:rPr lang="en-US" altLang="zh-CN" sz="3565" b="1" dirty="0">
                <a:solidFill>
                  <a:srgbClr val="638AEB"/>
                </a:solidFill>
                <a:latin typeface="微软雅黑" panose="020B0503020204020204" pitchFamily="34" charset="-122"/>
                <a:ea typeface="微软雅黑" panose="020B0503020204020204" pitchFamily="34" charset="-122"/>
              </a:rPr>
              <a:t>4.1 </a:t>
            </a:r>
            <a:r>
              <a:rPr lang="zh-CN" altLang="en-US" sz="3565" b="1" dirty="0">
                <a:solidFill>
                  <a:srgbClr val="638AEB"/>
                </a:solidFill>
                <a:latin typeface="微软雅黑" panose="020B0503020204020204" pitchFamily="34" charset="-122"/>
                <a:ea typeface="微软雅黑" panose="020B0503020204020204" pitchFamily="34" charset="-122"/>
              </a:rPr>
              <a:t>历史文化保护体系</a:t>
            </a:r>
          </a:p>
        </p:txBody>
      </p:sp>
      <p:sp>
        <p:nvSpPr>
          <p:cNvPr id="8" name="文本框 7"/>
          <p:cNvSpPr txBox="1"/>
          <p:nvPr/>
        </p:nvSpPr>
        <p:spPr>
          <a:xfrm>
            <a:off x="1111250" y="6851650"/>
            <a:ext cx="8501380" cy="2466975"/>
          </a:xfrm>
          <a:prstGeom prst="rect">
            <a:avLst/>
          </a:prstGeom>
          <a:noFill/>
        </p:spPr>
        <p:txBody>
          <a:bodyPr wrap="square" rtlCol="0">
            <a:noAutofit/>
          </a:bodyPr>
          <a:lstStyle/>
          <a:p>
            <a:pPr>
              <a:lnSpc>
                <a:spcPct val="150000"/>
              </a:lnSpc>
              <a:buClrTx/>
              <a:buSzTx/>
              <a:buFontTx/>
            </a:pPr>
            <a:r>
              <a:rPr lang="zh-CN" altLang="en-US" sz="2000" b="1" dirty="0">
                <a:latin typeface="微软雅黑" panose="020B0503020204020204" pitchFamily="34" charset="-122"/>
                <a:ea typeface="微软雅黑" panose="020B0503020204020204" pitchFamily="34" charset="-122"/>
                <a:cs typeface="微软雅黑" panose="020B0503020204020204" pitchFamily="34" charset="-122"/>
                <a:sym typeface="+mn-ea"/>
              </a:rPr>
              <a:t>保护措施：</a:t>
            </a:r>
            <a:r>
              <a:rPr lang="zh-CN" altLang="en-US" sz="2000" dirty="0">
                <a:latin typeface="微软雅黑" panose="020B0503020204020204" pitchFamily="34" charset="-122"/>
                <a:ea typeface="微软雅黑" panose="020B0503020204020204" pitchFamily="34" charset="-122"/>
                <a:cs typeface="微软雅黑" panose="020B0503020204020204" pitchFamily="34" charset="-122"/>
                <a:sym typeface="+mn-ea"/>
              </a:rPr>
              <a:t>对尚未核定公布为文物保护单位的不可移动文物，应制定具体保护措施，并公告实施。加强对未定级文物点的保护。</a:t>
            </a:r>
          </a:p>
          <a:p>
            <a:pPr>
              <a:lnSpc>
                <a:spcPct val="150000"/>
              </a:lnSpc>
              <a:buClrTx/>
              <a:buSzTx/>
              <a:buFontTx/>
            </a:pPr>
            <a:r>
              <a:rPr lang="en-US" altLang="zh-CN" sz="2000" dirty="0">
                <a:latin typeface="微软雅黑" panose="020B0503020204020204" pitchFamily="34" charset="-122"/>
                <a:ea typeface="微软雅黑" panose="020B0503020204020204" pitchFamily="34" charset="-122"/>
                <a:cs typeface="微软雅黑" panose="020B0503020204020204" pitchFamily="34" charset="-122"/>
                <a:sym typeface="+mn-ea"/>
              </a:rPr>
              <a:t>       </a:t>
            </a:r>
            <a:r>
              <a:rPr lang="zh-CN" altLang="en-US" sz="2000" dirty="0">
                <a:latin typeface="微软雅黑" panose="020B0503020204020204" pitchFamily="34" charset="-122"/>
                <a:ea typeface="微软雅黑" panose="020B0503020204020204" pitchFamily="34" charset="-122"/>
                <a:cs typeface="微软雅黑" panose="020B0503020204020204" pitchFamily="34" charset="-122"/>
                <a:sym typeface="+mn-ea"/>
              </a:rPr>
              <a:t>按照“保护为主、抢救第一、合理利用、传承发展”的原则，切实做好非物质文化遗产的保护、管理和合理利用工作。推进非物质文化遗产普查工作，加强非物质文化遗产的收集、整理、研究和保护利用。</a:t>
            </a:r>
          </a:p>
          <a:p>
            <a:pPr>
              <a:lnSpc>
                <a:spcPct val="150000"/>
              </a:lnSpc>
              <a:buClrTx/>
              <a:buSzTx/>
              <a:buFontTx/>
            </a:pPr>
            <a:endParaRPr lang="zh-CN" altLang="en-US" sz="2000" dirty="0">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sp>
        <p:nvSpPr>
          <p:cNvPr id="9" name="矩形 8"/>
          <p:cNvSpPr/>
          <p:nvPr/>
        </p:nvSpPr>
        <p:spPr>
          <a:xfrm>
            <a:off x="1094105" y="3117850"/>
            <a:ext cx="8511540" cy="3519170"/>
          </a:xfrm>
          <a:prstGeom prst="rect">
            <a:avLst/>
          </a:prstGeom>
          <a:solidFill>
            <a:srgbClr val="BBCCF6">
              <a:alpha val="42000"/>
            </a:srgbClr>
          </a:solidFill>
          <a:ln w="19050" cap="rnd">
            <a:noFill/>
          </a:ln>
        </p:spPr>
        <p:txBody>
          <a:bodyPr>
            <a:noAutofit/>
          </a:bodyPr>
          <a:lstStyle/>
          <a:p>
            <a:pPr indent="0" fontAlgn="auto">
              <a:lnSpc>
                <a:spcPct val="150000"/>
              </a:lnSpc>
            </a:pPr>
            <a:endParaRPr lang="zh-CN" altLang="en-US" sz="2010" dirty="0">
              <a:solidFill>
                <a:schemeClr val="tx1"/>
              </a:solidFill>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grpSp>
        <p:nvGrpSpPr>
          <p:cNvPr id="33" name="组合 32"/>
          <p:cNvGrpSpPr/>
          <p:nvPr>
            <p:custDataLst>
              <p:tags r:id="rId2"/>
            </p:custDataLst>
          </p:nvPr>
        </p:nvGrpSpPr>
        <p:grpSpPr>
          <a:xfrm>
            <a:off x="1094105" y="3320415"/>
            <a:ext cx="8274050" cy="2428240"/>
            <a:chOff x="1723" y="4631"/>
            <a:chExt cx="13030" cy="3824"/>
          </a:xfrm>
        </p:grpSpPr>
        <p:sp>
          <p:nvSpPr>
            <p:cNvPr id="11" name="文本框 10"/>
            <p:cNvSpPr txBox="1"/>
            <p:nvPr>
              <p:custDataLst>
                <p:tags r:id="rId3"/>
              </p:custDataLst>
            </p:nvPr>
          </p:nvSpPr>
          <p:spPr>
            <a:xfrm>
              <a:off x="1723" y="4631"/>
              <a:ext cx="3249" cy="550"/>
            </a:xfrm>
            <a:prstGeom prst="rect">
              <a:avLst/>
            </a:prstGeom>
            <a:noFill/>
          </p:spPr>
          <p:txBody>
            <a:bodyPr wrap="square" rtlCol="0">
              <a:noAutofit/>
            </a:bodyPr>
            <a:lstStyle/>
            <a:p>
              <a:r>
                <a:rPr lang="zh-CN" altLang="en-US" b="1">
                  <a:solidFill>
                    <a:schemeClr val="tx1"/>
                  </a:solidFill>
                  <a:latin typeface="微软雅黑" panose="020B0503020204020204" pitchFamily="34" charset="-122"/>
                  <a:ea typeface="微软雅黑" panose="020B0503020204020204" pitchFamily="34" charset="-122"/>
                </a:rPr>
                <a:t>文物保护单位</a:t>
              </a:r>
            </a:p>
          </p:txBody>
        </p:sp>
        <p:sp>
          <p:nvSpPr>
            <p:cNvPr id="12" name="文本框 11"/>
            <p:cNvSpPr txBox="1"/>
            <p:nvPr>
              <p:custDataLst>
                <p:tags r:id="rId4"/>
              </p:custDataLst>
            </p:nvPr>
          </p:nvSpPr>
          <p:spPr>
            <a:xfrm>
              <a:off x="8532" y="4631"/>
              <a:ext cx="3249" cy="550"/>
            </a:xfrm>
            <a:prstGeom prst="rect">
              <a:avLst/>
            </a:prstGeom>
            <a:noFill/>
          </p:spPr>
          <p:txBody>
            <a:bodyPr wrap="square" rtlCol="0">
              <a:noAutofit/>
            </a:bodyPr>
            <a:lstStyle/>
            <a:p>
              <a:r>
                <a:rPr lang="zh-CN" altLang="en-US" b="1">
                  <a:solidFill>
                    <a:schemeClr val="tx1"/>
                  </a:solidFill>
                  <a:latin typeface="微软雅黑" panose="020B0503020204020204" pitchFamily="34" charset="-122"/>
                  <a:ea typeface="微软雅黑" panose="020B0503020204020204" pitchFamily="34" charset="-122"/>
                </a:rPr>
                <a:t>非物质文化遗产</a:t>
              </a:r>
            </a:p>
          </p:txBody>
        </p:sp>
        <p:sp>
          <p:nvSpPr>
            <p:cNvPr id="13" name="文本框 12"/>
            <p:cNvSpPr txBox="1"/>
            <p:nvPr>
              <p:custDataLst>
                <p:tags r:id="rId5"/>
              </p:custDataLst>
            </p:nvPr>
          </p:nvSpPr>
          <p:spPr>
            <a:xfrm>
              <a:off x="8532" y="5341"/>
              <a:ext cx="4617" cy="550"/>
            </a:xfrm>
            <a:prstGeom prst="rect">
              <a:avLst/>
            </a:prstGeom>
            <a:noFill/>
          </p:spPr>
          <p:txBody>
            <a:bodyPr wrap="square" rtlCol="0">
              <a:noAutofit/>
            </a:bodyPr>
            <a:lstStyle/>
            <a:p>
              <a:pPr marL="342900" indent="-342900">
                <a:buFont typeface="Wingdings" panose="05000000000000000000" charset="0"/>
                <a:buChar char="p"/>
              </a:pPr>
              <a:r>
                <a:rPr lang="zh-CN" altLang="en-US" sz="1600">
                  <a:solidFill>
                    <a:schemeClr val="tx1"/>
                  </a:solidFill>
                  <a:latin typeface="微软雅黑" panose="020B0503020204020204" pitchFamily="34" charset="-122"/>
                  <a:ea typeface="微软雅黑" panose="020B0503020204020204" pitchFamily="34" charset="-122"/>
                </a:rPr>
                <a:t>省级非物质文化遗产</a:t>
              </a:r>
            </a:p>
          </p:txBody>
        </p:sp>
        <p:sp>
          <p:nvSpPr>
            <p:cNvPr id="14" name="文本框 13"/>
            <p:cNvSpPr txBox="1"/>
            <p:nvPr>
              <p:custDataLst>
                <p:tags r:id="rId6"/>
              </p:custDataLst>
            </p:nvPr>
          </p:nvSpPr>
          <p:spPr>
            <a:xfrm>
              <a:off x="9260" y="5891"/>
              <a:ext cx="5493" cy="652"/>
            </a:xfrm>
            <a:prstGeom prst="rect">
              <a:avLst/>
            </a:prstGeom>
            <a:noFill/>
          </p:spPr>
          <p:txBody>
            <a:bodyPr wrap="square" rtlCol="0">
              <a:spAutoFit/>
            </a:bodyPr>
            <a:lstStyle/>
            <a:p>
              <a:pPr indent="0" fontAlgn="auto">
                <a:lnSpc>
                  <a:spcPct val="150000"/>
                </a:lnSpc>
              </a:pPr>
              <a:r>
                <a:rPr lang="zh-CN" sz="1400">
                  <a:solidFill>
                    <a:schemeClr val="tx1"/>
                  </a:solidFill>
                  <a:latin typeface="微软雅黑" panose="020B0503020204020204" pitchFamily="34" charset="-122"/>
                  <a:ea typeface="微软雅黑" panose="020B0503020204020204" pitchFamily="34" charset="-122"/>
                  <a:sym typeface="+mn-ea"/>
                </a:rPr>
                <a:t>皮影戏</a:t>
              </a:r>
            </a:p>
          </p:txBody>
        </p:sp>
        <p:sp>
          <p:nvSpPr>
            <p:cNvPr id="19" name="文本框 18"/>
            <p:cNvSpPr txBox="1"/>
            <p:nvPr>
              <p:custDataLst>
                <p:tags r:id="rId7"/>
              </p:custDataLst>
            </p:nvPr>
          </p:nvSpPr>
          <p:spPr>
            <a:xfrm>
              <a:off x="1840" y="5341"/>
              <a:ext cx="4617" cy="550"/>
            </a:xfrm>
            <a:prstGeom prst="rect">
              <a:avLst/>
            </a:prstGeom>
            <a:noFill/>
          </p:spPr>
          <p:txBody>
            <a:bodyPr wrap="square" rtlCol="0">
              <a:noAutofit/>
            </a:bodyPr>
            <a:lstStyle/>
            <a:p>
              <a:pPr marL="342900" indent="-342900">
                <a:buFont typeface="Wingdings" panose="05000000000000000000" charset="0"/>
                <a:buChar char="p"/>
              </a:pPr>
              <a:r>
                <a:rPr lang="zh-CN" altLang="en-US" sz="1600">
                  <a:solidFill>
                    <a:schemeClr val="tx1"/>
                  </a:solidFill>
                  <a:latin typeface="微软雅黑" panose="020B0503020204020204" pitchFamily="34" charset="-122"/>
                  <a:ea typeface="微软雅黑" panose="020B0503020204020204" pitchFamily="34" charset="-122"/>
                </a:rPr>
                <a:t>省级文物保护单位</a:t>
              </a:r>
            </a:p>
          </p:txBody>
        </p:sp>
        <p:sp>
          <p:nvSpPr>
            <p:cNvPr id="20" name="文本框 19"/>
            <p:cNvSpPr txBox="1"/>
            <p:nvPr>
              <p:custDataLst>
                <p:tags r:id="rId8"/>
              </p:custDataLst>
            </p:nvPr>
          </p:nvSpPr>
          <p:spPr>
            <a:xfrm>
              <a:off x="2568" y="5891"/>
              <a:ext cx="5189" cy="652"/>
            </a:xfrm>
            <a:prstGeom prst="rect">
              <a:avLst/>
            </a:prstGeom>
            <a:noFill/>
          </p:spPr>
          <p:txBody>
            <a:bodyPr wrap="square" rtlCol="0">
              <a:spAutoFit/>
            </a:bodyPr>
            <a:lstStyle/>
            <a:p>
              <a:pPr indent="0" fontAlgn="auto">
                <a:lnSpc>
                  <a:spcPct val="150000"/>
                </a:lnSpc>
              </a:pPr>
              <a:r>
                <a:rPr lang="zh-CN" sz="1400">
                  <a:latin typeface="微软雅黑" panose="020B0503020204020204" pitchFamily="34" charset="-122"/>
                  <a:ea typeface="微软雅黑" panose="020B0503020204020204" pitchFamily="34" charset="-122"/>
                  <a:sym typeface="+mn-ea"/>
                </a:rPr>
                <a:t>邓家堡遗址、尚家岭遗址、丰台遗址</a:t>
              </a:r>
              <a:endParaRPr lang="zh-CN" sz="1400">
                <a:solidFill>
                  <a:schemeClr val="tx1"/>
                </a:solidFill>
                <a:latin typeface="微软雅黑" panose="020B0503020204020204" pitchFamily="34" charset="-122"/>
                <a:ea typeface="微软雅黑" panose="020B0503020204020204" pitchFamily="34" charset="-122"/>
                <a:sym typeface="+mn-ea"/>
              </a:endParaRPr>
            </a:p>
          </p:txBody>
        </p:sp>
        <p:sp>
          <p:nvSpPr>
            <p:cNvPr id="21" name="文本框 20"/>
            <p:cNvSpPr txBox="1"/>
            <p:nvPr/>
          </p:nvSpPr>
          <p:spPr>
            <a:xfrm>
              <a:off x="1840" y="7253"/>
              <a:ext cx="4617" cy="550"/>
            </a:xfrm>
            <a:prstGeom prst="rect">
              <a:avLst/>
            </a:prstGeom>
            <a:noFill/>
          </p:spPr>
          <p:txBody>
            <a:bodyPr wrap="square" rtlCol="0">
              <a:noAutofit/>
            </a:bodyPr>
            <a:lstStyle/>
            <a:p>
              <a:pPr marL="342900" indent="-342900">
                <a:buFont typeface="Wingdings" panose="05000000000000000000" charset="0"/>
                <a:buChar char="p"/>
              </a:pPr>
              <a:r>
                <a:rPr lang="zh-CN" altLang="en-US" sz="1600">
                  <a:solidFill>
                    <a:schemeClr val="tx1"/>
                  </a:solidFill>
                  <a:latin typeface="微软雅黑" panose="020B0503020204020204" pitchFamily="34" charset="-122"/>
                  <a:ea typeface="微软雅黑" panose="020B0503020204020204" pitchFamily="34" charset="-122"/>
                </a:rPr>
                <a:t>县级文物保护单位</a:t>
              </a:r>
            </a:p>
          </p:txBody>
        </p:sp>
        <p:sp>
          <p:nvSpPr>
            <p:cNvPr id="22" name="文本框 21"/>
            <p:cNvSpPr txBox="1"/>
            <p:nvPr/>
          </p:nvSpPr>
          <p:spPr>
            <a:xfrm>
              <a:off x="2568" y="7791"/>
              <a:ext cx="5189" cy="652"/>
            </a:xfrm>
            <a:prstGeom prst="rect">
              <a:avLst/>
            </a:prstGeom>
            <a:noFill/>
          </p:spPr>
          <p:txBody>
            <a:bodyPr wrap="square" rtlCol="0">
              <a:spAutoFit/>
            </a:bodyPr>
            <a:lstStyle/>
            <a:p>
              <a:pPr indent="0" fontAlgn="auto">
                <a:lnSpc>
                  <a:spcPct val="150000"/>
                </a:lnSpc>
              </a:pPr>
              <a:r>
                <a:rPr lang="zh-CN" sz="1400">
                  <a:latin typeface="微软雅黑" panose="020B0503020204020204" pitchFamily="34" charset="-122"/>
                  <a:ea typeface="微软雅黑" panose="020B0503020204020204" pitchFamily="34" charset="-122"/>
                  <a:sym typeface="+mn-ea"/>
                </a:rPr>
                <a:t>龙泉寺遗址</a:t>
              </a:r>
              <a:endParaRPr lang="zh-CN" sz="1400">
                <a:solidFill>
                  <a:schemeClr val="tx1"/>
                </a:solidFill>
                <a:latin typeface="微软雅黑" panose="020B0503020204020204" pitchFamily="34" charset="-122"/>
                <a:ea typeface="微软雅黑" panose="020B0503020204020204" pitchFamily="34" charset="-122"/>
                <a:sym typeface="+mn-ea"/>
              </a:endParaRPr>
            </a:p>
          </p:txBody>
        </p:sp>
        <p:sp>
          <p:nvSpPr>
            <p:cNvPr id="2" name="文本框 1"/>
            <p:cNvSpPr txBox="1"/>
            <p:nvPr>
              <p:custDataLst>
                <p:tags r:id="rId9"/>
              </p:custDataLst>
            </p:nvPr>
          </p:nvSpPr>
          <p:spPr>
            <a:xfrm>
              <a:off x="8532" y="7253"/>
              <a:ext cx="4617" cy="550"/>
            </a:xfrm>
            <a:prstGeom prst="rect">
              <a:avLst/>
            </a:prstGeom>
            <a:noFill/>
          </p:spPr>
          <p:txBody>
            <a:bodyPr wrap="square" rtlCol="0">
              <a:noAutofit/>
            </a:bodyPr>
            <a:lstStyle/>
            <a:p>
              <a:pPr marL="342900" indent="-342900">
                <a:buFont typeface="Wingdings" panose="05000000000000000000" charset="0"/>
                <a:buChar char="p"/>
              </a:pPr>
              <a:r>
                <a:rPr lang="zh-CN" altLang="en-US" sz="1600">
                  <a:solidFill>
                    <a:schemeClr val="tx1"/>
                  </a:solidFill>
                  <a:latin typeface="微软雅黑" panose="020B0503020204020204" pitchFamily="34" charset="-122"/>
                  <a:ea typeface="微软雅黑" panose="020B0503020204020204" pitchFamily="34" charset="-122"/>
                </a:rPr>
                <a:t>市级非物质文化遗产</a:t>
              </a:r>
            </a:p>
          </p:txBody>
        </p:sp>
        <p:sp>
          <p:nvSpPr>
            <p:cNvPr id="3" name="文本框 2"/>
            <p:cNvSpPr txBox="1"/>
            <p:nvPr>
              <p:custDataLst>
                <p:tags r:id="rId10"/>
              </p:custDataLst>
            </p:nvPr>
          </p:nvSpPr>
          <p:spPr>
            <a:xfrm>
              <a:off x="9260" y="7803"/>
              <a:ext cx="5493" cy="652"/>
            </a:xfrm>
            <a:prstGeom prst="rect">
              <a:avLst/>
            </a:prstGeom>
            <a:noFill/>
          </p:spPr>
          <p:txBody>
            <a:bodyPr wrap="square" rtlCol="0">
              <a:spAutoFit/>
            </a:bodyPr>
            <a:lstStyle/>
            <a:p>
              <a:pPr indent="0" fontAlgn="auto">
                <a:lnSpc>
                  <a:spcPct val="150000"/>
                </a:lnSpc>
              </a:pPr>
              <a:r>
                <a:rPr lang="zh-CN" sz="1400">
                  <a:solidFill>
                    <a:schemeClr val="tx1"/>
                  </a:solidFill>
                  <a:latin typeface="微软雅黑" panose="020B0503020204020204" pitchFamily="34" charset="-122"/>
                  <a:ea typeface="微软雅黑" panose="020B0503020204020204" pitchFamily="34" charset="-122"/>
                  <a:sym typeface="+mn-ea"/>
                </a:rPr>
                <a:t>千阳刺绣</a:t>
              </a:r>
            </a:p>
          </p:txBody>
        </p:sp>
      </p:grpSp>
      <p:pic>
        <p:nvPicPr>
          <p:cNvPr id="10" name="图片 9"/>
          <p:cNvPicPr>
            <a:picLocks noChangeAspect="1"/>
          </p:cNvPicPr>
          <p:nvPr/>
        </p:nvPicPr>
        <p:blipFill>
          <a:blip r:embed="rId12">
            <a:extLst>
              <a:ext uri="{28A0092B-C50C-407E-A947-70E740481C1C}">
                <a14:useLocalDpi xmlns:a14="http://schemas.microsoft.com/office/drawing/2010/main" val="0"/>
              </a:ext>
            </a:extLst>
          </a:blip>
          <a:srcRect/>
          <a:stretch>
            <a:fillRect/>
          </a:stretch>
        </p:blipFill>
        <p:spPr>
          <a:xfrm>
            <a:off x="0" y="-5855"/>
            <a:ext cx="10527214" cy="883671"/>
          </a:xfrm>
          <a:prstGeom prst="rect">
            <a:avLst/>
          </a:prstGeom>
        </p:spPr>
      </p:pic>
      <p:sp>
        <p:nvSpPr>
          <p:cNvPr id="23" name="文本框 1"/>
          <p:cNvSpPr txBox="1">
            <a:spLocks noChangeArrowheads="1"/>
          </p:cNvSpPr>
          <p:nvPr/>
        </p:nvSpPr>
        <p:spPr bwMode="auto">
          <a:xfrm>
            <a:off x="425803" y="135197"/>
            <a:ext cx="6929153" cy="640816"/>
          </a:xfrm>
          <a:prstGeom prst="rect">
            <a:avLst/>
          </a:prstGeom>
          <a:noFill/>
          <a:ln w="9525">
            <a:noFill/>
            <a:miter lim="800000"/>
          </a:ln>
          <a:extLst>
            <a:ext uri="{909E8E84-426E-40DD-AFC4-6F175D3DCCD1}">
              <a14:hiddenFill xmlns:a14="http://schemas.microsoft.com/office/drawing/2010/main">
                <a:solidFill>
                  <a:srgbClr val="FFFFFF"/>
                </a:solidFill>
              </a14:hiddenFill>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zh-CN" sz="3600" b="1" dirty="0">
                <a:solidFill>
                  <a:schemeClr val="bg1"/>
                </a:solidFill>
                <a:latin typeface="方正小标宋简体" panose="02010601030101010101" pitchFamily="2" charset="-122"/>
                <a:ea typeface="方正小标宋简体" panose="02010601030101010101" pitchFamily="2" charset="-122"/>
              </a:rPr>
              <a:t>04  </a:t>
            </a:r>
            <a:r>
              <a:rPr lang="zh-CN" altLang="en-US" sz="3600" b="1" dirty="0">
                <a:solidFill>
                  <a:schemeClr val="bg1"/>
                </a:solidFill>
                <a:latin typeface="方正小标宋简体" panose="02010601030101010101" pitchFamily="2" charset="-122"/>
                <a:ea typeface="方正小标宋简体" panose="02010601030101010101" pitchFamily="2" charset="-122"/>
              </a:rPr>
              <a:t>风貌塑造  彰显山水文化魅力</a:t>
            </a:r>
          </a:p>
        </p:txBody>
      </p:sp>
      <p:pic>
        <p:nvPicPr>
          <p:cNvPr id="6" name="图片 5"/>
          <p:cNvPicPr>
            <a:picLocks noChangeAspect="1"/>
          </p:cNvPicPr>
          <p:nvPr/>
        </p:nvPicPr>
        <p:blipFill rotWithShape="1">
          <a:blip r:embed="rId13" cstate="print">
            <a:extLst>
              <a:ext uri="{28A0092B-C50C-407E-A947-70E740481C1C}">
                <a14:useLocalDpi xmlns:a14="http://schemas.microsoft.com/office/drawing/2010/main" val="0"/>
              </a:ext>
            </a:extLst>
          </a:blip>
          <a:srcRect b="5137"/>
          <a:stretch>
            <a:fillRect/>
          </a:stretch>
        </p:blipFill>
        <p:spPr>
          <a:xfrm>
            <a:off x="363220" y="9671050"/>
            <a:ext cx="5090795" cy="3220085"/>
          </a:xfrm>
          <a:prstGeom prst="rect">
            <a:avLst/>
          </a:prstGeom>
        </p:spPr>
      </p:pic>
      <p:pic>
        <p:nvPicPr>
          <p:cNvPr id="7" name="图片 6"/>
          <p:cNvPicPr>
            <a:picLocks noChangeAspect="1"/>
          </p:cNvPicPr>
          <p:nvPr/>
        </p:nvPicPr>
        <p:blipFill rotWithShape="1">
          <a:blip r:embed="rId14">
            <a:extLst>
              <a:ext uri="{28A0092B-C50C-407E-A947-70E740481C1C}">
                <a14:useLocalDpi xmlns:a14="http://schemas.microsoft.com/office/drawing/2010/main" val="0"/>
              </a:ext>
            </a:extLst>
          </a:blip>
          <a:srcRect t="4088" b="3086"/>
          <a:stretch>
            <a:fillRect/>
          </a:stretch>
        </p:blipFill>
        <p:spPr>
          <a:xfrm>
            <a:off x="5554980" y="11169015"/>
            <a:ext cx="4679315" cy="3252470"/>
          </a:xfrm>
          <a:prstGeom prst="rect">
            <a:avLst/>
          </a:prstGeo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1" name="表格 30"/>
          <p:cNvGraphicFramePr/>
          <p:nvPr>
            <p:custDataLst>
              <p:tags r:id="rId1"/>
            </p:custDataLst>
          </p:nvPr>
        </p:nvGraphicFramePr>
        <p:xfrm>
          <a:off x="5518150" y="3107690"/>
          <a:ext cx="3889375" cy="2252345"/>
        </p:xfrm>
        <a:graphic>
          <a:graphicData uri="http://schemas.openxmlformats.org/drawingml/2006/table">
            <a:tbl>
              <a:tblPr firstRow="1" bandRow="1">
                <a:tableStyleId>{5C22544A-7EE6-4342-B048-85BDC9FD1C3A}</a:tableStyleId>
              </a:tblPr>
              <a:tblGrid>
                <a:gridCol w="3889375">
                  <a:extLst>
                    <a:ext uri="{9D8B030D-6E8A-4147-A177-3AD203B41FA5}">
                      <a16:colId xmlns:a16="http://schemas.microsoft.com/office/drawing/2014/main" val="20000"/>
                    </a:ext>
                  </a:extLst>
                </a:gridCol>
              </a:tblGrid>
              <a:tr h="2252345">
                <a:tc>
                  <a:txBody>
                    <a:bodyPr/>
                    <a:lstStyle/>
                    <a:p>
                      <a:pPr algn="l" defTabSz="457200">
                        <a:buClrTx/>
                        <a:buSzTx/>
                        <a:buFontTx/>
                        <a:buNone/>
                      </a:pPr>
                      <a:r>
                        <a:rPr lang="zh-CN" altLang="en-US" sz="1800" b="0" dirty="0">
                          <a:solidFill>
                            <a:schemeClr val="tx1"/>
                          </a:solidFill>
                          <a:latin typeface="微软雅黑" panose="020B0503020204020204" pitchFamily="34" charset="-122"/>
                          <a:ea typeface="微软雅黑" panose="020B0503020204020204" pitchFamily="34" charset="-122"/>
                          <a:sym typeface="+mn-ea"/>
                        </a:rPr>
                        <a:t>该区主要南寨镇北部的山体，该区域应切实做好水土保持，保证山体生态环境质量，维护山体自然风光。</a:t>
                      </a:r>
                    </a:p>
                  </a:txBody>
                  <a:tcPr>
                    <a:solidFill>
                      <a:srgbClr val="D3DBEC"/>
                    </a:solidFill>
                  </a:tcPr>
                </a:tc>
                <a:extLst>
                  <a:ext uri="{0D108BD9-81ED-4DB2-BD59-A6C34878D82A}">
                    <a16:rowId xmlns:a16="http://schemas.microsoft.com/office/drawing/2014/main" val="10000"/>
                  </a:ext>
                </a:extLst>
              </a:tr>
            </a:tbl>
          </a:graphicData>
        </a:graphic>
      </p:graphicFrame>
      <p:graphicFrame>
        <p:nvGraphicFramePr>
          <p:cNvPr id="23" name="表格 22"/>
          <p:cNvGraphicFramePr/>
          <p:nvPr>
            <p:custDataLst>
              <p:tags r:id="rId2"/>
            </p:custDataLst>
          </p:nvPr>
        </p:nvGraphicFramePr>
        <p:xfrm>
          <a:off x="1362075" y="3107690"/>
          <a:ext cx="3889375" cy="2286000"/>
        </p:xfrm>
        <a:graphic>
          <a:graphicData uri="http://schemas.openxmlformats.org/drawingml/2006/table">
            <a:tbl>
              <a:tblPr firstRow="1" bandRow="1">
                <a:tableStyleId>{5C22544A-7EE6-4342-B048-85BDC9FD1C3A}</a:tableStyleId>
              </a:tblPr>
              <a:tblGrid>
                <a:gridCol w="3889375">
                  <a:extLst>
                    <a:ext uri="{9D8B030D-6E8A-4147-A177-3AD203B41FA5}">
                      <a16:colId xmlns:a16="http://schemas.microsoft.com/office/drawing/2014/main" val="20000"/>
                    </a:ext>
                  </a:extLst>
                </a:gridCol>
              </a:tblGrid>
              <a:tr h="2191385">
                <a:tc>
                  <a:txBody>
                    <a:bodyPr/>
                    <a:lstStyle/>
                    <a:p>
                      <a:pPr algn="l" defTabSz="457200">
                        <a:buClrTx/>
                        <a:buSzTx/>
                        <a:buFontTx/>
                        <a:buNone/>
                      </a:pPr>
                      <a:r>
                        <a:rPr lang="zh-CN" altLang="en-US" sz="1800" b="0" dirty="0">
                          <a:solidFill>
                            <a:schemeClr val="tx1"/>
                          </a:solidFill>
                          <a:latin typeface="微软雅黑" panose="020B0503020204020204" pitchFamily="34" charset="-122"/>
                          <a:ea typeface="微软雅黑" panose="020B0503020204020204" pitchFamily="34" charset="-122"/>
                          <a:sym typeface="+mn-ea"/>
                        </a:rPr>
                        <a:t>该区主要指镇域南部依台塬而建以传统农业产业为主导的村庄，包括南寨村、龙泉寺村等。该区域村庄建设应因地制宜，延续原有山水台塬格局，挖掘地域文化，通过整治村庄环境和田园整治，体现自然景观风貌。村庄建筑高度以1</a:t>
                      </a:r>
                      <a:r>
                        <a:rPr lang="en-US" altLang="zh-CN" sz="1800" b="0" dirty="0">
                          <a:solidFill>
                            <a:schemeClr val="tx1"/>
                          </a:solidFill>
                          <a:latin typeface="微软雅黑" panose="020B0503020204020204" pitchFamily="34" charset="-122"/>
                          <a:ea typeface="微软雅黑" panose="020B0503020204020204" pitchFamily="34" charset="-122"/>
                          <a:sym typeface="+mn-ea"/>
                        </a:rPr>
                        <a:t>-</a:t>
                      </a:r>
                      <a:r>
                        <a:rPr lang="zh-CN" altLang="en-US" sz="1800" b="0" dirty="0">
                          <a:solidFill>
                            <a:schemeClr val="tx1"/>
                          </a:solidFill>
                          <a:latin typeface="微软雅黑" panose="020B0503020204020204" pitchFamily="34" charset="-122"/>
                          <a:ea typeface="微软雅黑" panose="020B0503020204020204" pitchFamily="34" charset="-122"/>
                          <a:sym typeface="+mn-ea"/>
                        </a:rPr>
                        <a:t>2层为宜，高度不超过9米。</a:t>
                      </a:r>
                    </a:p>
                  </a:txBody>
                  <a:tcPr>
                    <a:solidFill>
                      <a:srgbClr val="D3DBEC"/>
                    </a:solidFill>
                  </a:tcPr>
                </a:tc>
                <a:extLst>
                  <a:ext uri="{0D108BD9-81ED-4DB2-BD59-A6C34878D82A}">
                    <a16:rowId xmlns:a16="http://schemas.microsoft.com/office/drawing/2014/main" val="10000"/>
                  </a:ext>
                </a:extLst>
              </a:tr>
            </a:tbl>
          </a:graphicData>
        </a:graphic>
      </p:graphicFrame>
      <p:sp>
        <p:nvSpPr>
          <p:cNvPr id="5" name="文本框 1"/>
          <p:cNvSpPr txBox="1">
            <a:spLocks noChangeArrowheads="1"/>
          </p:cNvSpPr>
          <p:nvPr/>
        </p:nvSpPr>
        <p:spPr bwMode="auto">
          <a:xfrm>
            <a:off x="289924" y="1089431"/>
            <a:ext cx="5457280" cy="6408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defRPr sz="3565" b="1">
                <a:solidFill>
                  <a:srgbClr val="638AEB"/>
                </a:solidFill>
                <a:latin typeface="微软雅黑" panose="020B0503020204020204" pitchFamily="34" charset="-122"/>
                <a:ea typeface="微软雅黑" panose="020B0503020204020204" pitchFamily="34" charset="-122"/>
              </a:defRPr>
            </a:lvl1pPr>
          </a:lstStyle>
          <a:p>
            <a:r>
              <a:rPr lang="en-US" altLang="zh-CN" dirty="0"/>
              <a:t>4.2 </a:t>
            </a:r>
            <a:r>
              <a:rPr lang="zh-CN" altLang="en-US" dirty="0"/>
              <a:t>城乡特色风貌管控</a:t>
            </a:r>
          </a:p>
        </p:txBody>
      </p:sp>
      <p:sp>
        <p:nvSpPr>
          <p:cNvPr id="9" name="文本框 6"/>
          <p:cNvSpPr txBox="1">
            <a:spLocks noChangeArrowheads="1"/>
          </p:cNvSpPr>
          <p:nvPr>
            <p:custDataLst>
              <p:tags r:id="rId3"/>
            </p:custDataLst>
          </p:nvPr>
        </p:nvSpPr>
        <p:spPr bwMode="auto">
          <a:xfrm>
            <a:off x="1061085" y="1738630"/>
            <a:ext cx="8545195" cy="721360"/>
          </a:xfrm>
          <a:prstGeom prst="rect">
            <a:avLst/>
          </a:prstGeom>
          <a:noFill/>
          <a:ln w="12700">
            <a:solidFill>
              <a:srgbClr val="7E9EEE"/>
            </a:solidFill>
          </a:ln>
          <a:extLst>
            <a:ext uri="{909E8E84-426E-40DD-AFC4-6F175D3DCCD1}">
              <a14:hiddenFill xmlns:a14="http://schemas.microsoft.com/office/drawing/2010/main">
                <a:solidFill>
                  <a:srgbClr val="FFFFFF"/>
                </a:solidFill>
              </a14:hiddenFill>
            </a:ext>
          </a:extLst>
        </p:spPr>
        <p:txBody>
          <a:bodyPr wrap="square" lIns="0" tIns="0" rIns="0" bIns="0" anchor="ctr" anchorCtr="1">
            <a:noAutofit/>
          </a:bodyPr>
          <a:lstStyle/>
          <a:p>
            <a:pPr indent="0" algn="ctr" fontAlgn="auto">
              <a:lnSpc>
                <a:spcPct val="100000"/>
              </a:lnSpc>
            </a:pPr>
            <a:r>
              <a:rPr lang="zh-CN" altLang="en-US" sz="3200" b="1" dirty="0">
                <a:solidFill>
                  <a:srgbClr val="638AEB"/>
                </a:solidFill>
                <a:latin typeface="微软雅黑" panose="020B0503020204020204" pitchFamily="34" charset="-122"/>
                <a:ea typeface="微软雅黑" panose="020B0503020204020204" pitchFamily="34" charset="-122"/>
              </a:rPr>
              <a:t>“山水相依、田城交融”</a:t>
            </a:r>
            <a:endParaRPr lang="zh-CN" altLang="en-US" sz="2400" b="1" dirty="0">
              <a:solidFill>
                <a:srgbClr val="638AEB"/>
              </a:solidFill>
              <a:latin typeface="微软雅黑" panose="020B0503020204020204" pitchFamily="34" charset="-122"/>
              <a:ea typeface="微软雅黑" panose="020B0503020204020204" pitchFamily="34" charset="-122"/>
            </a:endParaRPr>
          </a:p>
        </p:txBody>
      </p:sp>
      <p:sp>
        <p:nvSpPr>
          <p:cNvPr id="15" name="文本框 14"/>
          <p:cNvSpPr txBox="1"/>
          <p:nvPr/>
        </p:nvSpPr>
        <p:spPr>
          <a:xfrm>
            <a:off x="1362075" y="2683510"/>
            <a:ext cx="3889375" cy="460375"/>
          </a:xfrm>
          <a:prstGeom prst="rect">
            <a:avLst/>
          </a:prstGeom>
          <a:solidFill>
            <a:srgbClr val="7E9EEE"/>
          </a:solidFill>
        </p:spPr>
        <p:txBody>
          <a:bodyPr wrap="square" rtlCol="0">
            <a:spAutoFit/>
          </a:bodyPr>
          <a:lstStyle/>
          <a:p>
            <a:pPr algn="ctr">
              <a:buClrTx/>
              <a:buSzTx/>
              <a:buFontTx/>
            </a:pPr>
            <a:r>
              <a:rPr lang="zh-CN" altLang="en-US" sz="2400" b="1">
                <a:solidFill>
                  <a:schemeClr val="bg1"/>
                </a:solidFill>
                <a:latin typeface="微软雅黑" panose="020B0503020204020204" pitchFamily="34" charset="-122"/>
                <a:ea typeface="微软雅黑" panose="020B0503020204020204" pitchFamily="34" charset="-122"/>
                <a:sym typeface="+mn-ea"/>
              </a:rPr>
              <a:t>台塬农耕风貌区</a:t>
            </a:r>
          </a:p>
        </p:txBody>
      </p:sp>
      <p:sp>
        <p:nvSpPr>
          <p:cNvPr id="28" name="文本框 3"/>
          <p:cNvSpPr txBox="1">
            <a:spLocks noChangeArrowheads="1"/>
          </p:cNvSpPr>
          <p:nvPr>
            <p:custDataLst>
              <p:tags r:id="rId4"/>
            </p:custDataLst>
          </p:nvPr>
        </p:nvSpPr>
        <p:spPr bwMode="auto">
          <a:xfrm>
            <a:off x="6019800" y="14169390"/>
            <a:ext cx="3593465" cy="5530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gn="r" eaLnBrk="1" hangingPunct="1">
              <a:lnSpc>
                <a:spcPct val="150000"/>
              </a:lnSpc>
            </a:pPr>
            <a:r>
              <a:rPr lang="zh-CN" altLang="en-US" sz="2000" b="1" dirty="0">
                <a:solidFill>
                  <a:srgbClr val="404040"/>
                </a:solidFill>
                <a:latin typeface="微软雅黑" panose="020B0503020204020204" pitchFamily="34" charset="-122"/>
                <a:ea typeface="微软雅黑" panose="020B0503020204020204" pitchFamily="34" charset="-122"/>
              </a:rPr>
              <a:t>城乡风貌规划结构图</a:t>
            </a:r>
          </a:p>
        </p:txBody>
      </p:sp>
      <p:pic>
        <p:nvPicPr>
          <p:cNvPr id="4" name="图片 3"/>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a:xfrm>
            <a:off x="0" y="-5855"/>
            <a:ext cx="10527214" cy="883671"/>
          </a:xfrm>
          <a:prstGeom prst="rect">
            <a:avLst/>
          </a:prstGeom>
        </p:spPr>
      </p:pic>
      <p:sp>
        <p:nvSpPr>
          <p:cNvPr id="7" name="文本框 1"/>
          <p:cNvSpPr txBox="1">
            <a:spLocks noChangeArrowheads="1"/>
          </p:cNvSpPr>
          <p:nvPr/>
        </p:nvSpPr>
        <p:spPr bwMode="auto">
          <a:xfrm>
            <a:off x="425803" y="135197"/>
            <a:ext cx="6929153" cy="640816"/>
          </a:xfrm>
          <a:prstGeom prst="rect">
            <a:avLst/>
          </a:prstGeom>
          <a:noFill/>
          <a:ln w="9525">
            <a:noFill/>
            <a:miter lim="800000"/>
          </a:ln>
          <a:extLst>
            <a:ext uri="{909E8E84-426E-40DD-AFC4-6F175D3DCCD1}">
              <a14:hiddenFill xmlns:a14="http://schemas.microsoft.com/office/drawing/2010/main">
                <a:solidFill>
                  <a:srgbClr val="FFFFFF"/>
                </a:solidFill>
              </a14:hiddenFill>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zh-CN" sz="3600" b="1" dirty="0">
                <a:solidFill>
                  <a:schemeClr val="bg1"/>
                </a:solidFill>
                <a:latin typeface="方正小标宋简体" panose="02010601030101010101" pitchFamily="2" charset="-122"/>
                <a:ea typeface="方正小标宋简体" panose="02010601030101010101" pitchFamily="2" charset="-122"/>
              </a:rPr>
              <a:t>04  </a:t>
            </a:r>
            <a:r>
              <a:rPr lang="zh-CN" altLang="en-US" sz="3600" b="1" dirty="0">
                <a:solidFill>
                  <a:schemeClr val="bg1"/>
                </a:solidFill>
                <a:latin typeface="方正小标宋简体" panose="02010601030101010101" pitchFamily="2" charset="-122"/>
                <a:ea typeface="方正小标宋简体" panose="02010601030101010101" pitchFamily="2" charset="-122"/>
              </a:rPr>
              <a:t>风貌塑造  彰显山水文化魅力</a:t>
            </a:r>
          </a:p>
        </p:txBody>
      </p:sp>
      <p:sp>
        <p:nvSpPr>
          <p:cNvPr id="12" name="文本框 6"/>
          <p:cNvSpPr txBox="1">
            <a:spLocks noChangeArrowheads="1"/>
          </p:cNvSpPr>
          <p:nvPr>
            <p:custDataLst>
              <p:tags r:id="rId5"/>
            </p:custDataLst>
          </p:nvPr>
        </p:nvSpPr>
        <p:spPr bwMode="auto">
          <a:xfrm>
            <a:off x="657225" y="2869565"/>
            <a:ext cx="704850" cy="2189480"/>
          </a:xfrm>
          <a:prstGeom prst="rect">
            <a:avLst/>
          </a:prstGeom>
          <a:noFill/>
          <a:ln w="12700">
            <a:noFill/>
          </a:ln>
          <a:extLst>
            <a:ext uri="{909E8E84-426E-40DD-AFC4-6F175D3DCCD1}">
              <a14:hiddenFill xmlns:a14="http://schemas.microsoft.com/office/drawing/2010/main">
                <a:solidFill>
                  <a:srgbClr val="FFFFFF"/>
                </a:solidFill>
              </a14:hiddenFill>
            </a:ext>
          </a:extLst>
        </p:spPr>
        <p:txBody>
          <a:bodyPr wrap="square">
            <a:noAutofit/>
          </a:bodyPr>
          <a:lstStyle/>
          <a:p>
            <a:pPr indent="0" algn="ctr" fontAlgn="auto">
              <a:lnSpc>
                <a:spcPct val="100000"/>
              </a:lnSpc>
            </a:pPr>
            <a:r>
              <a:rPr lang="zh-CN" altLang="en-US" sz="3200" b="1" dirty="0">
                <a:solidFill>
                  <a:srgbClr val="638AEB"/>
                </a:solidFill>
                <a:latin typeface="微软雅黑" panose="020B0503020204020204" pitchFamily="34" charset="-122"/>
                <a:ea typeface="微软雅黑" panose="020B0503020204020204" pitchFamily="34" charset="-122"/>
              </a:rPr>
              <a:t>镇村风貌</a:t>
            </a:r>
          </a:p>
        </p:txBody>
      </p:sp>
      <p:sp>
        <p:nvSpPr>
          <p:cNvPr id="27" name="文本框 26"/>
          <p:cNvSpPr txBox="1"/>
          <p:nvPr/>
        </p:nvSpPr>
        <p:spPr>
          <a:xfrm>
            <a:off x="5518150" y="2683510"/>
            <a:ext cx="3889375" cy="460375"/>
          </a:xfrm>
          <a:prstGeom prst="rect">
            <a:avLst/>
          </a:prstGeom>
          <a:solidFill>
            <a:srgbClr val="7E9EEE"/>
          </a:solidFill>
        </p:spPr>
        <p:txBody>
          <a:bodyPr wrap="square" rtlCol="0">
            <a:spAutoFit/>
          </a:bodyPr>
          <a:lstStyle/>
          <a:p>
            <a:pPr algn="ctr">
              <a:buClrTx/>
              <a:buSzTx/>
              <a:buFontTx/>
            </a:pPr>
            <a:r>
              <a:rPr lang="zh-CN" altLang="en-US" sz="2400" b="1">
                <a:solidFill>
                  <a:schemeClr val="bg1"/>
                </a:solidFill>
                <a:latin typeface="微软雅黑" panose="020B0503020204020204" pitchFamily="34" charset="-122"/>
                <a:ea typeface="微软雅黑" panose="020B0503020204020204" pitchFamily="34" charset="-122"/>
                <a:sym typeface="+mn-ea"/>
              </a:rPr>
              <a:t>自然生态风貌区</a:t>
            </a:r>
          </a:p>
        </p:txBody>
      </p:sp>
      <p:grpSp>
        <p:nvGrpSpPr>
          <p:cNvPr id="3" name="组合 2"/>
          <p:cNvGrpSpPr/>
          <p:nvPr/>
        </p:nvGrpSpPr>
        <p:grpSpPr>
          <a:xfrm>
            <a:off x="1360170" y="5734050"/>
            <a:ext cx="7975383" cy="8498205"/>
            <a:chOff x="10621" y="1721"/>
            <a:chExt cx="7577" cy="8074"/>
          </a:xfrm>
        </p:grpSpPr>
        <p:pic>
          <p:nvPicPr>
            <p:cNvPr id="17" name="图片 16"/>
            <p:cNvPicPr>
              <a:picLocks noChangeAspect="1"/>
            </p:cNvPicPr>
            <p:nvPr/>
          </p:nvPicPr>
          <p:blipFill rotWithShape="1">
            <a:blip r:embed="rId8" cstate="print">
              <a:extLst>
                <a:ext uri="{BEBA8EAE-BF5A-486C-A8C5-ECC9F3942E4B}">
                  <a14:imgProps xmlns:a14="http://schemas.microsoft.com/office/drawing/2010/main">
                    <a14:imgLayer r:embed="rId9">
                      <a14:imgEffect>
                        <a14:saturation sat="33000"/>
                      </a14:imgEffect>
                    </a14:imgLayer>
                  </a14:imgProps>
                </a:ext>
                <a:ext uri="{28A0092B-C50C-407E-A947-70E740481C1C}">
                  <a14:useLocalDpi xmlns:a14="http://schemas.microsoft.com/office/drawing/2010/main" val="0"/>
                </a:ext>
              </a:extLst>
            </a:blip>
            <a:srcRect l="5932" t="13251" r="3493" b="18500"/>
            <a:stretch>
              <a:fillRect/>
            </a:stretch>
          </p:blipFill>
          <p:spPr>
            <a:xfrm>
              <a:off x="10621" y="1721"/>
              <a:ext cx="7577" cy="8074"/>
            </a:xfrm>
            <a:prstGeom prst="rect">
              <a:avLst/>
            </a:prstGeom>
          </p:spPr>
        </p:pic>
        <p:grpSp>
          <p:nvGrpSpPr>
            <p:cNvPr id="18" name="组合 17"/>
            <p:cNvGrpSpPr/>
            <p:nvPr/>
          </p:nvGrpSpPr>
          <p:grpSpPr>
            <a:xfrm>
              <a:off x="11644" y="2028"/>
              <a:ext cx="5143" cy="7479"/>
              <a:chOff x="7669441" y="1315425"/>
              <a:chExt cx="2993260" cy="4749445"/>
            </a:xfrm>
          </p:grpSpPr>
          <p:sp>
            <p:nvSpPr>
              <p:cNvPr id="20" name="任意多边形: 形状 4"/>
              <p:cNvSpPr/>
              <p:nvPr/>
            </p:nvSpPr>
            <p:spPr>
              <a:xfrm>
                <a:off x="8603400" y="1315425"/>
                <a:ext cx="2059301" cy="3642277"/>
              </a:xfrm>
              <a:custGeom>
                <a:avLst/>
                <a:gdLst>
                  <a:gd name="connsiteX0" fmla="*/ 927100 w 3073400"/>
                  <a:gd name="connsiteY0" fmla="*/ 0 h 5435600"/>
                  <a:gd name="connsiteX1" fmla="*/ 762000 w 3073400"/>
                  <a:gd name="connsiteY1" fmla="*/ 393700 h 5435600"/>
                  <a:gd name="connsiteX2" fmla="*/ 736600 w 3073400"/>
                  <a:gd name="connsiteY2" fmla="*/ 533400 h 5435600"/>
                  <a:gd name="connsiteX3" fmla="*/ 736600 w 3073400"/>
                  <a:gd name="connsiteY3" fmla="*/ 533400 h 5435600"/>
                  <a:gd name="connsiteX4" fmla="*/ 660400 w 3073400"/>
                  <a:gd name="connsiteY4" fmla="*/ 685800 h 5435600"/>
                  <a:gd name="connsiteX5" fmla="*/ 533400 w 3073400"/>
                  <a:gd name="connsiteY5" fmla="*/ 965200 h 5435600"/>
                  <a:gd name="connsiteX6" fmla="*/ 368300 w 3073400"/>
                  <a:gd name="connsiteY6" fmla="*/ 1244600 h 5435600"/>
                  <a:gd name="connsiteX7" fmla="*/ 50800 w 3073400"/>
                  <a:gd name="connsiteY7" fmla="*/ 1435100 h 5435600"/>
                  <a:gd name="connsiteX8" fmla="*/ 25400 w 3073400"/>
                  <a:gd name="connsiteY8" fmla="*/ 1447800 h 5435600"/>
                  <a:gd name="connsiteX9" fmla="*/ 139700 w 3073400"/>
                  <a:gd name="connsiteY9" fmla="*/ 1612900 h 5435600"/>
                  <a:gd name="connsiteX10" fmla="*/ 368300 w 3073400"/>
                  <a:gd name="connsiteY10" fmla="*/ 1651000 h 5435600"/>
                  <a:gd name="connsiteX11" fmla="*/ 520700 w 3073400"/>
                  <a:gd name="connsiteY11" fmla="*/ 1498600 h 5435600"/>
                  <a:gd name="connsiteX12" fmla="*/ 635000 w 3073400"/>
                  <a:gd name="connsiteY12" fmla="*/ 1612900 h 5435600"/>
                  <a:gd name="connsiteX13" fmla="*/ 520700 w 3073400"/>
                  <a:gd name="connsiteY13" fmla="*/ 1739900 h 5435600"/>
                  <a:gd name="connsiteX14" fmla="*/ 495300 w 3073400"/>
                  <a:gd name="connsiteY14" fmla="*/ 1854200 h 5435600"/>
                  <a:gd name="connsiteX15" fmla="*/ 330200 w 3073400"/>
                  <a:gd name="connsiteY15" fmla="*/ 1930400 h 5435600"/>
                  <a:gd name="connsiteX16" fmla="*/ 215900 w 3073400"/>
                  <a:gd name="connsiteY16" fmla="*/ 2057400 h 5435600"/>
                  <a:gd name="connsiteX17" fmla="*/ 25400 w 3073400"/>
                  <a:gd name="connsiteY17" fmla="*/ 2108200 h 5435600"/>
                  <a:gd name="connsiteX18" fmla="*/ 0 w 3073400"/>
                  <a:gd name="connsiteY18" fmla="*/ 2171700 h 5435600"/>
                  <a:gd name="connsiteX19" fmla="*/ 177800 w 3073400"/>
                  <a:gd name="connsiteY19" fmla="*/ 2298700 h 5435600"/>
                  <a:gd name="connsiteX20" fmla="*/ 368300 w 3073400"/>
                  <a:gd name="connsiteY20" fmla="*/ 2286000 h 5435600"/>
                  <a:gd name="connsiteX21" fmla="*/ 673100 w 3073400"/>
                  <a:gd name="connsiteY21" fmla="*/ 2298700 h 5435600"/>
                  <a:gd name="connsiteX22" fmla="*/ 1003300 w 3073400"/>
                  <a:gd name="connsiteY22" fmla="*/ 2565400 h 5435600"/>
                  <a:gd name="connsiteX23" fmla="*/ 1016000 w 3073400"/>
                  <a:gd name="connsiteY23" fmla="*/ 2844800 h 5435600"/>
                  <a:gd name="connsiteX24" fmla="*/ 1041400 w 3073400"/>
                  <a:gd name="connsiteY24" fmla="*/ 2959100 h 5435600"/>
                  <a:gd name="connsiteX25" fmla="*/ 952500 w 3073400"/>
                  <a:gd name="connsiteY25" fmla="*/ 3022600 h 5435600"/>
                  <a:gd name="connsiteX26" fmla="*/ 876300 w 3073400"/>
                  <a:gd name="connsiteY26" fmla="*/ 3035300 h 5435600"/>
                  <a:gd name="connsiteX27" fmla="*/ 635000 w 3073400"/>
                  <a:gd name="connsiteY27" fmla="*/ 3314700 h 5435600"/>
                  <a:gd name="connsiteX28" fmla="*/ 711200 w 3073400"/>
                  <a:gd name="connsiteY28" fmla="*/ 3365500 h 5435600"/>
                  <a:gd name="connsiteX29" fmla="*/ 558800 w 3073400"/>
                  <a:gd name="connsiteY29" fmla="*/ 3492500 h 5435600"/>
                  <a:gd name="connsiteX30" fmla="*/ 406400 w 3073400"/>
                  <a:gd name="connsiteY30" fmla="*/ 3657600 h 5435600"/>
                  <a:gd name="connsiteX31" fmla="*/ 355600 w 3073400"/>
                  <a:gd name="connsiteY31" fmla="*/ 3721100 h 5435600"/>
                  <a:gd name="connsiteX32" fmla="*/ 469900 w 3073400"/>
                  <a:gd name="connsiteY32" fmla="*/ 3746500 h 5435600"/>
                  <a:gd name="connsiteX33" fmla="*/ 330200 w 3073400"/>
                  <a:gd name="connsiteY33" fmla="*/ 3810000 h 5435600"/>
                  <a:gd name="connsiteX34" fmla="*/ 381000 w 3073400"/>
                  <a:gd name="connsiteY34" fmla="*/ 3886200 h 5435600"/>
                  <a:gd name="connsiteX35" fmla="*/ 317500 w 3073400"/>
                  <a:gd name="connsiteY35" fmla="*/ 3975100 h 5435600"/>
                  <a:gd name="connsiteX36" fmla="*/ 330200 w 3073400"/>
                  <a:gd name="connsiteY36" fmla="*/ 4076700 h 5435600"/>
                  <a:gd name="connsiteX37" fmla="*/ 419100 w 3073400"/>
                  <a:gd name="connsiteY37" fmla="*/ 4076700 h 5435600"/>
                  <a:gd name="connsiteX38" fmla="*/ 457200 w 3073400"/>
                  <a:gd name="connsiteY38" fmla="*/ 4114800 h 5435600"/>
                  <a:gd name="connsiteX39" fmla="*/ 330200 w 3073400"/>
                  <a:gd name="connsiteY39" fmla="*/ 4279900 h 5435600"/>
                  <a:gd name="connsiteX40" fmla="*/ 266700 w 3073400"/>
                  <a:gd name="connsiteY40" fmla="*/ 4419600 h 5435600"/>
                  <a:gd name="connsiteX41" fmla="*/ 647700 w 3073400"/>
                  <a:gd name="connsiteY41" fmla="*/ 4572000 h 5435600"/>
                  <a:gd name="connsiteX42" fmla="*/ 1066800 w 3073400"/>
                  <a:gd name="connsiteY42" fmla="*/ 4813300 h 5435600"/>
                  <a:gd name="connsiteX43" fmla="*/ 1562100 w 3073400"/>
                  <a:gd name="connsiteY43" fmla="*/ 5245100 h 5435600"/>
                  <a:gd name="connsiteX44" fmla="*/ 1739900 w 3073400"/>
                  <a:gd name="connsiteY44" fmla="*/ 5435600 h 5435600"/>
                  <a:gd name="connsiteX45" fmla="*/ 1879600 w 3073400"/>
                  <a:gd name="connsiteY45" fmla="*/ 5219700 h 5435600"/>
                  <a:gd name="connsiteX46" fmla="*/ 1905000 w 3073400"/>
                  <a:gd name="connsiteY46" fmla="*/ 5092700 h 5435600"/>
                  <a:gd name="connsiteX47" fmla="*/ 1905000 w 3073400"/>
                  <a:gd name="connsiteY47" fmla="*/ 4876800 h 5435600"/>
                  <a:gd name="connsiteX48" fmla="*/ 1892300 w 3073400"/>
                  <a:gd name="connsiteY48" fmla="*/ 4749800 h 5435600"/>
                  <a:gd name="connsiteX49" fmla="*/ 1955800 w 3073400"/>
                  <a:gd name="connsiteY49" fmla="*/ 4686300 h 5435600"/>
                  <a:gd name="connsiteX50" fmla="*/ 2120900 w 3073400"/>
                  <a:gd name="connsiteY50" fmla="*/ 4838700 h 5435600"/>
                  <a:gd name="connsiteX51" fmla="*/ 2171700 w 3073400"/>
                  <a:gd name="connsiteY51" fmla="*/ 4711700 h 5435600"/>
                  <a:gd name="connsiteX52" fmla="*/ 2171700 w 3073400"/>
                  <a:gd name="connsiteY52" fmla="*/ 4457700 h 5435600"/>
                  <a:gd name="connsiteX53" fmla="*/ 2171700 w 3073400"/>
                  <a:gd name="connsiteY53" fmla="*/ 4292600 h 5435600"/>
                  <a:gd name="connsiteX54" fmla="*/ 2197100 w 3073400"/>
                  <a:gd name="connsiteY54" fmla="*/ 4267200 h 5435600"/>
                  <a:gd name="connsiteX55" fmla="*/ 2184400 w 3073400"/>
                  <a:gd name="connsiteY55" fmla="*/ 4165600 h 5435600"/>
                  <a:gd name="connsiteX56" fmla="*/ 2273300 w 3073400"/>
                  <a:gd name="connsiteY56" fmla="*/ 4013200 h 5435600"/>
                  <a:gd name="connsiteX57" fmla="*/ 2362200 w 3073400"/>
                  <a:gd name="connsiteY57" fmla="*/ 3911600 h 5435600"/>
                  <a:gd name="connsiteX58" fmla="*/ 2514600 w 3073400"/>
                  <a:gd name="connsiteY58" fmla="*/ 3771900 h 5435600"/>
                  <a:gd name="connsiteX59" fmla="*/ 2692400 w 3073400"/>
                  <a:gd name="connsiteY59" fmla="*/ 3619500 h 5435600"/>
                  <a:gd name="connsiteX60" fmla="*/ 2692400 w 3073400"/>
                  <a:gd name="connsiteY60" fmla="*/ 3403600 h 5435600"/>
                  <a:gd name="connsiteX61" fmla="*/ 2870200 w 3073400"/>
                  <a:gd name="connsiteY61" fmla="*/ 3365500 h 5435600"/>
                  <a:gd name="connsiteX62" fmla="*/ 2844800 w 3073400"/>
                  <a:gd name="connsiteY62" fmla="*/ 3086100 h 5435600"/>
                  <a:gd name="connsiteX63" fmla="*/ 2743200 w 3073400"/>
                  <a:gd name="connsiteY63" fmla="*/ 2959100 h 5435600"/>
                  <a:gd name="connsiteX64" fmla="*/ 2641600 w 3073400"/>
                  <a:gd name="connsiteY64" fmla="*/ 2781300 h 5435600"/>
                  <a:gd name="connsiteX65" fmla="*/ 2603500 w 3073400"/>
                  <a:gd name="connsiteY65" fmla="*/ 2730500 h 5435600"/>
                  <a:gd name="connsiteX66" fmla="*/ 2755900 w 3073400"/>
                  <a:gd name="connsiteY66" fmla="*/ 2540000 h 5435600"/>
                  <a:gd name="connsiteX67" fmla="*/ 2933700 w 3073400"/>
                  <a:gd name="connsiteY67" fmla="*/ 2489200 h 5435600"/>
                  <a:gd name="connsiteX68" fmla="*/ 3073400 w 3073400"/>
                  <a:gd name="connsiteY68" fmla="*/ 2451100 h 5435600"/>
                  <a:gd name="connsiteX69" fmla="*/ 3048000 w 3073400"/>
                  <a:gd name="connsiteY69" fmla="*/ 2362200 h 5435600"/>
                  <a:gd name="connsiteX70" fmla="*/ 2908300 w 3073400"/>
                  <a:gd name="connsiteY70" fmla="*/ 2222500 h 5435600"/>
                  <a:gd name="connsiteX71" fmla="*/ 2616200 w 3073400"/>
                  <a:gd name="connsiteY71" fmla="*/ 1993900 h 5435600"/>
                  <a:gd name="connsiteX72" fmla="*/ 2387600 w 3073400"/>
                  <a:gd name="connsiteY72" fmla="*/ 2006600 h 5435600"/>
                  <a:gd name="connsiteX73" fmla="*/ 2247900 w 3073400"/>
                  <a:gd name="connsiteY73" fmla="*/ 1955800 h 5435600"/>
                  <a:gd name="connsiteX74" fmla="*/ 2146300 w 3073400"/>
                  <a:gd name="connsiteY74" fmla="*/ 1854200 h 5435600"/>
                  <a:gd name="connsiteX75" fmla="*/ 2006600 w 3073400"/>
                  <a:gd name="connsiteY75" fmla="*/ 1828800 h 5435600"/>
                  <a:gd name="connsiteX76" fmla="*/ 1955800 w 3073400"/>
                  <a:gd name="connsiteY76" fmla="*/ 1866900 h 5435600"/>
                  <a:gd name="connsiteX77" fmla="*/ 1943100 w 3073400"/>
                  <a:gd name="connsiteY77" fmla="*/ 1701800 h 5435600"/>
                  <a:gd name="connsiteX78" fmla="*/ 2032000 w 3073400"/>
                  <a:gd name="connsiteY78" fmla="*/ 1562100 h 5435600"/>
                  <a:gd name="connsiteX79" fmla="*/ 2032000 w 3073400"/>
                  <a:gd name="connsiteY79" fmla="*/ 1562100 h 5435600"/>
                  <a:gd name="connsiteX80" fmla="*/ 1930400 w 3073400"/>
                  <a:gd name="connsiteY80" fmla="*/ 1511300 h 5435600"/>
                  <a:gd name="connsiteX81" fmla="*/ 1879600 w 3073400"/>
                  <a:gd name="connsiteY81" fmla="*/ 1638300 h 5435600"/>
                  <a:gd name="connsiteX82" fmla="*/ 1866900 w 3073400"/>
                  <a:gd name="connsiteY82" fmla="*/ 1574800 h 5435600"/>
                  <a:gd name="connsiteX83" fmla="*/ 1866900 w 3073400"/>
                  <a:gd name="connsiteY83" fmla="*/ 1409700 h 5435600"/>
                  <a:gd name="connsiteX84" fmla="*/ 1866900 w 3073400"/>
                  <a:gd name="connsiteY84" fmla="*/ 1409700 h 5435600"/>
                  <a:gd name="connsiteX85" fmla="*/ 1638300 w 3073400"/>
                  <a:gd name="connsiteY85" fmla="*/ 1308100 h 5435600"/>
                  <a:gd name="connsiteX86" fmla="*/ 1460500 w 3073400"/>
                  <a:gd name="connsiteY86" fmla="*/ 1371600 h 5435600"/>
                  <a:gd name="connsiteX87" fmla="*/ 1397000 w 3073400"/>
                  <a:gd name="connsiteY87" fmla="*/ 1168400 h 5435600"/>
                  <a:gd name="connsiteX88" fmla="*/ 1384300 w 3073400"/>
                  <a:gd name="connsiteY88" fmla="*/ 1066800 h 5435600"/>
                  <a:gd name="connsiteX89" fmla="*/ 1460500 w 3073400"/>
                  <a:gd name="connsiteY89" fmla="*/ 952500 h 5435600"/>
                  <a:gd name="connsiteX90" fmla="*/ 1511300 w 3073400"/>
                  <a:gd name="connsiteY90" fmla="*/ 762000 h 5435600"/>
                  <a:gd name="connsiteX91" fmla="*/ 1409700 w 3073400"/>
                  <a:gd name="connsiteY91" fmla="*/ 723900 h 5435600"/>
                  <a:gd name="connsiteX92" fmla="*/ 1435100 w 3073400"/>
                  <a:gd name="connsiteY92" fmla="*/ 571500 h 5435600"/>
                  <a:gd name="connsiteX93" fmla="*/ 1435100 w 3073400"/>
                  <a:gd name="connsiteY93" fmla="*/ 508000 h 5435600"/>
                  <a:gd name="connsiteX94" fmla="*/ 1371600 w 3073400"/>
                  <a:gd name="connsiteY94" fmla="*/ 457200 h 5435600"/>
                  <a:gd name="connsiteX95" fmla="*/ 1270000 w 3073400"/>
                  <a:gd name="connsiteY95" fmla="*/ 482600 h 5435600"/>
                  <a:gd name="connsiteX96" fmla="*/ 1270000 w 3073400"/>
                  <a:gd name="connsiteY96" fmla="*/ 393700 h 5435600"/>
                  <a:gd name="connsiteX97" fmla="*/ 1181100 w 3073400"/>
                  <a:gd name="connsiteY97" fmla="*/ 330200 h 5435600"/>
                  <a:gd name="connsiteX98" fmla="*/ 1181100 w 3073400"/>
                  <a:gd name="connsiteY98" fmla="*/ 165100 h 5435600"/>
                  <a:gd name="connsiteX99" fmla="*/ 1104900 w 3073400"/>
                  <a:gd name="connsiteY99" fmla="*/ 114300 h 5435600"/>
                  <a:gd name="connsiteX100" fmla="*/ 1041400 w 3073400"/>
                  <a:gd name="connsiteY100" fmla="*/ 177800 h 5435600"/>
                  <a:gd name="connsiteX101" fmla="*/ 990600 w 3073400"/>
                  <a:gd name="connsiteY101" fmla="*/ 165100 h 5435600"/>
                  <a:gd name="connsiteX102" fmla="*/ 927100 w 3073400"/>
                  <a:gd name="connsiteY102" fmla="*/ 0 h 5435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3073400" h="5435600">
                    <a:moveTo>
                      <a:pt x="927100" y="0"/>
                    </a:moveTo>
                    <a:lnTo>
                      <a:pt x="762000" y="393700"/>
                    </a:lnTo>
                    <a:lnTo>
                      <a:pt x="736600" y="533400"/>
                    </a:lnTo>
                    <a:lnTo>
                      <a:pt x="736600" y="533400"/>
                    </a:lnTo>
                    <a:lnTo>
                      <a:pt x="660400" y="685800"/>
                    </a:lnTo>
                    <a:lnTo>
                      <a:pt x="533400" y="965200"/>
                    </a:lnTo>
                    <a:lnTo>
                      <a:pt x="368300" y="1244600"/>
                    </a:lnTo>
                    <a:lnTo>
                      <a:pt x="50800" y="1435100"/>
                    </a:lnTo>
                    <a:lnTo>
                      <a:pt x="25400" y="1447800"/>
                    </a:lnTo>
                    <a:lnTo>
                      <a:pt x="139700" y="1612900"/>
                    </a:lnTo>
                    <a:lnTo>
                      <a:pt x="368300" y="1651000"/>
                    </a:lnTo>
                    <a:lnTo>
                      <a:pt x="520700" y="1498600"/>
                    </a:lnTo>
                    <a:lnTo>
                      <a:pt x="635000" y="1612900"/>
                    </a:lnTo>
                    <a:lnTo>
                      <a:pt x="520700" y="1739900"/>
                    </a:lnTo>
                    <a:lnTo>
                      <a:pt x="495300" y="1854200"/>
                    </a:lnTo>
                    <a:lnTo>
                      <a:pt x="330200" y="1930400"/>
                    </a:lnTo>
                    <a:lnTo>
                      <a:pt x="215900" y="2057400"/>
                    </a:lnTo>
                    <a:lnTo>
                      <a:pt x="25400" y="2108200"/>
                    </a:lnTo>
                    <a:lnTo>
                      <a:pt x="0" y="2171700"/>
                    </a:lnTo>
                    <a:lnTo>
                      <a:pt x="177800" y="2298700"/>
                    </a:lnTo>
                    <a:lnTo>
                      <a:pt x="368300" y="2286000"/>
                    </a:lnTo>
                    <a:lnTo>
                      <a:pt x="673100" y="2298700"/>
                    </a:lnTo>
                    <a:lnTo>
                      <a:pt x="1003300" y="2565400"/>
                    </a:lnTo>
                    <a:lnTo>
                      <a:pt x="1016000" y="2844800"/>
                    </a:lnTo>
                    <a:lnTo>
                      <a:pt x="1041400" y="2959100"/>
                    </a:lnTo>
                    <a:lnTo>
                      <a:pt x="952500" y="3022600"/>
                    </a:lnTo>
                    <a:lnTo>
                      <a:pt x="876300" y="3035300"/>
                    </a:lnTo>
                    <a:lnTo>
                      <a:pt x="635000" y="3314700"/>
                    </a:lnTo>
                    <a:lnTo>
                      <a:pt x="711200" y="3365500"/>
                    </a:lnTo>
                    <a:lnTo>
                      <a:pt x="558800" y="3492500"/>
                    </a:lnTo>
                    <a:lnTo>
                      <a:pt x="406400" y="3657600"/>
                    </a:lnTo>
                    <a:lnTo>
                      <a:pt x="355600" y="3721100"/>
                    </a:lnTo>
                    <a:lnTo>
                      <a:pt x="469900" y="3746500"/>
                    </a:lnTo>
                    <a:lnTo>
                      <a:pt x="330200" y="3810000"/>
                    </a:lnTo>
                    <a:lnTo>
                      <a:pt x="381000" y="3886200"/>
                    </a:lnTo>
                    <a:lnTo>
                      <a:pt x="317500" y="3975100"/>
                    </a:lnTo>
                    <a:lnTo>
                      <a:pt x="330200" y="4076700"/>
                    </a:lnTo>
                    <a:lnTo>
                      <a:pt x="419100" y="4076700"/>
                    </a:lnTo>
                    <a:lnTo>
                      <a:pt x="457200" y="4114800"/>
                    </a:lnTo>
                    <a:lnTo>
                      <a:pt x="330200" y="4279900"/>
                    </a:lnTo>
                    <a:lnTo>
                      <a:pt x="266700" y="4419600"/>
                    </a:lnTo>
                    <a:lnTo>
                      <a:pt x="647700" y="4572000"/>
                    </a:lnTo>
                    <a:lnTo>
                      <a:pt x="1066800" y="4813300"/>
                    </a:lnTo>
                    <a:lnTo>
                      <a:pt x="1562100" y="5245100"/>
                    </a:lnTo>
                    <a:lnTo>
                      <a:pt x="1739900" y="5435600"/>
                    </a:lnTo>
                    <a:lnTo>
                      <a:pt x="1879600" y="5219700"/>
                    </a:lnTo>
                    <a:lnTo>
                      <a:pt x="1905000" y="5092700"/>
                    </a:lnTo>
                    <a:lnTo>
                      <a:pt x="1905000" y="4876800"/>
                    </a:lnTo>
                    <a:lnTo>
                      <a:pt x="1892300" y="4749800"/>
                    </a:lnTo>
                    <a:lnTo>
                      <a:pt x="1955800" y="4686300"/>
                    </a:lnTo>
                    <a:lnTo>
                      <a:pt x="2120900" y="4838700"/>
                    </a:lnTo>
                    <a:lnTo>
                      <a:pt x="2171700" y="4711700"/>
                    </a:lnTo>
                    <a:lnTo>
                      <a:pt x="2171700" y="4457700"/>
                    </a:lnTo>
                    <a:lnTo>
                      <a:pt x="2171700" y="4292600"/>
                    </a:lnTo>
                    <a:lnTo>
                      <a:pt x="2197100" y="4267200"/>
                    </a:lnTo>
                    <a:lnTo>
                      <a:pt x="2184400" y="4165600"/>
                    </a:lnTo>
                    <a:lnTo>
                      <a:pt x="2273300" y="4013200"/>
                    </a:lnTo>
                    <a:lnTo>
                      <a:pt x="2362200" y="3911600"/>
                    </a:lnTo>
                    <a:lnTo>
                      <a:pt x="2514600" y="3771900"/>
                    </a:lnTo>
                    <a:lnTo>
                      <a:pt x="2692400" y="3619500"/>
                    </a:lnTo>
                    <a:lnTo>
                      <a:pt x="2692400" y="3403600"/>
                    </a:lnTo>
                    <a:lnTo>
                      <a:pt x="2870200" y="3365500"/>
                    </a:lnTo>
                    <a:lnTo>
                      <a:pt x="2844800" y="3086100"/>
                    </a:lnTo>
                    <a:lnTo>
                      <a:pt x="2743200" y="2959100"/>
                    </a:lnTo>
                    <a:lnTo>
                      <a:pt x="2641600" y="2781300"/>
                    </a:lnTo>
                    <a:lnTo>
                      <a:pt x="2603500" y="2730500"/>
                    </a:lnTo>
                    <a:lnTo>
                      <a:pt x="2755900" y="2540000"/>
                    </a:lnTo>
                    <a:lnTo>
                      <a:pt x="2933700" y="2489200"/>
                    </a:lnTo>
                    <a:lnTo>
                      <a:pt x="3073400" y="2451100"/>
                    </a:lnTo>
                    <a:lnTo>
                      <a:pt x="3048000" y="2362200"/>
                    </a:lnTo>
                    <a:lnTo>
                      <a:pt x="2908300" y="2222500"/>
                    </a:lnTo>
                    <a:lnTo>
                      <a:pt x="2616200" y="1993900"/>
                    </a:lnTo>
                    <a:lnTo>
                      <a:pt x="2387600" y="2006600"/>
                    </a:lnTo>
                    <a:lnTo>
                      <a:pt x="2247900" y="1955800"/>
                    </a:lnTo>
                    <a:lnTo>
                      <a:pt x="2146300" y="1854200"/>
                    </a:lnTo>
                    <a:lnTo>
                      <a:pt x="2006600" y="1828800"/>
                    </a:lnTo>
                    <a:lnTo>
                      <a:pt x="1955800" y="1866900"/>
                    </a:lnTo>
                    <a:lnTo>
                      <a:pt x="1943100" y="1701800"/>
                    </a:lnTo>
                    <a:lnTo>
                      <a:pt x="2032000" y="1562100"/>
                    </a:lnTo>
                    <a:lnTo>
                      <a:pt x="2032000" y="1562100"/>
                    </a:lnTo>
                    <a:lnTo>
                      <a:pt x="1930400" y="1511300"/>
                    </a:lnTo>
                    <a:lnTo>
                      <a:pt x="1879600" y="1638300"/>
                    </a:lnTo>
                    <a:lnTo>
                      <a:pt x="1866900" y="1574800"/>
                    </a:lnTo>
                    <a:lnTo>
                      <a:pt x="1866900" y="1409700"/>
                    </a:lnTo>
                    <a:lnTo>
                      <a:pt x="1866900" y="1409700"/>
                    </a:lnTo>
                    <a:lnTo>
                      <a:pt x="1638300" y="1308100"/>
                    </a:lnTo>
                    <a:lnTo>
                      <a:pt x="1460500" y="1371600"/>
                    </a:lnTo>
                    <a:lnTo>
                      <a:pt x="1397000" y="1168400"/>
                    </a:lnTo>
                    <a:lnTo>
                      <a:pt x="1384300" y="1066800"/>
                    </a:lnTo>
                    <a:lnTo>
                      <a:pt x="1460500" y="952500"/>
                    </a:lnTo>
                    <a:lnTo>
                      <a:pt x="1511300" y="762000"/>
                    </a:lnTo>
                    <a:lnTo>
                      <a:pt x="1409700" y="723900"/>
                    </a:lnTo>
                    <a:lnTo>
                      <a:pt x="1435100" y="571500"/>
                    </a:lnTo>
                    <a:lnTo>
                      <a:pt x="1435100" y="508000"/>
                    </a:lnTo>
                    <a:lnTo>
                      <a:pt x="1371600" y="457200"/>
                    </a:lnTo>
                    <a:lnTo>
                      <a:pt x="1270000" y="482600"/>
                    </a:lnTo>
                    <a:lnTo>
                      <a:pt x="1270000" y="393700"/>
                    </a:lnTo>
                    <a:lnTo>
                      <a:pt x="1181100" y="330200"/>
                    </a:lnTo>
                    <a:lnTo>
                      <a:pt x="1181100" y="165100"/>
                    </a:lnTo>
                    <a:lnTo>
                      <a:pt x="1104900" y="114300"/>
                    </a:lnTo>
                    <a:lnTo>
                      <a:pt x="1041400" y="177800"/>
                    </a:lnTo>
                    <a:lnTo>
                      <a:pt x="990600" y="165100"/>
                    </a:lnTo>
                    <a:lnTo>
                      <a:pt x="927100" y="0"/>
                    </a:lnTo>
                    <a:close/>
                  </a:path>
                </a:pathLst>
              </a:custGeom>
              <a:solidFill>
                <a:srgbClr val="92D050">
                  <a:alpha val="65000"/>
                </a:srgbClr>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sz="1800" dirty="0"/>
              </a:p>
            </p:txBody>
          </p:sp>
          <p:sp>
            <p:nvSpPr>
              <p:cNvPr id="21" name="任意多边形: 形状 6"/>
              <p:cNvSpPr/>
              <p:nvPr/>
            </p:nvSpPr>
            <p:spPr>
              <a:xfrm>
                <a:off x="7669441" y="4303301"/>
                <a:ext cx="2110358" cy="1761569"/>
              </a:xfrm>
              <a:custGeom>
                <a:avLst/>
                <a:gdLst>
                  <a:gd name="connsiteX0" fmla="*/ 0 w 3149600"/>
                  <a:gd name="connsiteY0" fmla="*/ 1397000 h 2628900"/>
                  <a:gd name="connsiteX1" fmla="*/ 215900 w 3149600"/>
                  <a:gd name="connsiteY1" fmla="*/ 1549400 h 2628900"/>
                  <a:gd name="connsiteX2" fmla="*/ 330200 w 3149600"/>
                  <a:gd name="connsiteY2" fmla="*/ 1397000 h 2628900"/>
                  <a:gd name="connsiteX3" fmla="*/ 546100 w 3149600"/>
                  <a:gd name="connsiteY3" fmla="*/ 1193800 h 2628900"/>
                  <a:gd name="connsiteX4" fmla="*/ 584200 w 3149600"/>
                  <a:gd name="connsiteY4" fmla="*/ 1257300 h 2628900"/>
                  <a:gd name="connsiteX5" fmla="*/ 520700 w 3149600"/>
                  <a:gd name="connsiteY5" fmla="*/ 1397000 h 2628900"/>
                  <a:gd name="connsiteX6" fmla="*/ 622300 w 3149600"/>
                  <a:gd name="connsiteY6" fmla="*/ 1460500 h 2628900"/>
                  <a:gd name="connsiteX7" fmla="*/ 685800 w 3149600"/>
                  <a:gd name="connsiteY7" fmla="*/ 1574800 h 2628900"/>
                  <a:gd name="connsiteX8" fmla="*/ 685800 w 3149600"/>
                  <a:gd name="connsiteY8" fmla="*/ 1663700 h 2628900"/>
                  <a:gd name="connsiteX9" fmla="*/ 749300 w 3149600"/>
                  <a:gd name="connsiteY9" fmla="*/ 1714500 h 2628900"/>
                  <a:gd name="connsiteX10" fmla="*/ 825500 w 3149600"/>
                  <a:gd name="connsiteY10" fmla="*/ 1638300 h 2628900"/>
                  <a:gd name="connsiteX11" fmla="*/ 838200 w 3149600"/>
                  <a:gd name="connsiteY11" fmla="*/ 1765300 h 2628900"/>
                  <a:gd name="connsiteX12" fmla="*/ 914400 w 3149600"/>
                  <a:gd name="connsiteY12" fmla="*/ 1739900 h 2628900"/>
                  <a:gd name="connsiteX13" fmla="*/ 914400 w 3149600"/>
                  <a:gd name="connsiteY13" fmla="*/ 1651000 h 2628900"/>
                  <a:gd name="connsiteX14" fmla="*/ 952500 w 3149600"/>
                  <a:gd name="connsiteY14" fmla="*/ 1714500 h 2628900"/>
                  <a:gd name="connsiteX15" fmla="*/ 977900 w 3149600"/>
                  <a:gd name="connsiteY15" fmla="*/ 1828800 h 2628900"/>
                  <a:gd name="connsiteX16" fmla="*/ 1143000 w 3149600"/>
                  <a:gd name="connsiteY16" fmla="*/ 1930400 h 2628900"/>
                  <a:gd name="connsiteX17" fmla="*/ 1219200 w 3149600"/>
                  <a:gd name="connsiteY17" fmla="*/ 1892300 h 2628900"/>
                  <a:gd name="connsiteX18" fmla="*/ 1282700 w 3149600"/>
                  <a:gd name="connsiteY18" fmla="*/ 1892300 h 2628900"/>
                  <a:gd name="connsiteX19" fmla="*/ 1231900 w 3149600"/>
                  <a:gd name="connsiteY19" fmla="*/ 1981200 h 2628900"/>
                  <a:gd name="connsiteX20" fmla="*/ 1282700 w 3149600"/>
                  <a:gd name="connsiteY20" fmla="*/ 2019300 h 2628900"/>
                  <a:gd name="connsiteX21" fmla="*/ 1346200 w 3149600"/>
                  <a:gd name="connsiteY21" fmla="*/ 2082800 h 2628900"/>
                  <a:gd name="connsiteX22" fmla="*/ 1295400 w 3149600"/>
                  <a:gd name="connsiteY22" fmla="*/ 2159000 h 2628900"/>
                  <a:gd name="connsiteX23" fmla="*/ 1257300 w 3149600"/>
                  <a:gd name="connsiteY23" fmla="*/ 2184400 h 2628900"/>
                  <a:gd name="connsiteX24" fmla="*/ 1320800 w 3149600"/>
                  <a:gd name="connsiteY24" fmla="*/ 2235200 h 2628900"/>
                  <a:gd name="connsiteX25" fmla="*/ 1346200 w 3149600"/>
                  <a:gd name="connsiteY25" fmla="*/ 2286000 h 2628900"/>
                  <a:gd name="connsiteX26" fmla="*/ 1371600 w 3149600"/>
                  <a:gd name="connsiteY26" fmla="*/ 2413000 h 2628900"/>
                  <a:gd name="connsiteX27" fmla="*/ 1358900 w 3149600"/>
                  <a:gd name="connsiteY27" fmla="*/ 2514600 h 2628900"/>
                  <a:gd name="connsiteX28" fmla="*/ 1473200 w 3149600"/>
                  <a:gd name="connsiteY28" fmla="*/ 2463800 h 2628900"/>
                  <a:gd name="connsiteX29" fmla="*/ 1371600 w 3149600"/>
                  <a:gd name="connsiteY29" fmla="*/ 2628900 h 2628900"/>
                  <a:gd name="connsiteX30" fmla="*/ 1536700 w 3149600"/>
                  <a:gd name="connsiteY30" fmla="*/ 2565400 h 2628900"/>
                  <a:gd name="connsiteX31" fmla="*/ 1638300 w 3149600"/>
                  <a:gd name="connsiteY31" fmla="*/ 2514600 h 2628900"/>
                  <a:gd name="connsiteX32" fmla="*/ 1714500 w 3149600"/>
                  <a:gd name="connsiteY32" fmla="*/ 2374900 h 2628900"/>
                  <a:gd name="connsiteX33" fmla="*/ 1841500 w 3149600"/>
                  <a:gd name="connsiteY33" fmla="*/ 2298700 h 2628900"/>
                  <a:gd name="connsiteX34" fmla="*/ 1866900 w 3149600"/>
                  <a:gd name="connsiteY34" fmla="*/ 2133600 h 2628900"/>
                  <a:gd name="connsiteX35" fmla="*/ 1905000 w 3149600"/>
                  <a:gd name="connsiteY35" fmla="*/ 2032000 h 2628900"/>
                  <a:gd name="connsiteX36" fmla="*/ 2070100 w 3149600"/>
                  <a:gd name="connsiteY36" fmla="*/ 1955800 h 2628900"/>
                  <a:gd name="connsiteX37" fmla="*/ 1968500 w 3149600"/>
                  <a:gd name="connsiteY37" fmla="*/ 1892300 h 2628900"/>
                  <a:gd name="connsiteX38" fmla="*/ 1866900 w 3149600"/>
                  <a:gd name="connsiteY38" fmla="*/ 1968500 h 2628900"/>
                  <a:gd name="connsiteX39" fmla="*/ 2006600 w 3149600"/>
                  <a:gd name="connsiteY39" fmla="*/ 1816100 h 2628900"/>
                  <a:gd name="connsiteX40" fmla="*/ 2133600 w 3149600"/>
                  <a:gd name="connsiteY40" fmla="*/ 1638300 h 2628900"/>
                  <a:gd name="connsiteX41" fmla="*/ 2108200 w 3149600"/>
                  <a:gd name="connsiteY41" fmla="*/ 1587500 h 2628900"/>
                  <a:gd name="connsiteX42" fmla="*/ 2413000 w 3149600"/>
                  <a:gd name="connsiteY42" fmla="*/ 1498600 h 2628900"/>
                  <a:gd name="connsiteX43" fmla="*/ 2565400 w 3149600"/>
                  <a:gd name="connsiteY43" fmla="*/ 1435100 h 2628900"/>
                  <a:gd name="connsiteX44" fmla="*/ 2844800 w 3149600"/>
                  <a:gd name="connsiteY44" fmla="*/ 1219200 h 2628900"/>
                  <a:gd name="connsiteX45" fmla="*/ 3149600 w 3149600"/>
                  <a:gd name="connsiteY45" fmla="*/ 977900 h 2628900"/>
                  <a:gd name="connsiteX46" fmla="*/ 2819400 w 3149600"/>
                  <a:gd name="connsiteY46" fmla="*/ 685800 h 2628900"/>
                  <a:gd name="connsiteX47" fmla="*/ 2578100 w 3149600"/>
                  <a:gd name="connsiteY47" fmla="*/ 457200 h 2628900"/>
                  <a:gd name="connsiteX48" fmla="*/ 2222500 w 3149600"/>
                  <a:gd name="connsiteY48" fmla="*/ 215900 h 2628900"/>
                  <a:gd name="connsiteX49" fmla="*/ 1778000 w 3149600"/>
                  <a:gd name="connsiteY49" fmla="*/ 0 h 2628900"/>
                  <a:gd name="connsiteX50" fmla="*/ 1701800 w 3149600"/>
                  <a:gd name="connsiteY50" fmla="*/ 12700 h 2628900"/>
                  <a:gd name="connsiteX51" fmla="*/ 1587500 w 3149600"/>
                  <a:gd name="connsiteY51" fmla="*/ 63500 h 2628900"/>
                  <a:gd name="connsiteX52" fmla="*/ 1422400 w 3149600"/>
                  <a:gd name="connsiteY52" fmla="*/ 152400 h 2628900"/>
                  <a:gd name="connsiteX53" fmla="*/ 1244600 w 3149600"/>
                  <a:gd name="connsiteY53" fmla="*/ 304800 h 2628900"/>
                  <a:gd name="connsiteX54" fmla="*/ 1079500 w 3149600"/>
                  <a:gd name="connsiteY54" fmla="*/ 457200 h 2628900"/>
                  <a:gd name="connsiteX55" fmla="*/ 787400 w 3149600"/>
                  <a:gd name="connsiteY55" fmla="*/ 596900 h 2628900"/>
                  <a:gd name="connsiteX56" fmla="*/ 406400 w 3149600"/>
                  <a:gd name="connsiteY56" fmla="*/ 863600 h 2628900"/>
                  <a:gd name="connsiteX57" fmla="*/ 0 w 3149600"/>
                  <a:gd name="connsiteY57" fmla="*/ 1397000 h 2628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3149600" h="2628900">
                    <a:moveTo>
                      <a:pt x="0" y="1397000"/>
                    </a:moveTo>
                    <a:lnTo>
                      <a:pt x="215900" y="1549400"/>
                    </a:lnTo>
                    <a:lnTo>
                      <a:pt x="330200" y="1397000"/>
                    </a:lnTo>
                    <a:lnTo>
                      <a:pt x="546100" y="1193800"/>
                    </a:lnTo>
                    <a:lnTo>
                      <a:pt x="584200" y="1257300"/>
                    </a:lnTo>
                    <a:lnTo>
                      <a:pt x="520700" y="1397000"/>
                    </a:lnTo>
                    <a:lnTo>
                      <a:pt x="622300" y="1460500"/>
                    </a:lnTo>
                    <a:lnTo>
                      <a:pt x="685800" y="1574800"/>
                    </a:lnTo>
                    <a:lnTo>
                      <a:pt x="685800" y="1663700"/>
                    </a:lnTo>
                    <a:lnTo>
                      <a:pt x="749300" y="1714500"/>
                    </a:lnTo>
                    <a:lnTo>
                      <a:pt x="825500" y="1638300"/>
                    </a:lnTo>
                    <a:lnTo>
                      <a:pt x="838200" y="1765300"/>
                    </a:lnTo>
                    <a:lnTo>
                      <a:pt x="914400" y="1739900"/>
                    </a:lnTo>
                    <a:lnTo>
                      <a:pt x="914400" y="1651000"/>
                    </a:lnTo>
                    <a:lnTo>
                      <a:pt x="952500" y="1714500"/>
                    </a:lnTo>
                    <a:lnTo>
                      <a:pt x="977900" y="1828800"/>
                    </a:lnTo>
                    <a:lnTo>
                      <a:pt x="1143000" y="1930400"/>
                    </a:lnTo>
                    <a:lnTo>
                      <a:pt x="1219200" y="1892300"/>
                    </a:lnTo>
                    <a:lnTo>
                      <a:pt x="1282700" y="1892300"/>
                    </a:lnTo>
                    <a:lnTo>
                      <a:pt x="1231900" y="1981200"/>
                    </a:lnTo>
                    <a:lnTo>
                      <a:pt x="1282700" y="2019300"/>
                    </a:lnTo>
                    <a:lnTo>
                      <a:pt x="1346200" y="2082800"/>
                    </a:lnTo>
                    <a:lnTo>
                      <a:pt x="1295400" y="2159000"/>
                    </a:lnTo>
                    <a:lnTo>
                      <a:pt x="1257300" y="2184400"/>
                    </a:lnTo>
                    <a:lnTo>
                      <a:pt x="1320800" y="2235200"/>
                    </a:lnTo>
                    <a:lnTo>
                      <a:pt x="1346200" y="2286000"/>
                    </a:lnTo>
                    <a:lnTo>
                      <a:pt x="1371600" y="2413000"/>
                    </a:lnTo>
                    <a:lnTo>
                      <a:pt x="1358900" y="2514600"/>
                    </a:lnTo>
                    <a:lnTo>
                      <a:pt x="1473200" y="2463800"/>
                    </a:lnTo>
                    <a:lnTo>
                      <a:pt x="1371600" y="2628900"/>
                    </a:lnTo>
                    <a:lnTo>
                      <a:pt x="1536700" y="2565400"/>
                    </a:lnTo>
                    <a:lnTo>
                      <a:pt x="1638300" y="2514600"/>
                    </a:lnTo>
                    <a:lnTo>
                      <a:pt x="1714500" y="2374900"/>
                    </a:lnTo>
                    <a:lnTo>
                      <a:pt x="1841500" y="2298700"/>
                    </a:lnTo>
                    <a:lnTo>
                      <a:pt x="1866900" y="2133600"/>
                    </a:lnTo>
                    <a:lnTo>
                      <a:pt x="1905000" y="2032000"/>
                    </a:lnTo>
                    <a:lnTo>
                      <a:pt x="2070100" y="1955800"/>
                    </a:lnTo>
                    <a:lnTo>
                      <a:pt x="1968500" y="1892300"/>
                    </a:lnTo>
                    <a:lnTo>
                      <a:pt x="1866900" y="1968500"/>
                    </a:lnTo>
                    <a:lnTo>
                      <a:pt x="2006600" y="1816100"/>
                    </a:lnTo>
                    <a:lnTo>
                      <a:pt x="2133600" y="1638300"/>
                    </a:lnTo>
                    <a:lnTo>
                      <a:pt x="2108200" y="1587500"/>
                    </a:lnTo>
                    <a:lnTo>
                      <a:pt x="2413000" y="1498600"/>
                    </a:lnTo>
                    <a:lnTo>
                      <a:pt x="2565400" y="1435100"/>
                    </a:lnTo>
                    <a:lnTo>
                      <a:pt x="2844800" y="1219200"/>
                    </a:lnTo>
                    <a:lnTo>
                      <a:pt x="3149600" y="977900"/>
                    </a:lnTo>
                    <a:lnTo>
                      <a:pt x="2819400" y="685800"/>
                    </a:lnTo>
                    <a:lnTo>
                      <a:pt x="2578100" y="457200"/>
                    </a:lnTo>
                    <a:lnTo>
                      <a:pt x="2222500" y="215900"/>
                    </a:lnTo>
                    <a:lnTo>
                      <a:pt x="1778000" y="0"/>
                    </a:lnTo>
                    <a:lnTo>
                      <a:pt x="1701800" y="12700"/>
                    </a:lnTo>
                    <a:lnTo>
                      <a:pt x="1587500" y="63500"/>
                    </a:lnTo>
                    <a:lnTo>
                      <a:pt x="1422400" y="152400"/>
                    </a:lnTo>
                    <a:lnTo>
                      <a:pt x="1244600" y="304800"/>
                    </a:lnTo>
                    <a:lnTo>
                      <a:pt x="1079500" y="457200"/>
                    </a:lnTo>
                    <a:lnTo>
                      <a:pt x="787400" y="596900"/>
                    </a:lnTo>
                    <a:lnTo>
                      <a:pt x="406400" y="863600"/>
                    </a:lnTo>
                    <a:lnTo>
                      <a:pt x="0" y="1397000"/>
                    </a:lnTo>
                    <a:close/>
                  </a:path>
                </a:pathLst>
              </a:custGeom>
              <a:solidFill>
                <a:schemeClr val="accent4">
                  <a:lumMod val="60000"/>
                  <a:lumOff val="40000"/>
                  <a:alpha val="65000"/>
                </a:schemeClr>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sz="1800" dirty="0"/>
              </a:p>
            </p:txBody>
          </p:sp>
        </p:grpSp>
        <p:sp>
          <p:nvSpPr>
            <p:cNvPr id="22" name="文本框 21"/>
            <p:cNvSpPr txBox="1"/>
            <p:nvPr/>
          </p:nvSpPr>
          <p:spPr>
            <a:xfrm>
              <a:off x="14272" y="5260"/>
              <a:ext cx="2002" cy="789"/>
            </a:xfrm>
            <a:prstGeom prst="rect">
              <a:avLst/>
            </a:prstGeom>
            <a:noFill/>
          </p:spPr>
          <p:txBody>
            <a:bodyPr wrap="square" rtlCol="0">
              <a:spAutoFit/>
            </a:bodyPr>
            <a:lstStyle/>
            <a:p>
              <a:pPr algn="ctr"/>
              <a:r>
                <a:rPr lang="zh-CN" altLang="en-US" sz="2400" b="1" dirty="0">
                  <a:solidFill>
                    <a:schemeClr val="bg1"/>
                  </a:solidFill>
                  <a:latin typeface="微软雅黑" panose="020B0503020204020204" pitchFamily="34" charset="-122"/>
                  <a:ea typeface="微软雅黑" panose="020B0503020204020204" pitchFamily="34" charset="-122"/>
                </a:rPr>
                <a:t>自然生态</a:t>
              </a:r>
              <a:endParaRPr lang="en-US" altLang="zh-CN" sz="2400" b="1" dirty="0">
                <a:solidFill>
                  <a:schemeClr val="bg1"/>
                </a:solidFill>
                <a:latin typeface="微软雅黑" panose="020B0503020204020204" pitchFamily="34" charset="-122"/>
                <a:ea typeface="微软雅黑" panose="020B0503020204020204" pitchFamily="34" charset="-122"/>
              </a:endParaRPr>
            </a:p>
            <a:p>
              <a:pPr algn="ctr"/>
              <a:r>
                <a:rPr lang="zh-CN" altLang="en-US" sz="2400" b="1" dirty="0">
                  <a:solidFill>
                    <a:schemeClr val="bg1"/>
                  </a:solidFill>
                  <a:latin typeface="微软雅黑" panose="020B0503020204020204" pitchFamily="34" charset="-122"/>
                  <a:ea typeface="微软雅黑" panose="020B0503020204020204" pitchFamily="34" charset="-122"/>
                </a:rPr>
                <a:t>风貌区</a:t>
              </a:r>
            </a:p>
          </p:txBody>
        </p:sp>
        <p:sp>
          <p:nvSpPr>
            <p:cNvPr id="24" name="文本框 23"/>
            <p:cNvSpPr txBox="1"/>
            <p:nvPr/>
          </p:nvSpPr>
          <p:spPr>
            <a:xfrm>
              <a:off x="12767" y="7416"/>
              <a:ext cx="2023" cy="789"/>
            </a:xfrm>
            <a:prstGeom prst="rect">
              <a:avLst/>
            </a:prstGeom>
            <a:noFill/>
          </p:spPr>
          <p:txBody>
            <a:bodyPr wrap="square" rtlCol="0">
              <a:spAutoFit/>
            </a:bodyPr>
            <a:lstStyle/>
            <a:p>
              <a:pPr algn="ctr"/>
              <a:r>
                <a:rPr lang="zh-CN" altLang="en-US" sz="2400" b="1" dirty="0">
                  <a:solidFill>
                    <a:schemeClr val="bg1"/>
                  </a:solidFill>
                  <a:latin typeface="微软雅黑" panose="020B0503020204020204" pitchFamily="34" charset="-122"/>
                  <a:ea typeface="微软雅黑" panose="020B0503020204020204" pitchFamily="34" charset="-122"/>
                </a:rPr>
                <a:t>台塬农耕</a:t>
              </a:r>
            </a:p>
            <a:p>
              <a:pPr algn="ctr"/>
              <a:r>
                <a:rPr lang="zh-CN" altLang="en-US" sz="2400" b="1" dirty="0">
                  <a:solidFill>
                    <a:schemeClr val="bg1"/>
                  </a:solidFill>
                  <a:latin typeface="微软雅黑" panose="020B0503020204020204" pitchFamily="34" charset="-122"/>
                  <a:ea typeface="微软雅黑" panose="020B0503020204020204" pitchFamily="34" charset="-122"/>
                </a:rPr>
                <a:t>风貌区</a:t>
              </a:r>
            </a:p>
          </p:txBody>
        </p:sp>
      </p:gr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a:extLst>
              <a:ext uri="{FF2B5EF4-FFF2-40B4-BE49-F238E27FC236}">
                <a16:creationId xmlns:a16="http://schemas.microsoft.com/office/drawing/2014/main" id="{C519F087-A74F-8762-BCB4-BA2B7DF5DCD1}"/>
              </a:ext>
            </a:extLst>
          </p:cNvPr>
          <p:cNvPicPr>
            <a:picLocks noChangeAspect="1"/>
          </p:cNvPicPr>
          <p:nvPr/>
        </p:nvPicPr>
        <p:blipFill>
          <a:blip r:embed="rId2">
            <a:extLst>
              <a:ext uri="{28A0092B-C50C-407E-A947-70E740481C1C}">
                <a14:useLocalDpi xmlns:a14="http://schemas.microsoft.com/office/drawing/2010/main" val="0"/>
              </a:ext>
            </a:extLst>
          </a:blip>
          <a:srcRect l="19702" r="19702"/>
          <a:stretch/>
        </p:blipFill>
        <p:spPr>
          <a:xfrm>
            <a:off x="-1" y="0"/>
            <a:ext cx="10691813" cy="9925134"/>
          </a:xfrm>
          <a:prstGeom prst="rect">
            <a:avLst/>
          </a:prstGeom>
        </p:spPr>
      </p:pic>
      <p:pic>
        <p:nvPicPr>
          <p:cNvPr id="14" name="图片 13">
            <a:extLst>
              <a:ext uri="{FF2B5EF4-FFF2-40B4-BE49-F238E27FC236}">
                <a16:creationId xmlns:a16="http://schemas.microsoft.com/office/drawing/2014/main" id="{0F4F5755-951D-C081-7944-78005FD3B301}"/>
              </a:ext>
            </a:extLst>
          </p:cNvPr>
          <p:cNvPicPr>
            <a:picLocks noChangeAspect="1"/>
          </p:cNvPicPr>
          <p:nvPr/>
        </p:nvPicPr>
        <p:blipFill rotWithShape="1">
          <a:blip r:embed="rId3" cstate="hqprint">
            <a:duotone>
              <a:prstClr val="black"/>
              <a:schemeClr val="accent6">
                <a:tint val="45000"/>
                <a:satMod val="400000"/>
              </a:schemeClr>
            </a:duotone>
            <a:extLst>
              <a:ext uri="{28A0092B-C50C-407E-A947-70E740481C1C}">
                <a14:useLocalDpi xmlns:a14="http://schemas.microsoft.com/office/drawing/2010/main" val="0"/>
              </a:ext>
            </a:extLst>
          </a:blip>
          <a:srcRect/>
          <a:stretch/>
        </p:blipFill>
        <p:spPr>
          <a:xfrm>
            <a:off x="0" y="7412673"/>
            <a:ext cx="10691813" cy="7706677"/>
          </a:xfrm>
          <a:prstGeom prst="rect">
            <a:avLst/>
          </a:prstGeom>
        </p:spPr>
      </p:pic>
      <p:sp>
        <p:nvSpPr>
          <p:cNvPr id="3" name="文本框 1">
            <a:extLst>
              <a:ext uri="{FF2B5EF4-FFF2-40B4-BE49-F238E27FC236}">
                <a16:creationId xmlns:a16="http://schemas.microsoft.com/office/drawing/2014/main" id="{A5FCC286-E22F-A883-2A87-6840119BAF02}"/>
              </a:ext>
            </a:extLst>
          </p:cNvPr>
          <p:cNvSpPr txBox="1">
            <a:spLocks noChangeArrowheads="1"/>
          </p:cNvSpPr>
          <p:nvPr/>
        </p:nvSpPr>
        <p:spPr bwMode="auto">
          <a:xfrm>
            <a:off x="971194" y="7427236"/>
            <a:ext cx="2792256" cy="3436775"/>
          </a:xfrm>
          <a:prstGeom prst="rect">
            <a:avLst/>
          </a:prstGeom>
          <a:noFill/>
        </p:spPr>
        <p:txBody>
          <a:bodyPr wrap="square" rtlCol="0" anchor="ctr">
            <a:spAutoFit/>
          </a:bodyPr>
          <a:lstStyle>
            <a:defPPr>
              <a:defRPr lang="en-US"/>
            </a:defPPr>
            <a:lvl1pPr algn="ctr">
              <a:lnSpc>
                <a:spcPct val="200000"/>
              </a:lnSpc>
              <a:defRPr sz="4500" kern="100">
                <a:solidFill>
                  <a:schemeClr val="bg1"/>
                </a:solidFill>
                <a:effectLst/>
                <a:latin typeface="Agency FB" panose="020B0503020202020204" pitchFamily="34" charset="0"/>
                <a:ea typeface="方正小标宋简体" panose="02010601030101010101" pitchFamily="2" charset="-122"/>
                <a:cs typeface="Arial" panose="020B0604020202020204" pitchFamily="34" charset="0"/>
              </a:defRPr>
            </a:lvl1pPr>
          </a:lstStyle>
          <a:p>
            <a:r>
              <a:rPr lang="en-US" altLang="zh-CN" sz="13000" b="1" dirty="0"/>
              <a:t>05</a:t>
            </a:r>
            <a:endParaRPr lang="zh-CN" altLang="en-US" sz="13000" b="1" dirty="0"/>
          </a:p>
        </p:txBody>
      </p:sp>
      <p:sp>
        <p:nvSpPr>
          <p:cNvPr id="7" name="文本框 6">
            <a:extLst>
              <a:ext uri="{FF2B5EF4-FFF2-40B4-BE49-F238E27FC236}">
                <a16:creationId xmlns:a16="http://schemas.microsoft.com/office/drawing/2014/main" id="{4A62CA63-3FA7-24E0-4043-5C53827CBF22}"/>
              </a:ext>
            </a:extLst>
          </p:cNvPr>
          <p:cNvSpPr txBox="1"/>
          <p:nvPr/>
        </p:nvSpPr>
        <p:spPr>
          <a:xfrm>
            <a:off x="3413911" y="9066143"/>
            <a:ext cx="7277902" cy="2585323"/>
          </a:xfrm>
          <a:prstGeom prst="rect">
            <a:avLst/>
          </a:prstGeom>
          <a:noFill/>
        </p:spPr>
        <p:txBody>
          <a:bodyPr wrap="square" rtlCol="0">
            <a:spAutoFit/>
          </a:bodyPr>
          <a:lstStyle/>
          <a:p>
            <a:pPr algn="ctr">
              <a:lnSpc>
                <a:spcPct val="150000"/>
              </a:lnSpc>
            </a:pPr>
            <a:r>
              <a:rPr lang="zh-CN" altLang="en-US" sz="5400" b="1" kern="100" dirty="0">
                <a:solidFill>
                  <a:schemeClr val="bg1"/>
                </a:solidFill>
                <a:latin typeface="MV Boli" panose="02000500030200090000" pitchFamily="2" charset="0"/>
                <a:ea typeface="方正小标宋简体" panose="02010601030101010101" pitchFamily="2" charset="-122"/>
                <a:cs typeface="MV Boli" panose="02000500030200090000" pitchFamily="2" charset="0"/>
              </a:rPr>
              <a:t>综合整治 </a:t>
            </a:r>
            <a:endParaRPr lang="en-US" altLang="zh-CN" sz="5400" b="1" kern="100" dirty="0">
              <a:solidFill>
                <a:schemeClr val="bg1"/>
              </a:solidFill>
              <a:latin typeface="MV Boli" panose="02000500030200090000" pitchFamily="2" charset="0"/>
              <a:ea typeface="方正小标宋简体" panose="02010601030101010101" pitchFamily="2" charset="-122"/>
              <a:cs typeface="MV Boli" panose="02000500030200090000" pitchFamily="2" charset="0"/>
            </a:endParaRPr>
          </a:p>
          <a:p>
            <a:pPr algn="ctr">
              <a:lnSpc>
                <a:spcPct val="150000"/>
              </a:lnSpc>
            </a:pPr>
            <a:r>
              <a:rPr lang="zh-CN" altLang="en-US" sz="5400" b="1" kern="100" dirty="0">
                <a:solidFill>
                  <a:schemeClr val="bg1"/>
                </a:solidFill>
                <a:latin typeface="MV Boli" panose="02000500030200090000" pitchFamily="2" charset="0"/>
                <a:ea typeface="方正小标宋简体" panose="02010601030101010101" pitchFamily="2" charset="-122"/>
                <a:cs typeface="MV Boli" panose="02000500030200090000" pitchFamily="2" charset="0"/>
              </a:rPr>
              <a:t>保护利用自然资源</a:t>
            </a:r>
          </a:p>
        </p:txBody>
      </p:sp>
      <p:sp>
        <p:nvSpPr>
          <p:cNvPr id="11" name="文本框 10">
            <a:extLst>
              <a:ext uri="{FF2B5EF4-FFF2-40B4-BE49-F238E27FC236}">
                <a16:creationId xmlns:a16="http://schemas.microsoft.com/office/drawing/2014/main" id="{E2EFED9E-5543-3E22-D8C8-04AE22062DF2}"/>
              </a:ext>
            </a:extLst>
          </p:cNvPr>
          <p:cNvSpPr txBox="1"/>
          <p:nvPr/>
        </p:nvSpPr>
        <p:spPr>
          <a:xfrm>
            <a:off x="4590161" y="11533510"/>
            <a:ext cx="5562601" cy="1384995"/>
          </a:xfrm>
          <a:prstGeom prst="rect">
            <a:avLst/>
          </a:prstGeom>
          <a:noFill/>
        </p:spPr>
        <p:txBody>
          <a:bodyPr wrap="square" rtlCol="0">
            <a:spAutoFit/>
          </a:bodyPr>
          <a:lstStyle/>
          <a:p>
            <a:pPr marL="685800" indent="-685800">
              <a:lnSpc>
                <a:spcPct val="150000"/>
              </a:lnSpc>
              <a:buFont typeface="Wingdings" panose="05000000000000000000" pitchFamily="2" charset="2"/>
              <a:buChar char="p"/>
            </a:pPr>
            <a:r>
              <a:rPr lang="zh-CN" altLang="en-US" sz="2800" b="1" kern="100" dirty="0">
                <a:solidFill>
                  <a:schemeClr val="bg1"/>
                </a:solidFill>
                <a:latin typeface="MV Boli" panose="02000500030200090000" pitchFamily="2" charset="0"/>
                <a:ea typeface="方正小标宋简体" panose="02010601030101010101" pitchFamily="2" charset="-122"/>
                <a:cs typeface="MV Boli" panose="02000500030200090000" pitchFamily="2" charset="0"/>
              </a:rPr>
              <a:t>自然资源保护与利用</a:t>
            </a:r>
            <a:endParaRPr lang="en-US" altLang="zh-CN" sz="2800" b="1" kern="100" dirty="0">
              <a:solidFill>
                <a:schemeClr val="bg1"/>
              </a:solidFill>
              <a:latin typeface="MV Boli" panose="02000500030200090000" pitchFamily="2" charset="0"/>
              <a:ea typeface="方正小标宋简体" panose="02010601030101010101" pitchFamily="2" charset="-122"/>
              <a:cs typeface="MV Boli" panose="02000500030200090000" pitchFamily="2" charset="0"/>
            </a:endParaRPr>
          </a:p>
          <a:p>
            <a:pPr marL="685800" indent="-685800">
              <a:lnSpc>
                <a:spcPct val="150000"/>
              </a:lnSpc>
              <a:buFont typeface="Wingdings" panose="05000000000000000000" pitchFamily="2" charset="2"/>
              <a:buChar char="p"/>
            </a:pPr>
            <a:r>
              <a:rPr lang="zh-CN" altLang="en-US" sz="2800" b="1" kern="100" dirty="0">
                <a:solidFill>
                  <a:schemeClr val="bg1"/>
                </a:solidFill>
                <a:latin typeface="MV Boli" panose="02000500030200090000" pitchFamily="2" charset="0"/>
                <a:ea typeface="方正小标宋简体" panose="02010601030101010101" pitchFamily="2" charset="-122"/>
                <a:cs typeface="MV Boli" panose="02000500030200090000" pitchFamily="2" charset="0"/>
              </a:rPr>
              <a:t>国土综合整治与生态修复</a:t>
            </a:r>
            <a:endParaRPr lang="en-US" altLang="zh-CN" sz="2800" b="1" kern="100" dirty="0">
              <a:solidFill>
                <a:schemeClr val="bg1"/>
              </a:solidFill>
              <a:latin typeface="MV Boli" panose="02000500030200090000" pitchFamily="2" charset="0"/>
              <a:ea typeface="方正小标宋简体" panose="02010601030101010101" pitchFamily="2" charset="-122"/>
              <a:cs typeface="MV Boli" panose="02000500030200090000" pitchFamily="2" charset="0"/>
            </a:endParaRPr>
          </a:p>
        </p:txBody>
      </p:sp>
      <p:sp>
        <p:nvSpPr>
          <p:cNvPr id="8" name="矩形 7">
            <a:extLst>
              <a:ext uri="{FF2B5EF4-FFF2-40B4-BE49-F238E27FC236}">
                <a16:creationId xmlns:a16="http://schemas.microsoft.com/office/drawing/2014/main" id="{B70B2E87-9DD4-C08C-8468-8480234C6199}"/>
              </a:ext>
            </a:extLst>
          </p:cNvPr>
          <p:cNvSpPr/>
          <p:nvPr/>
        </p:nvSpPr>
        <p:spPr>
          <a:xfrm>
            <a:off x="-8290636" y="8532071"/>
            <a:ext cx="4389120" cy="2786125"/>
          </a:xfrm>
          <a:prstGeom prst="rect">
            <a:avLst/>
          </a:prstGeom>
          <a:solidFill>
            <a:srgbClr val="EBAF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矩形 8">
            <a:extLst>
              <a:ext uri="{FF2B5EF4-FFF2-40B4-BE49-F238E27FC236}">
                <a16:creationId xmlns:a16="http://schemas.microsoft.com/office/drawing/2014/main" id="{F8840EF4-04A6-9D9A-F35F-86861133D19C}"/>
              </a:ext>
            </a:extLst>
          </p:cNvPr>
          <p:cNvSpPr/>
          <p:nvPr/>
        </p:nvSpPr>
        <p:spPr>
          <a:xfrm>
            <a:off x="-9122923" y="7412673"/>
            <a:ext cx="4389120" cy="2786125"/>
          </a:xfrm>
          <a:prstGeom prst="rect">
            <a:avLst/>
          </a:prstGeom>
          <a:solidFill>
            <a:srgbClr val="DF816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15" name="图片 14">
            <a:extLst>
              <a:ext uri="{FF2B5EF4-FFF2-40B4-BE49-F238E27FC236}">
                <a16:creationId xmlns:a16="http://schemas.microsoft.com/office/drawing/2014/main" id="{27EB648E-64CA-CC78-1C25-90B4C9E0BD6B}"/>
              </a:ext>
            </a:extLst>
          </p:cNvPr>
          <p:cNvPicPr>
            <a:picLocks noChangeAspect="1"/>
          </p:cNvPicPr>
          <p:nvPr/>
        </p:nvPicPr>
        <p:blipFill rotWithShape="1">
          <a:blip r:embed="rId4" cstate="hqprint">
            <a:extLst>
              <a:ext uri="{28A0092B-C50C-407E-A947-70E740481C1C}">
                <a14:useLocalDpi xmlns:a14="http://schemas.microsoft.com/office/drawing/2010/main" val="0"/>
              </a:ext>
            </a:extLst>
          </a:blip>
          <a:srcRect/>
          <a:stretch/>
        </p:blipFill>
        <p:spPr>
          <a:xfrm>
            <a:off x="730602" y="8160324"/>
            <a:ext cx="3376246" cy="3436776"/>
          </a:xfrm>
          <a:prstGeom prst="rect">
            <a:avLst/>
          </a:prstGeom>
        </p:spPr>
      </p:pic>
    </p:spTree>
    <p:extLst>
      <p:ext uri="{BB962C8B-B14F-4D97-AF65-F5344CB8AC3E}">
        <p14:creationId xmlns:p14="http://schemas.microsoft.com/office/powerpoint/2010/main" val="138952546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图片 18">
            <a:extLst>
              <a:ext uri="{FF2B5EF4-FFF2-40B4-BE49-F238E27FC236}">
                <a16:creationId xmlns:a16="http://schemas.microsoft.com/office/drawing/2014/main" id="{6BC8E955-7989-5B04-22C0-2E41C1337506}"/>
              </a:ext>
            </a:extLst>
          </p:cNvPr>
          <p:cNvPicPr>
            <a:picLocks noChangeAspect="1"/>
          </p:cNvPicPr>
          <p:nvPr/>
        </p:nvPicPr>
        <p:blipFill>
          <a:blip r:embed="rId2">
            <a:extLst>
              <a:ext uri="{28A0092B-C50C-407E-A947-70E740481C1C}">
                <a14:useLocalDpi xmlns:a14="http://schemas.microsoft.com/office/drawing/2010/main" val="0"/>
              </a:ext>
            </a:extLst>
          </a:blip>
          <a:srcRect l="4647" t="10872" r="4501" b="18159"/>
          <a:stretch/>
        </p:blipFill>
        <p:spPr>
          <a:xfrm>
            <a:off x="1448473" y="6062869"/>
            <a:ext cx="7794858" cy="8606026"/>
          </a:xfrm>
          <a:prstGeom prst="rect">
            <a:avLst/>
          </a:prstGeom>
        </p:spPr>
      </p:pic>
      <p:sp>
        <p:nvSpPr>
          <p:cNvPr id="9" name="文本框 1">
            <a:extLst>
              <a:ext uri="{FF2B5EF4-FFF2-40B4-BE49-F238E27FC236}">
                <a16:creationId xmlns:a16="http://schemas.microsoft.com/office/drawing/2014/main" id="{1EDF731B-7566-23E5-8A2B-D76469A5C1F1}"/>
              </a:ext>
            </a:extLst>
          </p:cNvPr>
          <p:cNvSpPr txBox="1">
            <a:spLocks noChangeArrowheads="1"/>
          </p:cNvSpPr>
          <p:nvPr/>
        </p:nvSpPr>
        <p:spPr bwMode="auto">
          <a:xfrm>
            <a:off x="289924" y="1089431"/>
            <a:ext cx="6528320" cy="6408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defRPr sz="3564" b="1">
                <a:solidFill>
                  <a:schemeClr val="accent6">
                    <a:lumMod val="75000"/>
                  </a:schemeClr>
                </a:solidFill>
                <a:latin typeface="微软雅黑" panose="020B0503020204020204" pitchFamily="34" charset="-122"/>
                <a:ea typeface="微软雅黑" panose="020B0503020204020204" pitchFamily="34" charset="-122"/>
              </a:defRPr>
            </a:lvl1pPr>
            <a:lvl2pPr marL="742950" indent="-285750">
              <a:defRPr>
                <a:latin typeface="Calibri" panose="020F0502020204030204" pitchFamily="34" charset="0"/>
              </a:defRPr>
            </a:lvl2pPr>
            <a:lvl3pPr marL="1143000" indent="-228600">
              <a:defRPr>
                <a:latin typeface="Calibri" panose="020F0502020204030204" pitchFamily="34" charset="0"/>
              </a:defRPr>
            </a:lvl3pPr>
            <a:lvl4pPr marL="1600200" indent="-228600">
              <a:defRPr>
                <a:latin typeface="Calibri" panose="020F0502020204030204" pitchFamily="34" charset="0"/>
              </a:defRPr>
            </a:lvl4pPr>
            <a:lvl5pPr marL="2057400" indent="-228600">
              <a:defRPr>
                <a:latin typeface="Calibri" panose="020F0502020204030204" pitchFamily="34" charset="0"/>
              </a:defRPr>
            </a:lvl5pPr>
            <a:lvl6pPr marL="2514600" indent="-228600" eaLnBrk="0" fontAlgn="base" hangingPunct="0">
              <a:spcBef>
                <a:spcPct val="0"/>
              </a:spcBef>
              <a:spcAft>
                <a:spcPct val="0"/>
              </a:spcAft>
              <a:defRPr>
                <a:latin typeface="Calibri" panose="020F0502020204030204" pitchFamily="34" charset="0"/>
              </a:defRPr>
            </a:lvl6pPr>
            <a:lvl7pPr marL="2971800" indent="-228600" eaLnBrk="0" fontAlgn="base" hangingPunct="0">
              <a:spcBef>
                <a:spcPct val="0"/>
              </a:spcBef>
              <a:spcAft>
                <a:spcPct val="0"/>
              </a:spcAft>
              <a:defRPr>
                <a:latin typeface="Calibri" panose="020F0502020204030204" pitchFamily="34" charset="0"/>
              </a:defRPr>
            </a:lvl7pPr>
            <a:lvl8pPr marL="3429000" indent="-228600" eaLnBrk="0" fontAlgn="base" hangingPunct="0">
              <a:spcBef>
                <a:spcPct val="0"/>
              </a:spcBef>
              <a:spcAft>
                <a:spcPct val="0"/>
              </a:spcAft>
              <a:defRPr>
                <a:latin typeface="Calibri" panose="020F0502020204030204" pitchFamily="34" charset="0"/>
              </a:defRPr>
            </a:lvl8pPr>
            <a:lvl9pPr marL="3886200" indent="-228600" eaLnBrk="0" fontAlgn="base" hangingPunct="0">
              <a:spcBef>
                <a:spcPct val="0"/>
              </a:spcBef>
              <a:spcAft>
                <a:spcPct val="0"/>
              </a:spcAft>
              <a:defRPr>
                <a:latin typeface="Calibri" panose="020F0502020204030204" pitchFamily="34" charset="0"/>
              </a:defRPr>
            </a:lvl9pPr>
          </a:lstStyle>
          <a:p>
            <a:r>
              <a:rPr lang="en-US" altLang="zh-CN" dirty="0"/>
              <a:t>5.1 </a:t>
            </a:r>
            <a:r>
              <a:rPr lang="zh-CN" altLang="en-US" dirty="0"/>
              <a:t>自然资源与保护利用</a:t>
            </a:r>
          </a:p>
        </p:txBody>
      </p:sp>
      <p:sp>
        <p:nvSpPr>
          <p:cNvPr id="5" name="文本框 3">
            <a:extLst>
              <a:ext uri="{FF2B5EF4-FFF2-40B4-BE49-F238E27FC236}">
                <a16:creationId xmlns:a16="http://schemas.microsoft.com/office/drawing/2014/main" id="{3ECE16BF-DC26-1C88-FC90-7C65FE0877CA}"/>
              </a:ext>
            </a:extLst>
          </p:cNvPr>
          <p:cNvSpPr txBox="1">
            <a:spLocks noChangeArrowheads="1"/>
          </p:cNvSpPr>
          <p:nvPr/>
        </p:nvSpPr>
        <p:spPr bwMode="auto">
          <a:xfrm>
            <a:off x="4387143" y="14169271"/>
            <a:ext cx="4862202" cy="4996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gn="r" eaLnBrk="1" hangingPunct="1">
              <a:lnSpc>
                <a:spcPct val="150000"/>
              </a:lnSpc>
            </a:pPr>
            <a:r>
              <a:rPr lang="zh-CN" altLang="en-US" sz="2000" b="1" dirty="0">
                <a:solidFill>
                  <a:srgbClr val="404040"/>
                </a:solidFill>
                <a:latin typeface="微软雅黑" panose="020B0503020204020204" pitchFamily="34" charset="-122"/>
                <a:ea typeface="微软雅黑" panose="020B0503020204020204" pitchFamily="34" charset="-122"/>
              </a:rPr>
              <a:t>生态系统保护规划图</a:t>
            </a:r>
          </a:p>
        </p:txBody>
      </p:sp>
      <p:sp>
        <p:nvSpPr>
          <p:cNvPr id="3" name="矩形: 圆角 2">
            <a:extLst>
              <a:ext uri="{FF2B5EF4-FFF2-40B4-BE49-F238E27FC236}">
                <a16:creationId xmlns:a16="http://schemas.microsoft.com/office/drawing/2014/main" id="{A40BEE48-CD3E-ADBD-3C54-D96386379CAD}"/>
              </a:ext>
            </a:extLst>
          </p:cNvPr>
          <p:cNvSpPr/>
          <p:nvPr/>
        </p:nvSpPr>
        <p:spPr>
          <a:xfrm>
            <a:off x="782473" y="1816397"/>
            <a:ext cx="9126859" cy="4014482"/>
          </a:xfrm>
          <a:prstGeom prst="roundRect">
            <a:avLst/>
          </a:prstGeom>
          <a:noFill/>
          <a:ln w="38100">
            <a:solidFill>
              <a:srgbClr val="82AA66"/>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7" name="图片 6">
            <a:extLst>
              <a:ext uri="{FF2B5EF4-FFF2-40B4-BE49-F238E27FC236}">
                <a16:creationId xmlns:a16="http://schemas.microsoft.com/office/drawing/2014/main" id="{62CDDF3A-B532-795B-184E-DFDFA120A730}"/>
              </a:ext>
            </a:extLst>
          </p:cNvPr>
          <p:cNvPicPr>
            <a:picLocks noChangeAspect="1"/>
          </p:cNvPicPr>
          <p:nvPr/>
        </p:nvPicPr>
        <p:blipFill>
          <a:blip r:embed="rId3">
            <a:duotone>
              <a:prstClr val="black"/>
              <a:schemeClr val="accent6">
                <a:tint val="45000"/>
                <a:satMod val="400000"/>
              </a:schemeClr>
            </a:duotone>
            <a:extLst>
              <a:ext uri="{28A0092B-C50C-407E-A947-70E740481C1C}">
                <a14:useLocalDpi xmlns:a14="http://schemas.microsoft.com/office/drawing/2010/main" val="0"/>
              </a:ext>
            </a:extLst>
          </a:blip>
          <a:srcRect/>
          <a:stretch/>
        </p:blipFill>
        <p:spPr>
          <a:xfrm>
            <a:off x="0" y="-5855"/>
            <a:ext cx="10527214" cy="883671"/>
          </a:xfrm>
          <a:prstGeom prst="rect">
            <a:avLst/>
          </a:prstGeom>
        </p:spPr>
      </p:pic>
      <p:sp>
        <p:nvSpPr>
          <p:cNvPr id="8" name="文本框 1">
            <a:extLst>
              <a:ext uri="{FF2B5EF4-FFF2-40B4-BE49-F238E27FC236}">
                <a16:creationId xmlns:a16="http://schemas.microsoft.com/office/drawing/2014/main" id="{FA85B09E-6E42-2AE3-0E5F-18351C230979}"/>
              </a:ext>
            </a:extLst>
          </p:cNvPr>
          <p:cNvSpPr txBox="1">
            <a:spLocks noChangeArrowheads="1"/>
          </p:cNvSpPr>
          <p:nvPr/>
        </p:nvSpPr>
        <p:spPr bwMode="auto">
          <a:xfrm>
            <a:off x="425803" y="135197"/>
            <a:ext cx="6929153" cy="640816"/>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zh-CN" sz="3600" b="1" dirty="0">
                <a:solidFill>
                  <a:schemeClr val="bg1"/>
                </a:solidFill>
                <a:latin typeface="方正小标宋简体" panose="02010601030101010101" pitchFamily="2" charset="-122"/>
                <a:ea typeface="方正小标宋简体" panose="02010601030101010101" pitchFamily="2" charset="-122"/>
              </a:rPr>
              <a:t>05  </a:t>
            </a:r>
            <a:r>
              <a:rPr lang="zh-CN" altLang="en-US" sz="3600" b="1" dirty="0">
                <a:solidFill>
                  <a:schemeClr val="bg1"/>
                </a:solidFill>
                <a:latin typeface="方正小标宋简体" panose="02010601030101010101" pitchFamily="2" charset="-122"/>
                <a:ea typeface="方正小标宋简体" panose="02010601030101010101" pitchFamily="2" charset="-122"/>
              </a:rPr>
              <a:t>综合整治 保护利用自然资源</a:t>
            </a:r>
            <a:endParaRPr lang="zh-CN" altLang="en-US" sz="3564" b="1" dirty="0">
              <a:solidFill>
                <a:schemeClr val="bg1"/>
              </a:solidFill>
              <a:latin typeface="方正小标宋简体" panose="02010601030101010101" pitchFamily="2" charset="-122"/>
              <a:ea typeface="方正小标宋简体" panose="02010601030101010101" pitchFamily="2" charset="-122"/>
            </a:endParaRPr>
          </a:p>
        </p:txBody>
      </p:sp>
      <p:pic>
        <p:nvPicPr>
          <p:cNvPr id="4" name="图片 3">
            <a:extLst>
              <a:ext uri="{FF2B5EF4-FFF2-40B4-BE49-F238E27FC236}">
                <a16:creationId xmlns:a16="http://schemas.microsoft.com/office/drawing/2014/main" id="{DD7CE9C5-66FA-0170-F4DF-1C727556C060}"/>
              </a:ext>
            </a:extLst>
          </p:cNvPr>
          <p:cNvPicPr>
            <a:picLocks noChangeAspect="1"/>
          </p:cNvPicPr>
          <p:nvPr/>
        </p:nvPicPr>
        <p:blipFill>
          <a:blip r:embed="rId4" cstate="hqprint">
            <a:extLst>
              <a:ext uri="{28A0092B-C50C-407E-A947-70E740481C1C}">
                <a14:useLocalDpi xmlns:a14="http://schemas.microsoft.com/office/drawing/2010/main" val="0"/>
              </a:ext>
            </a:extLst>
          </a:blip>
          <a:srcRect l="3746" t="86095" r="32291" b="5256"/>
          <a:stretch/>
        </p:blipFill>
        <p:spPr>
          <a:xfrm>
            <a:off x="1326176" y="14159034"/>
            <a:ext cx="2868137" cy="525767"/>
          </a:xfrm>
          <a:prstGeom prst="rect">
            <a:avLst/>
          </a:prstGeom>
        </p:spPr>
      </p:pic>
      <p:sp>
        <p:nvSpPr>
          <p:cNvPr id="6" name="文本框 6">
            <a:extLst>
              <a:ext uri="{FF2B5EF4-FFF2-40B4-BE49-F238E27FC236}">
                <a16:creationId xmlns:a16="http://schemas.microsoft.com/office/drawing/2014/main" id="{4AF7A1FB-01A7-E132-B051-A527DBDACA4D}"/>
              </a:ext>
            </a:extLst>
          </p:cNvPr>
          <p:cNvSpPr txBox="1">
            <a:spLocks noChangeArrowheads="1"/>
          </p:cNvSpPr>
          <p:nvPr/>
        </p:nvSpPr>
        <p:spPr bwMode="auto">
          <a:xfrm>
            <a:off x="887076" y="1860625"/>
            <a:ext cx="9057121" cy="39702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marL="342900" indent="-342900" eaLnBrk="1" hangingPunct="1">
              <a:lnSpc>
                <a:spcPct val="150000"/>
              </a:lnSpc>
              <a:buFont typeface="Arial" panose="020B0604020202020204" pitchFamily="34" charset="0"/>
              <a:buChar char="•"/>
            </a:pPr>
            <a:r>
              <a:rPr lang="zh-CN" altLang="en-US" sz="1700" b="1" dirty="0">
                <a:solidFill>
                  <a:schemeClr val="accent6">
                    <a:lumMod val="75000"/>
                  </a:schemeClr>
                </a:solidFill>
                <a:latin typeface="微软雅黑" panose="020B0503020204020204" pitchFamily="34" charset="-122"/>
                <a:ea typeface="微软雅黑" panose="020B0503020204020204" pitchFamily="34" charset="-122"/>
              </a:rPr>
              <a:t>水资源丰富：南寨镇境内河道属黄河流域渭河水系，主要河流有涧口河、冯坊河等。</a:t>
            </a:r>
            <a:endParaRPr lang="en-US" altLang="zh-CN" sz="1700" b="1" dirty="0">
              <a:solidFill>
                <a:schemeClr val="accent6">
                  <a:lumMod val="75000"/>
                </a:schemeClr>
              </a:solidFill>
              <a:latin typeface="微软雅黑" panose="020B0503020204020204" pitchFamily="34" charset="-122"/>
              <a:ea typeface="微软雅黑" panose="020B0503020204020204" pitchFamily="34" charset="-122"/>
            </a:endParaRPr>
          </a:p>
          <a:p>
            <a:pPr marL="342900" indent="-342900" eaLnBrk="1" hangingPunct="1">
              <a:lnSpc>
                <a:spcPct val="150000"/>
              </a:lnSpc>
              <a:buFont typeface="Arial" panose="020B0604020202020204" pitchFamily="34" charset="0"/>
              <a:buChar char="•"/>
            </a:pPr>
            <a:r>
              <a:rPr lang="zh-CN" altLang="en-US" sz="1700" b="1" dirty="0">
                <a:solidFill>
                  <a:schemeClr val="accent6">
                    <a:lumMod val="75000"/>
                  </a:schemeClr>
                </a:solidFill>
                <a:latin typeface="微软雅黑" panose="020B0503020204020204" pitchFamily="34" charset="-122"/>
                <a:ea typeface="微软雅黑" panose="020B0503020204020204" pitchFamily="34" charset="-122"/>
              </a:rPr>
              <a:t>地形地貌多样：南寨镇地处丘陵台塬地带，地势北高南低。境内北部山岭连绵，南部台塬区开阔平坦。</a:t>
            </a:r>
            <a:endParaRPr lang="en-US" altLang="zh-CN" sz="1700" b="1" dirty="0">
              <a:solidFill>
                <a:schemeClr val="accent6">
                  <a:lumMod val="75000"/>
                </a:schemeClr>
              </a:solidFill>
              <a:latin typeface="微软雅黑" panose="020B0503020204020204" pitchFamily="34" charset="-122"/>
              <a:ea typeface="微软雅黑" panose="020B0503020204020204" pitchFamily="34" charset="-122"/>
            </a:endParaRPr>
          </a:p>
          <a:p>
            <a:pPr marL="342900" indent="-342900" eaLnBrk="1" hangingPunct="1">
              <a:lnSpc>
                <a:spcPct val="150000"/>
              </a:lnSpc>
              <a:buFont typeface="Arial" panose="020B0604020202020204" pitchFamily="34" charset="0"/>
              <a:buChar char="•"/>
            </a:pPr>
            <a:r>
              <a:rPr lang="zh-CN" altLang="en-US" sz="1700" b="1" dirty="0">
                <a:solidFill>
                  <a:schemeClr val="accent6">
                    <a:lumMod val="75000"/>
                  </a:schemeClr>
                </a:solidFill>
                <a:latin typeface="微软雅黑" panose="020B0503020204020204" pitchFamily="34" charset="-122"/>
                <a:ea typeface="微软雅黑" panose="020B0503020204020204" pitchFamily="34" charset="-122"/>
              </a:rPr>
              <a:t>气候条件干燥：属暖温带半湿润的大陆性季风气候，冷、暖、干、湿四季分明，气候南北差异较大。</a:t>
            </a:r>
            <a:endParaRPr lang="en-US" altLang="zh-CN" sz="1700" b="1" dirty="0">
              <a:solidFill>
                <a:schemeClr val="accent6">
                  <a:lumMod val="75000"/>
                </a:schemeClr>
              </a:solidFill>
              <a:latin typeface="微软雅黑" panose="020B0503020204020204" pitchFamily="34" charset="-122"/>
              <a:ea typeface="微软雅黑" panose="020B0503020204020204" pitchFamily="34" charset="-122"/>
            </a:endParaRPr>
          </a:p>
          <a:p>
            <a:pPr marL="342900" indent="-342900" eaLnBrk="1" hangingPunct="1">
              <a:lnSpc>
                <a:spcPct val="150000"/>
              </a:lnSpc>
              <a:buFont typeface="Arial" panose="020B0604020202020204" pitchFamily="34" charset="0"/>
              <a:buChar char="•"/>
            </a:pPr>
            <a:r>
              <a:rPr lang="zh-CN" altLang="en-US" sz="1700" b="1" dirty="0">
                <a:solidFill>
                  <a:schemeClr val="accent6">
                    <a:lumMod val="75000"/>
                  </a:schemeClr>
                </a:solidFill>
                <a:latin typeface="微软雅黑" panose="020B0503020204020204" pitchFamily="34" charset="-122"/>
                <a:ea typeface="微软雅黑" panose="020B0503020204020204" pitchFamily="34" charset="-122"/>
              </a:rPr>
              <a:t>植物资源丰富：植被及森林资源分布地带性差异较为明显，以人工林为主，天然次生林及灌木林木为辅。</a:t>
            </a:r>
            <a:endParaRPr lang="en-US" altLang="zh-CN" sz="1700" b="1" dirty="0">
              <a:solidFill>
                <a:schemeClr val="accent6">
                  <a:lumMod val="75000"/>
                </a:schemeClr>
              </a:solidFill>
              <a:latin typeface="微软雅黑" panose="020B0503020204020204" pitchFamily="34" charset="-122"/>
              <a:ea typeface="微软雅黑" panose="020B0503020204020204" pitchFamily="34" charset="-122"/>
            </a:endParaRPr>
          </a:p>
          <a:p>
            <a:pPr marL="342900" indent="-342900" eaLnBrk="1" hangingPunct="1">
              <a:lnSpc>
                <a:spcPct val="150000"/>
              </a:lnSpc>
              <a:buFont typeface="Arial" panose="020B0604020202020204" pitchFamily="34" charset="0"/>
              <a:buChar char="•"/>
            </a:pPr>
            <a:r>
              <a:rPr lang="zh-CN" altLang="en-US" sz="1700" b="1" dirty="0">
                <a:solidFill>
                  <a:schemeClr val="accent6">
                    <a:lumMod val="75000"/>
                  </a:schemeClr>
                </a:solidFill>
                <a:latin typeface="微软雅黑" panose="020B0503020204020204" pitchFamily="34" charset="-122"/>
                <a:ea typeface="微软雅黑" panose="020B0503020204020204" pitchFamily="34" charset="-122"/>
              </a:rPr>
              <a:t>土壤条件良好：山区分布着石灰岩、页岩、砂岩上发育形成的典型褐土、碳酸岩褐土和淋溶褐土，间有红土；黄土台塬区有粘黑垆土和黑垆土性土，与台塬相接的原边坡地多为黄土性土。</a:t>
            </a:r>
          </a:p>
        </p:txBody>
      </p:sp>
    </p:spTree>
    <p:extLst>
      <p:ext uri="{BB962C8B-B14F-4D97-AF65-F5344CB8AC3E}">
        <p14:creationId xmlns:p14="http://schemas.microsoft.com/office/powerpoint/2010/main" val="105727121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EB72E5-36D1-D4E2-BD84-6790902378C5}"/>
            </a:ext>
          </a:extLst>
        </p:cNvPr>
        <p:cNvGrpSpPr/>
        <p:nvPr/>
      </p:nvGrpSpPr>
      <p:grpSpPr>
        <a:xfrm>
          <a:off x="0" y="0"/>
          <a:ext cx="0" cy="0"/>
          <a:chOff x="0" y="0"/>
          <a:chExt cx="0" cy="0"/>
        </a:xfrm>
      </p:grpSpPr>
      <p:sp>
        <p:nvSpPr>
          <p:cNvPr id="9" name="文本框 1">
            <a:extLst>
              <a:ext uri="{FF2B5EF4-FFF2-40B4-BE49-F238E27FC236}">
                <a16:creationId xmlns:a16="http://schemas.microsoft.com/office/drawing/2014/main" id="{C627B469-2646-8EAB-DB99-7A65C3FCCC0B}"/>
              </a:ext>
            </a:extLst>
          </p:cNvPr>
          <p:cNvSpPr txBox="1">
            <a:spLocks noChangeArrowheads="1"/>
          </p:cNvSpPr>
          <p:nvPr/>
        </p:nvSpPr>
        <p:spPr bwMode="auto">
          <a:xfrm>
            <a:off x="289924" y="1089431"/>
            <a:ext cx="6528320" cy="6408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defRPr sz="3564" b="1">
                <a:solidFill>
                  <a:schemeClr val="accent6">
                    <a:lumMod val="75000"/>
                  </a:schemeClr>
                </a:solidFill>
                <a:latin typeface="微软雅黑" panose="020B0503020204020204" pitchFamily="34" charset="-122"/>
                <a:ea typeface="微软雅黑" panose="020B0503020204020204" pitchFamily="34" charset="-122"/>
              </a:defRPr>
            </a:lvl1pPr>
            <a:lvl2pPr marL="742950" indent="-285750">
              <a:defRPr>
                <a:latin typeface="Calibri" panose="020F0502020204030204" pitchFamily="34" charset="0"/>
              </a:defRPr>
            </a:lvl2pPr>
            <a:lvl3pPr marL="1143000" indent="-228600">
              <a:defRPr>
                <a:latin typeface="Calibri" panose="020F0502020204030204" pitchFamily="34" charset="0"/>
              </a:defRPr>
            </a:lvl3pPr>
            <a:lvl4pPr marL="1600200" indent="-228600">
              <a:defRPr>
                <a:latin typeface="Calibri" panose="020F0502020204030204" pitchFamily="34" charset="0"/>
              </a:defRPr>
            </a:lvl4pPr>
            <a:lvl5pPr marL="2057400" indent="-228600">
              <a:defRPr>
                <a:latin typeface="Calibri" panose="020F0502020204030204" pitchFamily="34" charset="0"/>
              </a:defRPr>
            </a:lvl5pPr>
            <a:lvl6pPr marL="2514600" indent="-228600" eaLnBrk="0" fontAlgn="base" hangingPunct="0">
              <a:spcBef>
                <a:spcPct val="0"/>
              </a:spcBef>
              <a:spcAft>
                <a:spcPct val="0"/>
              </a:spcAft>
              <a:defRPr>
                <a:latin typeface="Calibri" panose="020F0502020204030204" pitchFamily="34" charset="0"/>
              </a:defRPr>
            </a:lvl6pPr>
            <a:lvl7pPr marL="2971800" indent="-228600" eaLnBrk="0" fontAlgn="base" hangingPunct="0">
              <a:spcBef>
                <a:spcPct val="0"/>
              </a:spcBef>
              <a:spcAft>
                <a:spcPct val="0"/>
              </a:spcAft>
              <a:defRPr>
                <a:latin typeface="Calibri" panose="020F0502020204030204" pitchFamily="34" charset="0"/>
              </a:defRPr>
            </a:lvl7pPr>
            <a:lvl8pPr marL="3429000" indent="-228600" eaLnBrk="0" fontAlgn="base" hangingPunct="0">
              <a:spcBef>
                <a:spcPct val="0"/>
              </a:spcBef>
              <a:spcAft>
                <a:spcPct val="0"/>
              </a:spcAft>
              <a:defRPr>
                <a:latin typeface="Calibri" panose="020F0502020204030204" pitchFamily="34" charset="0"/>
              </a:defRPr>
            </a:lvl8pPr>
            <a:lvl9pPr marL="3886200" indent="-228600" eaLnBrk="0" fontAlgn="base" hangingPunct="0">
              <a:spcBef>
                <a:spcPct val="0"/>
              </a:spcBef>
              <a:spcAft>
                <a:spcPct val="0"/>
              </a:spcAft>
              <a:defRPr>
                <a:latin typeface="Calibri" panose="020F0502020204030204" pitchFamily="34" charset="0"/>
              </a:defRPr>
            </a:lvl9pPr>
          </a:lstStyle>
          <a:p>
            <a:r>
              <a:rPr lang="en-US" altLang="zh-CN" dirty="0"/>
              <a:t>5.2</a:t>
            </a:r>
            <a:r>
              <a:rPr lang="zh-CN" altLang="en-US" dirty="0"/>
              <a:t>绿色生态保护</a:t>
            </a:r>
          </a:p>
        </p:txBody>
      </p:sp>
      <p:sp>
        <p:nvSpPr>
          <p:cNvPr id="4" name="文本框 6">
            <a:extLst>
              <a:ext uri="{FF2B5EF4-FFF2-40B4-BE49-F238E27FC236}">
                <a16:creationId xmlns:a16="http://schemas.microsoft.com/office/drawing/2014/main" id="{0FACD010-89E6-0CF7-C537-FB1C2816929F}"/>
              </a:ext>
            </a:extLst>
          </p:cNvPr>
          <p:cNvSpPr txBox="1">
            <a:spLocks noChangeArrowheads="1"/>
          </p:cNvSpPr>
          <p:nvPr/>
        </p:nvSpPr>
        <p:spPr bwMode="auto">
          <a:xfrm>
            <a:off x="765516" y="1654232"/>
            <a:ext cx="5273334" cy="11375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marL="285750" indent="-285750" algn="just">
              <a:lnSpc>
                <a:spcPct val="250000"/>
              </a:lnSpc>
              <a:buFont typeface="Wingdings" panose="05000000000000000000" pitchFamily="2" charset="2"/>
              <a:buChar char="p"/>
            </a:pPr>
            <a:endParaRPr lang="en-US" altLang="zh-CN" sz="1600" b="1" dirty="0">
              <a:solidFill>
                <a:schemeClr val="accent6">
                  <a:lumMod val="75000"/>
                </a:schemeClr>
              </a:solidFill>
              <a:latin typeface="微软雅黑" panose="020B0503020204020204" charset="-122"/>
              <a:ea typeface="微软雅黑" panose="020B0503020204020204" charset="-122"/>
            </a:endParaRPr>
          </a:p>
          <a:p>
            <a:pPr marL="285750" indent="-285750" algn="just">
              <a:lnSpc>
                <a:spcPct val="250000"/>
              </a:lnSpc>
              <a:buFont typeface="Wingdings" panose="05000000000000000000" pitchFamily="2" charset="2"/>
              <a:buChar char="p"/>
            </a:pPr>
            <a:r>
              <a:rPr lang="zh-CN" altLang="en-US" sz="1600" b="1" dirty="0">
                <a:solidFill>
                  <a:schemeClr val="accent6">
                    <a:lumMod val="75000"/>
                  </a:schemeClr>
                </a:solidFill>
                <a:latin typeface="微软雅黑" panose="020B0503020204020204" charset="-122"/>
                <a:ea typeface="微软雅黑" panose="020B0503020204020204" charset="-122"/>
              </a:rPr>
              <a:t>耕地资源保护利用</a:t>
            </a:r>
          </a:p>
          <a:p>
            <a:pPr algn="just">
              <a:lnSpc>
                <a:spcPct val="200000"/>
              </a:lnSpc>
            </a:pPr>
            <a:r>
              <a:rPr lang="zh-CN" altLang="en-US" sz="1600" dirty="0">
                <a:latin typeface="微软雅黑" panose="020B0503020204020204" charset="-122"/>
                <a:ea typeface="微软雅黑" panose="020B0503020204020204" charset="-122"/>
              </a:rPr>
              <a:t>南寨镇高标准农田面积为</a:t>
            </a:r>
            <a:r>
              <a:rPr lang="en-US" altLang="zh-CN" sz="1600" dirty="0">
                <a:latin typeface="微软雅黑" panose="020B0503020204020204" charset="-122"/>
                <a:ea typeface="微软雅黑" panose="020B0503020204020204" charset="-122"/>
              </a:rPr>
              <a:t>1422.64</a:t>
            </a:r>
            <a:r>
              <a:rPr lang="zh-CN" altLang="en-US" sz="1600" dirty="0">
                <a:latin typeface="微软雅黑" panose="020B0503020204020204" charset="-122"/>
                <a:ea typeface="微软雅黑" panose="020B0503020204020204" charset="-122"/>
              </a:rPr>
              <a:t>公顷。南寨镇耕地后备资源面积为</a:t>
            </a:r>
            <a:r>
              <a:rPr lang="en-US" altLang="zh-CN" sz="1600" dirty="0">
                <a:latin typeface="微软雅黑" panose="020B0503020204020204" charset="-122"/>
                <a:ea typeface="微软雅黑" panose="020B0503020204020204" charset="-122"/>
              </a:rPr>
              <a:t>3.89</a:t>
            </a:r>
            <a:r>
              <a:rPr lang="zh-CN" altLang="en-US" sz="1600" dirty="0">
                <a:latin typeface="微软雅黑" panose="020B0503020204020204" charset="-122"/>
                <a:ea typeface="微软雅黑" panose="020B0503020204020204" charset="-122"/>
              </a:rPr>
              <a:t>公顷。南寨镇耕地保有量为</a:t>
            </a:r>
            <a:r>
              <a:rPr lang="en-US" altLang="zh-CN" sz="1600" dirty="0">
                <a:latin typeface="微软雅黑" panose="020B0503020204020204" charset="-122"/>
                <a:ea typeface="微软雅黑" panose="020B0503020204020204" charset="-122"/>
              </a:rPr>
              <a:t>2800.71</a:t>
            </a:r>
            <a:r>
              <a:rPr lang="zh-CN" altLang="en-US" sz="1600" dirty="0">
                <a:latin typeface="微软雅黑" panose="020B0503020204020204" charset="-122"/>
                <a:ea typeface="微软雅黑" panose="020B0503020204020204" charset="-122"/>
              </a:rPr>
              <a:t>公顷</a:t>
            </a:r>
            <a:r>
              <a:rPr lang="en-US" altLang="zh-CN" sz="1600" dirty="0">
                <a:latin typeface="微软雅黑" panose="020B0503020204020204" charset="-122"/>
                <a:ea typeface="微软雅黑" panose="020B0503020204020204" charset="-122"/>
              </a:rPr>
              <a:t>,</a:t>
            </a:r>
            <a:r>
              <a:rPr lang="zh-CN" altLang="en-US" sz="1600" dirty="0">
                <a:latin typeface="微软雅黑" panose="020B0503020204020204" charset="-122"/>
                <a:ea typeface="微软雅黑" panose="020B0503020204020204" charset="-122"/>
              </a:rPr>
              <a:t>南寨镇高标准农田面积为</a:t>
            </a:r>
            <a:r>
              <a:rPr lang="en-US" altLang="zh-CN" sz="1600" dirty="0">
                <a:latin typeface="微软雅黑" panose="020B0503020204020204" charset="-122"/>
                <a:ea typeface="微软雅黑" panose="020B0503020204020204" charset="-122"/>
              </a:rPr>
              <a:t>1422.82</a:t>
            </a:r>
            <a:r>
              <a:rPr lang="zh-CN" altLang="en-US" sz="1600" dirty="0">
                <a:latin typeface="微软雅黑" panose="020B0503020204020204" charset="-122"/>
                <a:ea typeface="微软雅黑" panose="020B0503020204020204" charset="-122"/>
              </a:rPr>
              <a:t>公顷。</a:t>
            </a:r>
            <a:endParaRPr lang="en-US" altLang="zh-CN" sz="1600" dirty="0">
              <a:latin typeface="微软雅黑" panose="020B0503020204020204" charset="-122"/>
              <a:ea typeface="微软雅黑" panose="020B0503020204020204" charset="-122"/>
            </a:endParaRPr>
          </a:p>
          <a:p>
            <a:pPr marL="285750" indent="-285750" algn="just">
              <a:lnSpc>
                <a:spcPct val="250000"/>
              </a:lnSpc>
              <a:buFont typeface="Wingdings" panose="05000000000000000000" pitchFamily="2" charset="2"/>
              <a:buChar char="p"/>
            </a:pPr>
            <a:r>
              <a:rPr lang="zh-CN" altLang="en-US" sz="1600" b="1" dirty="0">
                <a:solidFill>
                  <a:schemeClr val="accent6">
                    <a:lumMod val="75000"/>
                  </a:schemeClr>
                </a:solidFill>
                <a:latin typeface="微软雅黑" panose="020B0503020204020204" charset="-122"/>
                <a:ea typeface="微软雅黑" panose="020B0503020204020204" charset="-122"/>
              </a:rPr>
              <a:t>建设用地集约利用</a:t>
            </a:r>
            <a:endParaRPr lang="en-US" altLang="zh-CN" sz="1600" b="1" dirty="0">
              <a:solidFill>
                <a:schemeClr val="accent6">
                  <a:lumMod val="75000"/>
                </a:schemeClr>
              </a:solidFill>
              <a:latin typeface="微软雅黑" panose="020B0503020204020204" charset="-122"/>
              <a:ea typeface="微软雅黑" panose="020B0503020204020204" charset="-122"/>
            </a:endParaRPr>
          </a:p>
          <a:p>
            <a:pPr algn="just">
              <a:lnSpc>
                <a:spcPct val="200000"/>
              </a:lnSpc>
            </a:pPr>
            <a:r>
              <a:rPr lang="zh-CN" altLang="en-US" sz="1600" dirty="0">
                <a:latin typeface="微软雅黑" panose="020B0503020204020204" charset="-122"/>
                <a:ea typeface="微软雅黑" panose="020B0503020204020204" charset="-122"/>
              </a:rPr>
              <a:t>全镇现状城乡建设用地</a:t>
            </a:r>
            <a:r>
              <a:rPr lang="en-US" altLang="zh-CN" sz="1600" dirty="0">
                <a:latin typeface="微软雅黑" panose="020B0503020204020204" charset="-122"/>
                <a:ea typeface="微软雅黑" panose="020B0503020204020204" charset="-122"/>
              </a:rPr>
              <a:t>566.19</a:t>
            </a:r>
            <a:r>
              <a:rPr lang="zh-CN" altLang="en-US" sz="1600" dirty="0">
                <a:latin typeface="微软雅黑" panose="020B0503020204020204" charset="-122"/>
                <a:ea typeface="微软雅黑" panose="020B0503020204020204" charset="-122"/>
              </a:rPr>
              <a:t>公顷以内。规划至 </a:t>
            </a:r>
            <a:r>
              <a:rPr lang="en-US" altLang="zh-CN" sz="1600" dirty="0">
                <a:latin typeface="微软雅黑" panose="020B0503020204020204" charset="-122"/>
                <a:ea typeface="微软雅黑" panose="020B0503020204020204" charset="-122"/>
              </a:rPr>
              <a:t>2035 </a:t>
            </a:r>
            <a:r>
              <a:rPr lang="zh-CN" altLang="en-US" sz="1600" dirty="0">
                <a:latin typeface="微软雅黑" panose="020B0503020204020204" charset="-122"/>
                <a:ea typeface="微软雅黑" panose="020B0503020204020204" charset="-122"/>
              </a:rPr>
              <a:t>年，全镇建设用地总规模控制在</a:t>
            </a:r>
            <a:r>
              <a:rPr lang="en-US" altLang="zh-CN" sz="1600" dirty="0">
                <a:latin typeface="微软雅黑" panose="020B0503020204020204" charset="-122"/>
                <a:ea typeface="微软雅黑" panose="020B0503020204020204" charset="-122"/>
              </a:rPr>
              <a:t>649.55</a:t>
            </a:r>
            <a:r>
              <a:rPr lang="zh-CN" altLang="en-US" sz="1600" dirty="0">
                <a:latin typeface="微软雅黑" panose="020B0503020204020204" charset="-122"/>
                <a:ea typeface="微软雅黑" panose="020B0503020204020204" charset="-122"/>
              </a:rPr>
              <a:t>公顷以内，城乡建设用地严格控制在</a:t>
            </a:r>
            <a:r>
              <a:rPr lang="en-US" altLang="zh-CN" sz="1600" dirty="0">
                <a:latin typeface="微软雅黑" panose="020B0503020204020204" charset="-122"/>
                <a:ea typeface="微软雅黑" panose="020B0503020204020204" charset="-122"/>
              </a:rPr>
              <a:t>553.22</a:t>
            </a:r>
            <a:r>
              <a:rPr lang="zh-CN" altLang="en-US" sz="1600" dirty="0">
                <a:latin typeface="微软雅黑" panose="020B0503020204020204" charset="-122"/>
                <a:ea typeface="微软雅黑" panose="020B0503020204020204" charset="-122"/>
              </a:rPr>
              <a:t>公顷以内。</a:t>
            </a:r>
            <a:endParaRPr lang="en-US" altLang="zh-CN" sz="1600" dirty="0">
              <a:latin typeface="微软雅黑" panose="020B0503020204020204" charset="-122"/>
              <a:ea typeface="微软雅黑" panose="020B0503020204020204" charset="-122"/>
            </a:endParaRPr>
          </a:p>
          <a:p>
            <a:pPr marL="285750" indent="-285750" algn="just">
              <a:lnSpc>
                <a:spcPct val="250000"/>
              </a:lnSpc>
              <a:buFont typeface="Wingdings" panose="05000000000000000000" pitchFamily="2" charset="2"/>
              <a:buChar char="p"/>
            </a:pPr>
            <a:r>
              <a:rPr lang="zh-CN" altLang="en-US" sz="1600" b="1" dirty="0">
                <a:solidFill>
                  <a:schemeClr val="accent6">
                    <a:lumMod val="75000"/>
                  </a:schemeClr>
                </a:solidFill>
                <a:latin typeface="微软雅黑" panose="020B0503020204020204" charset="-122"/>
                <a:ea typeface="微软雅黑" panose="020B0503020204020204" charset="-122"/>
              </a:rPr>
              <a:t>水资源保护利用</a:t>
            </a:r>
            <a:endParaRPr lang="en-US" altLang="zh-CN" sz="1600" b="1" dirty="0">
              <a:solidFill>
                <a:schemeClr val="accent6">
                  <a:lumMod val="75000"/>
                </a:schemeClr>
              </a:solidFill>
              <a:latin typeface="微软雅黑" panose="020B0503020204020204" charset="-122"/>
              <a:ea typeface="微软雅黑" panose="020B0503020204020204" charset="-122"/>
            </a:endParaRPr>
          </a:p>
          <a:p>
            <a:pPr algn="just">
              <a:lnSpc>
                <a:spcPct val="200000"/>
              </a:lnSpc>
            </a:pPr>
            <a:r>
              <a:rPr lang="zh-CN" altLang="en-US" sz="1600" dirty="0">
                <a:latin typeface="微软雅黑" panose="020B0503020204020204" charset="-122"/>
                <a:ea typeface="微软雅黑" panose="020B0503020204020204" charset="-122"/>
              </a:rPr>
              <a:t>持续推进邓家塬水库、大沟水库、东河沟水库、庙沟水库、谢家沟水库、涧口河、冯坊河等河湖系统保护和水生态环境整体改善</a:t>
            </a:r>
            <a:r>
              <a:rPr lang="en-US" altLang="zh-CN" sz="1600" dirty="0">
                <a:latin typeface="微软雅黑" panose="020B0503020204020204" charset="-122"/>
                <a:ea typeface="微软雅黑" panose="020B0503020204020204" charset="-122"/>
              </a:rPr>
              <a:t>,</a:t>
            </a:r>
            <a:r>
              <a:rPr lang="zh-CN" altLang="en-US" sz="1600" dirty="0">
                <a:latin typeface="微软雅黑" panose="020B0503020204020204" charset="-122"/>
                <a:ea typeface="微软雅黑" panose="020B0503020204020204" charset="-122"/>
              </a:rPr>
              <a:t>维护河湖健康生命，规划至 </a:t>
            </a:r>
            <a:r>
              <a:rPr lang="en-US" altLang="zh-CN" sz="1600" dirty="0">
                <a:latin typeface="微软雅黑" panose="020B0503020204020204" charset="-122"/>
                <a:ea typeface="微软雅黑" panose="020B0503020204020204" charset="-122"/>
              </a:rPr>
              <a:t>2035 </a:t>
            </a:r>
            <a:r>
              <a:rPr lang="zh-CN" altLang="en-US" sz="1600" dirty="0">
                <a:latin typeface="微软雅黑" panose="020B0503020204020204" charset="-122"/>
                <a:ea typeface="微软雅黑" panose="020B0503020204020204" charset="-122"/>
              </a:rPr>
              <a:t>年水域面积不低于</a:t>
            </a:r>
            <a:r>
              <a:rPr lang="en-US" altLang="zh-CN" sz="1600" dirty="0">
                <a:latin typeface="微软雅黑" panose="020B0503020204020204" charset="-122"/>
                <a:ea typeface="微软雅黑" panose="020B0503020204020204" charset="-122"/>
              </a:rPr>
              <a:t>50.99</a:t>
            </a:r>
            <a:r>
              <a:rPr lang="zh-CN" altLang="en-US" sz="1600" dirty="0">
                <a:latin typeface="微软雅黑" panose="020B0503020204020204" charset="-122"/>
                <a:ea typeface="微软雅黑" panose="020B0503020204020204" charset="-122"/>
              </a:rPr>
              <a:t>公顷。</a:t>
            </a:r>
            <a:endParaRPr lang="en-US" altLang="zh-CN" sz="1600" dirty="0">
              <a:latin typeface="微软雅黑" panose="020B0503020204020204" charset="-122"/>
              <a:ea typeface="微软雅黑" panose="020B0503020204020204" charset="-122"/>
            </a:endParaRPr>
          </a:p>
          <a:p>
            <a:pPr marL="285750" indent="-285750" algn="just">
              <a:lnSpc>
                <a:spcPct val="250000"/>
              </a:lnSpc>
              <a:buFont typeface="Wingdings" panose="05000000000000000000" pitchFamily="2" charset="2"/>
              <a:buChar char="p"/>
            </a:pPr>
            <a:r>
              <a:rPr lang="zh-CN" altLang="en-US" sz="1600" b="1" dirty="0">
                <a:solidFill>
                  <a:schemeClr val="accent6">
                    <a:lumMod val="75000"/>
                  </a:schemeClr>
                </a:solidFill>
                <a:latin typeface="微软雅黑" panose="020B0503020204020204" charset="-122"/>
                <a:ea typeface="微软雅黑" panose="020B0503020204020204" charset="-122"/>
              </a:rPr>
              <a:t>林地资源保护利用</a:t>
            </a:r>
            <a:endParaRPr lang="en-US" altLang="zh-CN" sz="1600" b="1" dirty="0">
              <a:solidFill>
                <a:schemeClr val="accent6">
                  <a:lumMod val="75000"/>
                </a:schemeClr>
              </a:solidFill>
              <a:latin typeface="微软雅黑" panose="020B0503020204020204" charset="-122"/>
              <a:ea typeface="微软雅黑" panose="020B0503020204020204" charset="-122"/>
            </a:endParaRPr>
          </a:p>
          <a:p>
            <a:pPr algn="just">
              <a:lnSpc>
                <a:spcPct val="250000"/>
              </a:lnSpc>
            </a:pPr>
            <a:r>
              <a:rPr lang="zh-CN" altLang="en-US" sz="1600" dirty="0">
                <a:latin typeface="微软雅黑" panose="020B0503020204020204" charset="-122"/>
                <a:ea typeface="微软雅黑" panose="020B0503020204020204" charset="-122"/>
              </a:rPr>
              <a:t>规划至</a:t>
            </a:r>
            <a:r>
              <a:rPr lang="en-US" altLang="zh-CN" sz="1600" dirty="0">
                <a:latin typeface="微软雅黑" panose="020B0503020204020204" charset="-122"/>
                <a:ea typeface="微软雅黑" panose="020B0503020204020204" charset="-122"/>
              </a:rPr>
              <a:t>2035</a:t>
            </a:r>
            <a:r>
              <a:rPr lang="zh-CN" altLang="en-US" sz="1600" dirty="0">
                <a:latin typeface="微软雅黑" panose="020B0503020204020204" charset="-122"/>
                <a:ea typeface="微软雅黑" panose="020B0503020204020204" charset="-122"/>
              </a:rPr>
              <a:t>年，全镇造林绿化空间</a:t>
            </a:r>
            <a:r>
              <a:rPr lang="en-US" altLang="zh-CN" sz="1600" dirty="0">
                <a:latin typeface="微软雅黑" panose="020B0503020204020204" charset="-122"/>
                <a:ea typeface="微软雅黑" panose="020B0503020204020204" charset="-122"/>
              </a:rPr>
              <a:t>430.52</a:t>
            </a:r>
            <a:r>
              <a:rPr lang="zh-CN" altLang="en-US" sz="1600" dirty="0">
                <a:latin typeface="微软雅黑" panose="020B0503020204020204" charset="-122"/>
                <a:ea typeface="微软雅黑" panose="020B0503020204020204" charset="-122"/>
              </a:rPr>
              <a:t>公顷。</a:t>
            </a:r>
            <a:endParaRPr lang="en-US" altLang="zh-CN" sz="1600" b="1" dirty="0">
              <a:solidFill>
                <a:schemeClr val="accent6">
                  <a:lumMod val="75000"/>
                </a:schemeClr>
              </a:solidFill>
              <a:latin typeface="微软雅黑" panose="020B0503020204020204" charset="-122"/>
              <a:ea typeface="微软雅黑" panose="020B0503020204020204" charset="-122"/>
            </a:endParaRPr>
          </a:p>
          <a:p>
            <a:pPr marL="285750" indent="-285750" algn="just">
              <a:lnSpc>
                <a:spcPct val="250000"/>
              </a:lnSpc>
              <a:buFont typeface="Wingdings" panose="05000000000000000000" pitchFamily="2" charset="2"/>
              <a:buChar char="p"/>
            </a:pPr>
            <a:r>
              <a:rPr lang="zh-CN" altLang="en-US" sz="1600" b="1" dirty="0">
                <a:solidFill>
                  <a:schemeClr val="accent6">
                    <a:lumMod val="75000"/>
                  </a:schemeClr>
                </a:solidFill>
                <a:latin typeface="微软雅黑" panose="020B0503020204020204" charset="-122"/>
                <a:ea typeface="微软雅黑" panose="020B0503020204020204" charset="-122"/>
              </a:rPr>
              <a:t>湿地资源保护利用</a:t>
            </a:r>
            <a:endParaRPr lang="en-US" altLang="zh-CN" sz="1600" b="1" dirty="0">
              <a:solidFill>
                <a:schemeClr val="accent6">
                  <a:lumMod val="75000"/>
                </a:schemeClr>
              </a:solidFill>
              <a:latin typeface="微软雅黑" panose="020B0503020204020204" charset="-122"/>
              <a:ea typeface="微软雅黑" panose="020B0503020204020204" charset="-122"/>
            </a:endParaRPr>
          </a:p>
          <a:p>
            <a:pPr marL="285750" indent="-285750" algn="just">
              <a:lnSpc>
                <a:spcPct val="250000"/>
              </a:lnSpc>
              <a:buFont typeface="Wingdings" panose="05000000000000000000" pitchFamily="2" charset="2"/>
              <a:buChar char="p"/>
            </a:pPr>
            <a:endParaRPr lang="en-US" altLang="zh-CN" sz="1600" dirty="0">
              <a:latin typeface="微软雅黑" panose="020B0503020204020204" charset="-122"/>
              <a:ea typeface="微软雅黑" panose="020B0503020204020204" charset="-122"/>
            </a:endParaRPr>
          </a:p>
          <a:p>
            <a:pPr algn="just">
              <a:lnSpc>
                <a:spcPct val="150000"/>
              </a:lnSpc>
            </a:pPr>
            <a:r>
              <a:rPr lang="zh-CN" altLang="en-US" sz="1600" dirty="0">
                <a:latin typeface="微软雅黑" panose="020B0503020204020204" charset="-122"/>
                <a:ea typeface="微软雅黑" panose="020B0503020204020204" charset="-122"/>
              </a:rPr>
              <a:t>规划至</a:t>
            </a:r>
            <a:r>
              <a:rPr lang="en-US" altLang="zh-CN" sz="1600" dirty="0">
                <a:latin typeface="微软雅黑" panose="020B0503020204020204" charset="-122"/>
                <a:ea typeface="微软雅黑" panose="020B0503020204020204" charset="-122"/>
              </a:rPr>
              <a:t>2035</a:t>
            </a:r>
            <a:r>
              <a:rPr lang="zh-CN" altLang="en-US" sz="1600" dirty="0">
                <a:latin typeface="微软雅黑" panose="020B0503020204020204" charset="-122"/>
                <a:ea typeface="微软雅黑" panose="020B0503020204020204" charset="-122"/>
              </a:rPr>
              <a:t>年，保持湿地保有量总体稳定，湿地生态质量和生态服务功能不降低的目标，不低于</a:t>
            </a:r>
            <a:r>
              <a:rPr lang="en-US" altLang="zh-CN" sz="1600" dirty="0">
                <a:latin typeface="微软雅黑" panose="020B0503020204020204" charset="-122"/>
                <a:ea typeface="微软雅黑" panose="020B0503020204020204" charset="-122"/>
              </a:rPr>
              <a:t>40.20</a:t>
            </a:r>
            <a:r>
              <a:rPr lang="zh-CN" altLang="en-US" sz="1600" dirty="0">
                <a:latin typeface="微软雅黑" panose="020B0503020204020204" charset="-122"/>
                <a:ea typeface="微软雅黑" panose="020B0503020204020204" charset="-122"/>
              </a:rPr>
              <a:t>公顷（不含水域）。规划范围涉及大寨村、千塬村、三合村、水泉村、小寨村、闫家庵村、尧头村</a:t>
            </a:r>
            <a:r>
              <a:rPr lang="en-US" altLang="zh-CN" sz="1600" dirty="0">
                <a:latin typeface="微软雅黑" panose="020B0503020204020204" charset="-122"/>
                <a:ea typeface="微软雅黑" panose="020B0503020204020204" charset="-122"/>
              </a:rPr>
              <a:t>7</a:t>
            </a:r>
            <a:r>
              <a:rPr lang="zh-CN" altLang="en-US" sz="1600" dirty="0">
                <a:latin typeface="微软雅黑" panose="020B0503020204020204" charset="-122"/>
                <a:ea typeface="微软雅黑" panose="020B0503020204020204" charset="-122"/>
              </a:rPr>
              <a:t>个村。</a:t>
            </a:r>
          </a:p>
        </p:txBody>
      </p:sp>
      <p:sp>
        <p:nvSpPr>
          <p:cNvPr id="11" name="矩形: 圆角 10">
            <a:extLst>
              <a:ext uri="{FF2B5EF4-FFF2-40B4-BE49-F238E27FC236}">
                <a16:creationId xmlns:a16="http://schemas.microsoft.com/office/drawing/2014/main" id="{2AA369CB-D7A3-FC64-624B-BD3D1627F882}"/>
              </a:ext>
            </a:extLst>
          </p:cNvPr>
          <p:cNvSpPr/>
          <p:nvPr/>
        </p:nvSpPr>
        <p:spPr>
          <a:xfrm>
            <a:off x="765515" y="9682851"/>
            <a:ext cx="5520499" cy="690514"/>
          </a:xfrm>
          <a:prstGeom prst="roundRect">
            <a:avLst/>
          </a:prstGeom>
          <a:noFill/>
          <a:ln w="28575">
            <a:solidFill>
              <a:srgbClr val="82AA6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 name="矩形: 圆角 11">
            <a:extLst>
              <a:ext uri="{FF2B5EF4-FFF2-40B4-BE49-F238E27FC236}">
                <a16:creationId xmlns:a16="http://schemas.microsoft.com/office/drawing/2014/main" id="{185E6D6A-10A7-557C-03C5-BB4AFD026115}"/>
              </a:ext>
            </a:extLst>
          </p:cNvPr>
          <p:cNvSpPr/>
          <p:nvPr/>
        </p:nvSpPr>
        <p:spPr>
          <a:xfrm>
            <a:off x="765515" y="7094587"/>
            <a:ext cx="5520498" cy="1928942"/>
          </a:xfrm>
          <a:prstGeom prst="roundRect">
            <a:avLst/>
          </a:prstGeom>
          <a:noFill/>
          <a:ln w="28575">
            <a:solidFill>
              <a:srgbClr val="82AA6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3" name="矩形: 圆角 12">
            <a:extLst>
              <a:ext uri="{FF2B5EF4-FFF2-40B4-BE49-F238E27FC236}">
                <a16:creationId xmlns:a16="http://schemas.microsoft.com/office/drawing/2014/main" id="{3855734D-53E1-6FFB-ED12-33DDA990E5EE}"/>
              </a:ext>
            </a:extLst>
          </p:cNvPr>
          <p:cNvSpPr/>
          <p:nvPr/>
        </p:nvSpPr>
        <p:spPr>
          <a:xfrm>
            <a:off x="793835" y="11021820"/>
            <a:ext cx="5520498" cy="1959539"/>
          </a:xfrm>
          <a:prstGeom prst="roundRect">
            <a:avLst/>
          </a:prstGeom>
          <a:noFill/>
          <a:ln w="28575">
            <a:solidFill>
              <a:srgbClr val="82AA6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8" name="文本框 1">
            <a:extLst>
              <a:ext uri="{FF2B5EF4-FFF2-40B4-BE49-F238E27FC236}">
                <a16:creationId xmlns:a16="http://schemas.microsoft.com/office/drawing/2014/main" id="{612C8BE4-AB43-5B8E-075D-27EA832472A3}"/>
              </a:ext>
            </a:extLst>
          </p:cNvPr>
          <p:cNvSpPr txBox="1">
            <a:spLocks noChangeArrowheads="1"/>
          </p:cNvSpPr>
          <p:nvPr/>
        </p:nvSpPr>
        <p:spPr bwMode="auto">
          <a:xfrm>
            <a:off x="425803" y="135197"/>
            <a:ext cx="6929153" cy="640816"/>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zh-CN" sz="3600" b="1" dirty="0">
                <a:solidFill>
                  <a:schemeClr val="bg1"/>
                </a:solidFill>
                <a:latin typeface="方正小标宋简体" panose="02010601030101010101" pitchFamily="2" charset="-122"/>
                <a:ea typeface="方正小标宋简体" panose="02010601030101010101" pitchFamily="2" charset="-122"/>
              </a:rPr>
              <a:t>02  </a:t>
            </a:r>
            <a:r>
              <a:rPr lang="zh-CN" altLang="en-US" sz="3600" b="1" dirty="0">
                <a:solidFill>
                  <a:schemeClr val="bg1"/>
                </a:solidFill>
                <a:latin typeface="方正小标宋简体" panose="02010601030101010101" pitchFamily="2" charset="-122"/>
                <a:ea typeface="方正小标宋简体" panose="02010601030101010101" pitchFamily="2" charset="-122"/>
              </a:rPr>
              <a:t>统筹规划  优化国土空间格局</a:t>
            </a:r>
            <a:endParaRPr lang="zh-CN" altLang="en-US" sz="3564" b="1" dirty="0">
              <a:solidFill>
                <a:schemeClr val="bg1"/>
              </a:solidFill>
              <a:latin typeface="方正小标宋简体" panose="02010601030101010101" pitchFamily="2" charset="-122"/>
              <a:ea typeface="方正小标宋简体" panose="02010601030101010101" pitchFamily="2" charset="-122"/>
            </a:endParaRPr>
          </a:p>
        </p:txBody>
      </p:sp>
      <p:sp>
        <p:nvSpPr>
          <p:cNvPr id="2" name="矩形: 圆角 1">
            <a:extLst>
              <a:ext uri="{FF2B5EF4-FFF2-40B4-BE49-F238E27FC236}">
                <a16:creationId xmlns:a16="http://schemas.microsoft.com/office/drawing/2014/main" id="{72944EEE-6F9A-D34D-5A06-F0ACCB6F14FD}"/>
              </a:ext>
            </a:extLst>
          </p:cNvPr>
          <p:cNvSpPr/>
          <p:nvPr/>
        </p:nvSpPr>
        <p:spPr>
          <a:xfrm>
            <a:off x="727902" y="2909079"/>
            <a:ext cx="5520498" cy="1533530"/>
          </a:xfrm>
          <a:prstGeom prst="roundRect">
            <a:avLst/>
          </a:prstGeom>
          <a:noFill/>
          <a:ln w="28575">
            <a:solidFill>
              <a:srgbClr val="82AA6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 name="矩形: 圆角 2">
            <a:extLst>
              <a:ext uri="{FF2B5EF4-FFF2-40B4-BE49-F238E27FC236}">
                <a16:creationId xmlns:a16="http://schemas.microsoft.com/office/drawing/2014/main" id="{EA59252A-C165-DC1B-6506-2C7A2AF4B7E7}"/>
              </a:ext>
            </a:extLst>
          </p:cNvPr>
          <p:cNvSpPr/>
          <p:nvPr/>
        </p:nvSpPr>
        <p:spPr>
          <a:xfrm>
            <a:off x="782449" y="4996256"/>
            <a:ext cx="5520498" cy="1533530"/>
          </a:xfrm>
          <a:prstGeom prst="roundRect">
            <a:avLst/>
          </a:prstGeom>
          <a:noFill/>
          <a:ln w="28575">
            <a:solidFill>
              <a:srgbClr val="82AA6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5" name="图片 4">
            <a:extLst>
              <a:ext uri="{FF2B5EF4-FFF2-40B4-BE49-F238E27FC236}">
                <a16:creationId xmlns:a16="http://schemas.microsoft.com/office/drawing/2014/main" id="{4D886BFC-C53B-6024-054C-665CE9AA66C0}"/>
              </a:ext>
            </a:extLst>
          </p:cNvPr>
          <p:cNvPicPr>
            <a:picLocks noChangeAspect="1"/>
          </p:cNvPicPr>
          <p:nvPr/>
        </p:nvPicPr>
        <p:blipFill>
          <a:blip r:embed="rId2">
            <a:duotone>
              <a:prstClr val="black"/>
              <a:schemeClr val="accent6">
                <a:tint val="45000"/>
                <a:satMod val="400000"/>
              </a:schemeClr>
            </a:duotone>
            <a:extLst>
              <a:ext uri="{28A0092B-C50C-407E-A947-70E740481C1C}">
                <a14:useLocalDpi xmlns:a14="http://schemas.microsoft.com/office/drawing/2010/main" val="0"/>
              </a:ext>
            </a:extLst>
          </a:blip>
          <a:srcRect/>
          <a:stretch/>
        </p:blipFill>
        <p:spPr>
          <a:xfrm>
            <a:off x="0" y="-7288"/>
            <a:ext cx="10527214" cy="883671"/>
          </a:xfrm>
          <a:prstGeom prst="rect">
            <a:avLst/>
          </a:prstGeom>
        </p:spPr>
      </p:pic>
      <p:sp>
        <p:nvSpPr>
          <p:cNvPr id="7" name="文本框 1">
            <a:extLst>
              <a:ext uri="{FF2B5EF4-FFF2-40B4-BE49-F238E27FC236}">
                <a16:creationId xmlns:a16="http://schemas.microsoft.com/office/drawing/2014/main" id="{71638B24-64D9-330B-95A0-11568BEADB4F}"/>
              </a:ext>
            </a:extLst>
          </p:cNvPr>
          <p:cNvSpPr txBox="1">
            <a:spLocks noChangeArrowheads="1"/>
          </p:cNvSpPr>
          <p:nvPr/>
        </p:nvSpPr>
        <p:spPr bwMode="auto">
          <a:xfrm>
            <a:off x="425802" y="130047"/>
            <a:ext cx="6929153" cy="640816"/>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zh-CN" sz="3600" b="1" dirty="0">
                <a:solidFill>
                  <a:schemeClr val="bg1"/>
                </a:solidFill>
                <a:latin typeface="方正小标宋简体" panose="02010601030101010101" pitchFamily="2" charset="-122"/>
                <a:ea typeface="方正小标宋简体" panose="02010601030101010101" pitchFamily="2" charset="-122"/>
              </a:rPr>
              <a:t>05  </a:t>
            </a:r>
            <a:r>
              <a:rPr lang="zh-CN" altLang="en-US" sz="3600" b="1" dirty="0">
                <a:solidFill>
                  <a:schemeClr val="bg1"/>
                </a:solidFill>
                <a:latin typeface="方正小标宋简体" panose="02010601030101010101" pitchFamily="2" charset="-122"/>
                <a:ea typeface="方正小标宋简体" panose="02010601030101010101" pitchFamily="2" charset="-122"/>
              </a:rPr>
              <a:t>综合整治 保护利用自然资源</a:t>
            </a:r>
            <a:endParaRPr lang="zh-CN" altLang="en-US" sz="3564" b="1" dirty="0">
              <a:solidFill>
                <a:schemeClr val="bg1"/>
              </a:solidFill>
              <a:latin typeface="方正小标宋简体" panose="02010601030101010101" pitchFamily="2" charset="-122"/>
              <a:ea typeface="方正小标宋简体" panose="02010601030101010101" pitchFamily="2" charset="-122"/>
            </a:endParaRPr>
          </a:p>
        </p:txBody>
      </p:sp>
      <p:pic>
        <p:nvPicPr>
          <p:cNvPr id="15" name="图片 14">
            <a:extLst>
              <a:ext uri="{FF2B5EF4-FFF2-40B4-BE49-F238E27FC236}">
                <a16:creationId xmlns:a16="http://schemas.microsoft.com/office/drawing/2014/main" id="{441399FB-7000-B536-9FA8-39C952756C74}"/>
              </a:ext>
            </a:extLst>
          </p:cNvPr>
          <p:cNvPicPr>
            <a:picLocks noChangeAspect="1"/>
          </p:cNvPicPr>
          <p:nvPr/>
        </p:nvPicPr>
        <p:blipFill>
          <a:blip r:embed="rId3"/>
          <a:srcRect b="5409"/>
          <a:stretch/>
        </p:blipFill>
        <p:spPr>
          <a:xfrm>
            <a:off x="6412942" y="8941849"/>
            <a:ext cx="3873568" cy="1959539"/>
          </a:xfrm>
          <a:prstGeom prst="rect">
            <a:avLst/>
          </a:prstGeom>
        </p:spPr>
      </p:pic>
      <p:pic>
        <p:nvPicPr>
          <p:cNvPr id="16" name="图片 15">
            <a:extLst>
              <a:ext uri="{FF2B5EF4-FFF2-40B4-BE49-F238E27FC236}">
                <a16:creationId xmlns:a16="http://schemas.microsoft.com/office/drawing/2014/main" id="{6ACCF299-E87C-605A-A7B8-4411872DABA3}"/>
              </a:ext>
            </a:extLst>
          </p:cNvPr>
          <p:cNvPicPr>
            <a:picLocks noChangeAspect="1"/>
          </p:cNvPicPr>
          <p:nvPr/>
        </p:nvPicPr>
        <p:blipFill rotWithShape="1">
          <a:blip r:embed="rId4" cstate="hqprint">
            <a:extLst>
              <a:ext uri="{BEBA8EAE-BF5A-486C-A8C5-ECC9F3942E4B}">
                <a14:imgProps xmlns:a14="http://schemas.microsoft.com/office/drawing/2010/main">
                  <a14:imgLayer r:embed="rId5">
                    <a14:imgEffect>
                      <a14:brightnessContrast bright="20000"/>
                    </a14:imgEffect>
                  </a14:imgLayer>
                </a14:imgProps>
              </a:ext>
              <a:ext uri="{28A0092B-C50C-407E-A947-70E740481C1C}">
                <a14:useLocalDpi xmlns:a14="http://schemas.microsoft.com/office/drawing/2010/main" val="0"/>
              </a:ext>
            </a:extLst>
          </a:blip>
          <a:srcRect l="1101" t="5248" r="-115" b="23034"/>
          <a:stretch/>
        </p:blipFill>
        <p:spPr>
          <a:xfrm>
            <a:off x="6412942" y="6571591"/>
            <a:ext cx="3873567" cy="2191315"/>
          </a:xfrm>
          <a:prstGeom prst="rect">
            <a:avLst/>
          </a:prstGeom>
        </p:spPr>
      </p:pic>
      <p:pic>
        <p:nvPicPr>
          <p:cNvPr id="17" name="图片 16">
            <a:extLst>
              <a:ext uri="{FF2B5EF4-FFF2-40B4-BE49-F238E27FC236}">
                <a16:creationId xmlns:a16="http://schemas.microsoft.com/office/drawing/2014/main" id="{CE7E597D-F783-33BA-E23B-019092F55E1B}"/>
              </a:ext>
            </a:extLst>
          </p:cNvPr>
          <p:cNvPicPr>
            <a:picLocks noChangeAspect="1"/>
          </p:cNvPicPr>
          <p:nvPr/>
        </p:nvPicPr>
        <p:blipFill rotWithShape="1">
          <a:blip r:embed="rId6"/>
          <a:srcRect t="5030" b="3153"/>
          <a:stretch/>
        </p:blipFill>
        <p:spPr>
          <a:xfrm>
            <a:off x="6412942" y="4570247"/>
            <a:ext cx="3873567" cy="1959539"/>
          </a:xfrm>
          <a:prstGeom prst="rect">
            <a:avLst/>
          </a:prstGeom>
        </p:spPr>
      </p:pic>
      <p:pic>
        <p:nvPicPr>
          <p:cNvPr id="18" name="图片 17">
            <a:extLst>
              <a:ext uri="{FF2B5EF4-FFF2-40B4-BE49-F238E27FC236}">
                <a16:creationId xmlns:a16="http://schemas.microsoft.com/office/drawing/2014/main" id="{415456AA-DB99-6379-1BF3-308EEBB1017F}"/>
              </a:ext>
            </a:extLst>
          </p:cNvPr>
          <p:cNvPicPr>
            <a:picLocks noChangeAspect="1"/>
          </p:cNvPicPr>
          <p:nvPr/>
        </p:nvPicPr>
        <p:blipFill>
          <a:blip r:embed="rId7"/>
          <a:stretch>
            <a:fillRect/>
          </a:stretch>
        </p:blipFill>
        <p:spPr>
          <a:xfrm>
            <a:off x="6412942" y="2466631"/>
            <a:ext cx="3873566" cy="1924673"/>
          </a:xfrm>
          <a:prstGeom prst="rect">
            <a:avLst/>
          </a:prstGeom>
        </p:spPr>
      </p:pic>
      <p:pic>
        <p:nvPicPr>
          <p:cNvPr id="19" name="图片 18">
            <a:extLst>
              <a:ext uri="{FF2B5EF4-FFF2-40B4-BE49-F238E27FC236}">
                <a16:creationId xmlns:a16="http://schemas.microsoft.com/office/drawing/2014/main" id="{F7597589-6D28-3ED8-3474-87783C42B367}"/>
              </a:ext>
            </a:extLst>
          </p:cNvPr>
          <p:cNvPicPr>
            <a:picLocks noChangeAspect="1"/>
          </p:cNvPicPr>
          <p:nvPr/>
        </p:nvPicPr>
        <p:blipFill>
          <a:blip r:embed="rId8" cstate="hqprint">
            <a:extLst>
              <a:ext uri="{28A0092B-C50C-407E-A947-70E740481C1C}">
                <a14:useLocalDpi xmlns:a14="http://schemas.microsoft.com/office/drawing/2010/main" val="0"/>
              </a:ext>
            </a:extLst>
          </a:blip>
          <a:srcRect l="2077" r="16662" b="27266"/>
          <a:stretch/>
        </p:blipFill>
        <p:spPr>
          <a:xfrm>
            <a:off x="6412940" y="11031150"/>
            <a:ext cx="3873568" cy="1950210"/>
          </a:xfrm>
          <a:prstGeom prst="rect">
            <a:avLst/>
          </a:prstGeom>
        </p:spPr>
      </p:pic>
    </p:spTree>
    <p:extLst>
      <p:ext uri="{BB962C8B-B14F-4D97-AF65-F5344CB8AC3E}">
        <p14:creationId xmlns:p14="http://schemas.microsoft.com/office/powerpoint/2010/main" val="259658416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11D57D-E592-91CC-59EA-924C22D1D015}"/>
            </a:ext>
          </a:extLst>
        </p:cNvPr>
        <p:cNvGrpSpPr/>
        <p:nvPr/>
      </p:nvGrpSpPr>
      <p:grpSpPr>
        <a:xfrm>
          <a:off x="0" y="0"/>
          <a:ext cx="0" cy="0"/>
          <a:chOff x="0" y="0"/>
          <a:chExt cx="0" cy="0"/>
        </a:xfrm>
      </p:grpSpPr>
      <p:pic>
        <p:nvPicPr>
          <p:cNvPr id="8" name="图片 7">
            <a:extLst>
              <a:ext uri="{FF2B5EF4-FFF2-40B4-BE49-F238E27FC236}">
                <a16:creationId xmlns:a16="http://schemas.microsoft.com/office/drawing/2014/main" id="{605039C0-4589-1EB1-6AE7-3A546C68725D}"/>
              </a:ext>
            </a:extLst>
          </p:cNvPr>
          <p:cNvPicPr>
            <a:picLocks noChangeAspect="1"/>
          </p:cNvPicPr>
          <p:nvPr/>
        </p:nvPicPr>
        <p:blipFill>
          <a:blip r:embed="rId2">
            <a:extLst>
              <a:ext uri="{28A0092B-C50C-407E-A947-70E740481C1C}">
                <a14:useLocalDpi xmlns:a14="http://schemas.microsoft.com/office/drawing/2010/main" val="0"/>
              </a:ext>
            </a:extLst>
          </a:blip>
          <a:srcRect l="4322" t="11144" r="3574" b="17994"/>
          <a:stretch/>
        </p:blipFill>
        <p:spPr>
          <a:xfrm>
            <a:off x="1103948" y="5456505"/>
            <a:ext cx="8483600" cy="9212508"/>
          </a:xfrm>
          <a:prstGeom prst="rect">
            <a:avLst/>
          </a:prstGeom>
        </p:spPr>
      </p:pic>
      <p:sp>
        <p:nvSpPr>
          <p:cNvPr id="9" name="文本框 1">
            <a:extLst>
              <a:ext uri="{FF2B5EF4-FFF2-40B4-BE49-F238E27FC236}">
                <a16:creationId xmlns:a16="http://schemas.microsoft.com/office/drawing/2014/main" id="{842AA5E7-525C-FA83-037F-DF9E1E54D85F}"/>
              </a:ext>
            </a:extLst>
          </p:cNvPr>
          <p:cNvSpPr txBox="1">
            <a:spLocks noChangeArrowheads="1"/>
          </p:cNvSpPr>
          <p:nvPr/>
        </p:nvSpPr>
        <p:spPr bwMode="auto">
          <a:xfrm>
            <a:off x="289923" y="1089431"/>
            <a:ext cx="8227615" cy="6408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defRPr sz="3564" b="1">
                <a:solidFill>
                  <a:schemeClr val="accent6">
                    <a:lumMod val="75000"/>
                  </a:schemeClr>
                </a:solidFill>
                <a:latin typeface="微软雅黑" panose="020B0503020204020204" pitchFamily="34" charset="-122"/>
                <a:ea typeface="微软雅黑" panose="020B0503020204020204" pitchFamily="34" charset="-122"/>
              </a:defRPr>
            </a:lvl1pPr>
            <a:lvl2pPr marL="742950" indent="-285750">
              <a:defRPr>
                <a:latin typeface="Calibri" panose="020F0502020204030204" pitchFamily="34" charset="0"/>
              </a:defRPr>
            </a:lvl2pPr>
            <a:lvl3pPr marL="1143000" indent="-228600">
              <a:defRPr>
                <a:latin typeface="Calibri" panose="020F0502020204030204" pitchFamily="34" charset="0"/>
              </a:defRPr>
            </a:lvl3pPr>
            <a:lvl4pPr marL="1600200" indent="-228600">
              <a:defRPr>
                <a:latin typeface="Calibri" panose="020F0502020204030204" pitchFamily="34" charset="0"/>
              </a:defRPr>
            </a:lvl4pPr>
            <a:lvl5pPr marL="2057400" indent="-228600">
              <a:defRPr>
                <a:latin typeface="Calibri" panose="020F0502020204030204" pitchFamily="34" charset="0"/>
              </a:defRPr>
            </a:lvl5pPr>
            <a:lvl6pPr marL="2514600" indent="-228600" eaLnBrk="0" fontAlgn="base" hangingPunct="0">
              <a:spcBef>
                <a:spcPct val="0"/>
              </a:spcBef>
              <a:spcAft>
                <a:spcPct val="0"/>
              </a:spcAft>
              <a:defRPr>
                <a:latin typeface="Calibri" panose="020F0502020204030204" pitchFamily="34" charset="0"/>
              </a:defRPr>
            </a:lvl6pPr>
            <a:lvl7pPr marL="2971800" indent="-228600" eaLnBrk="0" fontAlgn="base" hangingPunct="0">
              <a:spcBef>
                <a:spcPct val="0"/>
              </a:spcBef>
              <a:spcAft>
                <a:spcPct val="0"/>
              </a:spcAft>
              <a:defRPr>
                <a:latin typeface="Calibri" panose="020F0502020204030204" pitchFamily="34" charset="0"/>
              </a:defRPr>
            </a:lvl7pPr>
            <a:lvl8pPr marL="3429000" indent="-228600" eaLnBrk="0" fontAlgn="base" hangingPunct="0">
              <a:spcBef>
                <a:spcPct val="0"/>
              </a:spcBef>
              <a:spcAft>
                <a:spcPct val="0"/>
              </a:spcAft>
              <a:defRPr>
                <a:latin typeface="Calibri" panose="020F0502020204030204" pitchFamily="34" charset="0"/>
              </a:defRPr>
            </a:lvl8pPr>
            <a:lvl9pPr marL="3886200" indent="-228600" eaLnBrk="0" fontAlgn="base" hangingPunct="0">
              <a:spcBef>
                <a:spcPct val="0"/>
              </a:spcBef>
              <a:spcAft>
                <a:spcPct val="0"/>
              </a:spcAft>
              <a:defRPr>
                <a:latin typeface="Calibri" panose="020F0502020204030204" pitchFamily="34" charset="0"/>
              </a:defRPr>
            </a:lvl9pPr>
          </a:lstStyle>
          <a:p>
            <a:r>
              <a:rPr lang="en-US" altLang="zh-CN" dirty="0"/>
              <a:t>5.3 </a:t>
            </a:r>
            <a:r>
              <a:rPr lang="zh-CN" altLang="en-US" dirty="0"/>
              <a:t>国土空间生态修复格局</a:t>
            </a:r>
          </a:p>
        </p:txBody>
      </p:sp>
      <p:sp>
        <p:nvSpPr>
          <p:cNvPr id="2" name="文本框 6">
            <a:extLst>
              <a:ext uri="{FF2B5EF4-FFF2-40B4-BE49-F238E27FC236}">
                <a16:creationId xmlns:a16="http://schemas.microsoft.com/office/drawing/2014/main" id="{F6A92CE1-2913-ED6D-0C3B-77A620353698}"/>
              </a:ext>
            </a:extLst>
          </p:cNvPr>
          <p:cNvSpPr txBox="1">
            <a:spLocks noChangeArrowheads="1"/>
          </p:cNvSpPr>
          <p:nvPr/>
        </p:nvSpPr>
        <p:spPr bwMode="auto">
          <a:xfrm>
            <a:off x="1103948" y="1609735"/>
            <a:ext cx="7711748" cy="5403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lnSpc>
                <a:spcPct val="150000"/>
              </a:lnSpc>
            </a:pPr>
            <a:r>
              <a:rPr lang="zh-CN" altLang="en-US" sz="2200" b="1" dirty="0">
                <a:solidFill>
                  <a:schemeClr val="accent6">
                    <a:lumMod val="75000"/>
                  </a:schemeClr>
                </a:solidFill>
                <a:latin typeface="微软雅黑" panose="020B0503020204020204" pitchFamily="34" charset="-122"/>
                <a:ea typeface="微软雅黑" panose="020B0503020204020204" pitchFamily="34" charset="-122"/>
              </a:rPr>
              <a:t>构筑“三区、一带、两廊、多点”的生态保护修复格局</a:t>
            </a:r>
          </a:p>
        </p:txBody>
      </p:sp>
      <p:sp>
        <p:nvSpPr>
          <p:cNvPr id="7" name="文本框 6">
            <a:extLst>
              <a:ext uri="{FF2B5EF4-FFF2-40B4-BE49-F238E27FC236}">
                <a16:creationId xmlns:a16="http://schemas.microsoft.com/office/drawing/2014/main" id="{E2CE4171-FCEE-0FD0-D047-8F3CC51AF577}"/>
              </a:ext>
            </a:extLst>
          </p:cNvPr>
          <p:cNvSpPr txBox="1">
            <a:spLocks noChangeArrowheads="1"/>
          </p:cNvSpPr>
          <p:nvPr/>
        </p:nvSpPr>
        <p:spPr bwMode="auto">
          <a:xfrm>
            <a:off x="947857" y="3354237"/>
            <a:ext cx="776769" cy="5403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lnSpc>
                <a:spcPct val="150000"/>
              </a:lnSpc>
            </a:pPr>
            <a:r>
              <a:rPr lang="zh-CN" altLang="en-US" sz="2200" b="1" dirty="0">
                <a:solidFill>
                  <a:schemeClr val="accent6">
                    <a:lumMod val="75000"/>
                  </a:schemeClr>
                </a:solidFill>
                <a:latin typeface="微软雅黑" panose="020B0503020204020204" pitchFamily="34" charset="-122"/>
                <a:ea typeface="微软雅黑" panose="020B0503020204020204" pitchFamily="34" charset="-122"/>
              </a:rPr>
              <a:t>两廊</a:t>
            </a:r>
            <a:endParaRPr lang="en-US" altLang="zh-CN" sz="2200" b="1" dirty="0">
              <a:solidFill>
                <a:schemeClr val="accent6">
                  <a:lumMod val="75000"/>
                </a:schemeClr>
              </a:solidFill>
              <a:latin typeface="微软雅黑" panose="020B0503020204020204" pitchFamily="34" charset="-122"/>
              <a:ea typeface="微软雅黑" panose="020B0503020204020204" pitchFamily="34" charset="-122"/>
            </a:endParaRPr>
          </a:p>
        </p:txBody>
      </p:sp>
      <p:sp>
        <p:nvSpPr>
          <p:cNvPr id="11" name="文本框 6">
            <a:extLst>
              <a:ext uri="{FF2B5EF4-FFF2-40B4-BE49-F238E27FC236}">
                <a16:creationId xmlns:a16="http://schemas.microsoft.com/office/drawing/2014/main" id="{4572B583-DD04-B7D7-BA02-9C0FD9563C3E}"/>
              </a:ext>
            </a:extLst>
          </p:cNvPr>
          <p:cNvSpPr txBox="1">
            <a:spLocks noChangeArrowheads="1"/>
          </p:cNvSpPr>
          <p:nvPr/>
        </p:nvSpPr>
        <p:spPr bwMode="auto">
          <a:xfrm>
            <a:off x="947859" y="4502203"/>
            <a:ext cx="776768" cy="5403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lnSpc>
                <a:spcPct val="150000"/>
              </a:lnSpc>
            </a:pPr>
            <a:r>
              <a:rPr lang="zh-CN" altLang="en-US" sz="2200" b="1" dirty="0">
                <a:solidFill>
                  <a:schemeClr val="accent6">
                    <a:lumMod val="75000"/>
                  </a:schemeClr>
                </a:solidFill>
                <a:latin typeface="微软雅黑" panose="020B0503020204020204" pitchFamily="34" charset="-122"/>
                <a:ea typeface="微软雅黑" panose="020B0503020204020204" pitchFamily="34" charset="-122"/>
              </a:rPr>
              <a:t>多点</a:t>
            </a:r>
            <a:endParaRPr lang="en-US" altLang="zh-CN" sz="2004" b="1" dirty="0">
              <a:solidFill>
                <a:schemeClr val="accent6">
                  <a:lumMod val="75000"/>
                </a:schemeClr>
              </a:solidFill>
              <a:latin typeface="微软雅黑" panose="020B0503020204020204" pitchFamily="34" charset="-122"/>
              <a:ea typeface="微软雅黑" panose="020B0503020204020204" pitchFamily="34" charset="-122"/>
            </a:endParaRPr>
          </a:p>
        </p:txBody>
      </p:sp>
      <p:sp>
        <p:nvSpPr>
          <p:cNvPr id="12" name="文本框 6">
            <a:extLst>
              <a:ext uri="{FF2B5EF4-FFF2-40B4-BE49-F238E27FC236}">
                <a16:creationId xmlns:a16="http://schemas.microsoft.com/office/drawing/2014/main" id="{53D7A8E3-3E2A-0367-B485-FB048EB03898}"/>
              </a:ext>
            </a:extLst>
          </p:cNvPr>
          <p:cNvSpPr txBox="1">
            <a:spLocks noChangeArrowheads="1"/>
          </p:cNvSpPr>
          <p:nvPr/>
        </p:nvSpPr>
        <p:spPr bwMode="auto">
          <a:xfrm>
            <a:off x="2194578" y="3358270"/>
            <a:ext cx="7084973"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zh-CN" altLang="en-US" sz="1600" dirty="0">
                <a:latin typeface="微软雅黑" panose="020B0503020204020204" pitchFamily="34" charset="-122"/>
                <a:ea typeface="微软雅黑" panose="020B0503020204020204" pitchFamily="34" charset="-122"/>
              </a:rPr>
              <a:t>指依托南寨镇涧口河形成一条绿色生态廊道，维持河流生态系统结构和功能完整性，充分发挥廊道的护蓝、增绿、通风等作用。</a:t>
            </a:r>
            <a:endParaRPr lang="en-US" altLang="zh-CN" sz="1600" dirty="0">
              <a:solidFill>
                <a:srgbClr val="404040"/>
              </a:solidFill>
              <a:latin typeface="微软雅黑" panose="020B0503020204020204" pitchFamily="34" charset="-122"/>
              <a:ea typeface="微软雅黑" panose="020B0503020204020204" pitchFamily="34" charset="-122"/>
            </a:endParaRPr>
          </a:p>
        </p:txBody>
      </p:sp>
      <p:sp>
        <p:nvSpPr>
          <p:cNvPr id="14" name="文本框 6">
            <a:extLst>
              <a:ext uri="{FF2B5EF4-FFF2-40B4-BE49-F238E27FC236}">
                <a16:creationId xmlns:a16="http://schemas.microsoft.com/office/drawing/2014/main" id="{5E9C0495-F27F-DBDA-7E87-E06448DB9528}"/>
              </a:ext>
            </a:extLst>
          </p:cNvPr>
          <p:cNvSpPr txBox="1">
            <a:spLocks noChangeArrowheads="1"/>
          </p:cNvSpPr>
          <p:nvPr/>
        </p:nvSpPr>
        <p:spPr bwMode="auto">
          <a:xfrm>
            <a:off x="2180946" y="4352423"/>
            <a:ext cx="7084973"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r>
              <a:rPr lang="zh-CN" altLang="en-US" sz="1600" dirty="0">
                <a:latin typeface="微软雅黑" panose="020B0503020204020204" pitchFamily="34" charset="-122"/>
                <a:ea typeface="微软雅黑" panose="020B0503020204020204" pitchFamily="34" charset="-122"/>
              </a:rPr>
              <a:t>以大沟水库、生态塬地等生态敏感区域组成的生态节点，加强森林人工提质改造，提高植被覆盖度和林地郁闭度，涵养水源，守护自然生态、保育自然资源、保护生物多样性与景观多样性功能。</a:t>
            </a:r>
          </a:p>
        </p:txBody>
      </p:sp>
      <p:sp>
        <p:nvSpPr>
          <p:cNvPr id="15" name="矩形: 圆角 14">
            <a:extLst>
              <a:ext uri="{FF2B5EF4-FFF2-40B4-BE49-F238E27FC236}">
                <a16:creationId xmlns:a16="http://schemas.microsoft.com/office/drawing/2014/main" id="{07A87970-10E3-CED8-4486-A096F885932D}"/>
              </a:ext>
            </a:extLst>
          </p:cNvPr>
          <p:cNvSpPr/>
          <p:nvPr/>
        </p:nvSpPr>
        <p:spPr>
          <a:xfrm>
            <a:off x="1811971" y="2230853"/>
            <a:ext cx="7565708" cy="787522"/>
          </a:xfrm>
          <a:prstGeom prst="roundRect">
            <a:avLst/>
          </a:prstGeom>
          <a:noFill/>
          <a:ln w="38100">
            <a:solidFill>
              <a:srgbClr val="82AA66"/>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6" name="矩形: 圆角 15">
            <a:extLst>
              <a:ext uri="{FF2B5EF4-FFF2-40B4-BE49-F238E27FC236}">
                <a16:creationId xmlns:a16="http://schemas.microsoft.com/office/drawing/2014/main" id="{C7B1CB01-8C1E-FC4D-10CF-CFFB19B7A695}"/>
              </a:ext>
            </a:extLst>
          </p:cNvPr>
          <p:cNvSpPr/>
          <p:nvPr/>
        </p:nvSpPr>
        <p:spPr>
          <a:xfrm>
            <a:off x="1811971" y="3322399"/>
            <a:ext cx="7565708" cy="787522"/>
          </a:xfrm>
          <a:prstGeom prst="roundRect">
            <a:avLst/>
          </a:prstGeom>
          <a:noFill/>
          <a:ln w="38100">
            <a:solidFill>
              <a:srgbClr val="82AA66"/>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7" name="矩形: 圆角 16">
            <a:extLst>
              <a:ext uri="{FF2B5EF4-FFF2-40B4-BE49-F238E27FC236}">
                <a16:creationId xmlns:a16="http://schemas.microsoft.com/office/drawing/2014/main" id="{16BD940C-DE0B-7EEE-61E0-DE75509CB1D4}"/>
              </a:ext>
            </a:extLst>
          </p:cNvPr>
          <p:cNvSpPr/>
          <p:nvPr/>
        </p:nvSpPr>
        <p:spPr>
          <a:xfrm>
            <a:off x="1811972" y="4364959"/>
            <a:ext cx="7565708" cy="900171"/>
          </a:xfrm>
          <a:prstGeom prst="roundRect">
            <a:avLst/>
          </a:prstGeom>
          <a:noFill/>
          <a:ln w="38100">
            <a:solidFill>
              <a:srgbClr val="82AA66"/>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3" name="文本框 1">
            <a:extLst>
              <a:ext uri="{FF2B5EF4-FFF2-40B4-BE49-F238E27FC236}">
                <a16:creationId xmlns:a16="http://schemas.microsoft.com/office/drawing/2014/main" id="{B6C7A57A-2E06-7917-953D-3D739E823C17}"/>
              </a:ext>
            </a:extLst>
          </p:cNvPr>
          <p:cNvSpPr txBox="1">
            <a:spLocks noChangeArrowheads="1"/>
          </p:cNvSpPr>
          <p:nvPr/>
        </p:nvSpPr>
        <p:spPr bwMode="auto">
          <a:xfrm>
            <a:off x="425803" y="135197"/>
            <a:ext cx="6929153" cy="640816"/>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zh-CN" sz="3600" b="1" dirty="0">
                <a:solidFill>
                  <a:schemeClr val="bg1"/>
                </a:solidFill>
                <a:latin typeface="方正小标宋简体" panose="02010601030101010101" pitchFamily="2" charset="-122"/>
                <a:ea typeface="方正小标宋简体" panose="02010601030101010101" pitchFamily="2" charset="-122"/>
              </a:rPr>
              <a:t>02  </a:t>
            </a:r>
            <a:r>
              <a:rPr lang="zh-CN" altLang="en-US" sz="3600" b="1" dirty="0">
                <a:solidFill>
                  <a:schemeClr val="bg1"/>
                </a:solidFill>
                <a:latin typeface="方正小标宋简体" panose="02010601030101010101" pitchFamily="2" charset="-122"/>
                <a:ea typeface="方正小标宋简体" panose="02010601030101010101" pitchFamily="2" charset="-122"/>
              </a:rPr>
              <a:t>统筹规划  优化国土空间格局</a:t>
            </a:r>
            <a:endParaRPr lang="zh-CN" altLang="en-US" sz="3564" b="1" dirty="0">
              <a:solidFill>
                <a:schemeClr val="bg1"/>
              </a:solidFill>
              <a:latin typeface="方正小标宋简体" panose="02010601030101010101" pitchFamily="2" charset="-122"/>
              <a:ea typeface="方正小标宋简体" panose="02010601030101010101" pitchFamily="2" charset="-122"/>
            </a:endParaRPr>
          </a:p>
        </p:txBody>
      </p:sp>
      <p:sp>
        <p:nvSpPr>
          <p:cNvPr id="21" name="文本框 6">
            <a:extLst>
              <a:ext uri="{FF2B5EF4-FFF2-40B4-BE49-F238E27FC236}">
                <a16:creationId xmlns:a16="http://schemas.microsoft.com/office/drawing/2014/main" id="{EB1817F1-F175-EAD7-CFD5-B9968A07BC12}"/>
              </a:ext>
            </a:extLst>
          </p:cNvPr>
          <p:cNvSpPr txBox="1">
            <a:spLocks noChangeArrowheads="1"/>
          </p:cNvSpPr>
          <p:nvPr/>
        </p:nvSpPr>
        <p:spPr bwMode="auto">
          <a:xfrm>
            <a:off x="947857" y="2280206"/>
            <a:ext cx="776769" cy="5403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lnSpc>
                <a:spcPct val="150000"/>
              </a:lnSpc>
            </a:pPr>
            <a:r>
              <a:rPr lang="zh-CN" altLang="en-US" sz="2200" b="1" dirty="0">
                <a:solidFill>
                  <a:schemeClr val="accent6">
                    <a:lumMod val="75000"/>
                  </a:schemeClr>
                </a:solidFill>
                <a:latin typeface="微软雅黑" panose="020B0503020204020204" pitchFamily="34" charset="-122"/>
                <a:ea typeface="微软雅黑" panose="020B0503020204020204" pitchFamily="34" charset="-122"/>
              </a:rPr>
              <a:t>三区</a:t>
            </a:r>
            <a:endParaRPr lang="en-US" altLang="zh-CN" sz="2200" b="1" dirty="0">
              <a:solidFill>
                <a:schemeClr val="accent6">
                  <a:lumMod val="75000"/>
                </a:schemeClr>
              </a:solidFill>
              <a:latin typeface="微软雅黑" panose="020B0503020204020204" pitchFamily="34" charset="-122"/>
              <a:ea typeface="微软雅黑" panose="020B0503020204020204" pitchFamily="34" charset="-122"/>
            </a:endParaRPr>
          </a:p>
        </p:txBody>
      </p:sp>
      <p:sp>
        <p:nvSpPr>
          <p:cNvPr id="22" name="文本框 6">
            <a:extLst>
              <a:ext uri="{FF2B5EF4-FFF2-40B4-BE49-F238E27FC236}">
                <a16:creationId xmlns:a16="http://schemas.microsoft.com/office/drawing/2014/main" id="{99180475-4EF4-4FE8-ECE3-C508A2B7ECCD}"/>
              </a:ext>
            </a:extLst>
          </p:cNvPr>
          <p:cNvSpPr txBox="1">
            <a:spLocks noChangeArrowheads="1"/>
          </p:cNvSpPr>
          <p:nvPr/>
        </p:nvSpPr>
        <p:spPr bwMode="auto">
          <a:xfrm>
            <a:off x="2174274" y="2236817"/>
            <a:ext cx="7190063" cy="7875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nSpc>
                <a:spcPct val="150000"/>
              </a:lnSpc>
            </a:pPr>
            <a:r>
              <a:rPr lang="zh-CN" altLang="en-US" sz="1600" dirty="0">
                <a:latin typeface="微软雅黑" panose="020B0503020204020204" pitchFamily="34" charset="-122"/>
                <a:ea typeface="微软雅黑" panose="020B0503020204020204" pitchFamily="34" charset="-122"/>
              </a:rPr>
              <a:t>指东北部中低山水源涵养与水土保持区、千河北岸山前台塬水土流失防治与生态农业区、千湖湿地水源涵养与水生态保持区。</a:t>
            </a:r>
            <a:endParaRPr lang="en-US" altLang="zh-CN" sz="1600" dirty="0">
              <a:latin typeface="微软雅黑" panose="020B0503020204020204" pitchFamily="34" charset="-122"/>
              <a:ea typeface="微软雅黑" panose="020B0503020204020204" pitchFamily="34" charset="-122"/>
            </a:endParaRPr>
          </a:p>
        </p:txBody>
      </p:sp>
      <p:pic>
        <p:nvPicPr>
          <p:cNvPr id="5" name="图片 4">
            <a:extLst>
              <a:ext uri="{FF2B5EF4-FFF2-40B4-BE49-F238E27FC236}">
                <a16:creationId xmlns:a16="http://schemas.microsoft.com/office/drawing/2014/main" id="{D433652B-7899-0653-58F5-8CEF4B25939A}"/>
              </a:ext>
            </a:extLst>
          </p:cNvPr>
          <p:cNvPicPr>
            <a:picLocks noChangeAspect="1"/>
          </p:cNvPicPr>
          <p:nvPr/>
        </p:nvPicPr>
        <p:blipFill>
          <a:blip r:embed="rId3">
            <a:duotone>
              <a:prstClr val="black"/>
              <a:schemeClr val="accent6">
                <a:tint val="45000"/>
                <a:satMod val="400000"/>
              </a:schemeClr>
            </a:duotone>
            <a:extLst>
              <a:ext uri="{28A0092B-C50C-407E-A947-70E740481C1C}">
                <a14:useLocalDpi xmlns:a14="http://schemas.microsoft.com/office/drawing/2010/main" val="0"/>
              </a:ext>
            </a:extLst>
          </a:blip>
          <a:srcRect/>
          <a:stretch/>
        </p:blipFill>
        <p:spPr>
          <a:xfrm>
            <a:off x="0" y="-7288"/>
            <a:ext cx="10527214" cy="883671"/>
          </a:xfrm>
          <a:prstGeom prst="rect">
            <a:avLst/>
          </a:prstGeom>
        </p:spPr>
      </p:pic>
      <p:sp>
        <p:nvSpPr>
          <p:cNvPr id="18" name="文本框 1">
            <a:extLst>
              <a:ext uri="{FF2B5EF4-FFF2-40B4-BE49-F238E27FC236}">
                <a16:creationId xmlns:a16="http://schemas.microsoft.com/office/drawing/2014/main" id="{943F19D0-1C3F-1517-D431-0A38B50C6620}"/>
              </a:ext>
            </a:extLst>
          </p:cNvPr>
          <p:cNvSpPr txBox="1">
            <a:spLocks noChangeArrowheads="1"/>
          </p:cNvSpPr>
          <p:nvPr/>
        </p:nvSpPr>
        <p:spPr bwMode="auto">
          <a:xfrm>
            <a:off x="425802" y="130047"/>
            <a:ext cx="6929153" cy="640816"/>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zh-CN" sz="3600" b="1" dirty="0">
                <a:solidFill>
                  <a:schemeClr val="bg1"/>
                </a:solidFill>
                <a:latin typeface="方正小标宋简体" panose="02010601030101010101" pitchFamily="2" charset="-122"/>
                <a:ea typeface="方正小标宋简体" panose="02010601030101010101" pitchFamily="2" charset="-122"/>
              </a:rPr>
              <a:t>05  </a:t>
            </a:r>
            <a:r>
              <a:rPr lang="zh-CN" altLang="en-US" sz="3600" b="1" dirty="0">
                <a:solidFill>
                  <a:schemeClr val="bg1"/>
                </a:solidFill>
                <a:latin typeface="方正小标宋简体" panose="02010601030101010101" pitchFamily="2" charset="-122"/>
                <a:ea typeface="方正小标宋简体" panose="02010601030101010101" pitchFamily="2" charset="-122"/>
              </a:rPr>
              <a:t>综合整治 保护利用自然资源</a:t>
            </a:r>
            <a:endParaRPr lang="zh-CN" altLang="en-US" sz="3564" b="1" dirty="0">
              <a:solidFill>
                <a:schemeClr val="bg1"/>
              </a:solidFill>
              <a:latin typeface="方正小标宋简体" panose="02010601030101010101" pitchFamily="2" charset="-122"/>
              <a:ea typeface="方正小标宋简体" panose="02010601030101010101" pitchFamily="2" charset="-122"/>
            </a:endParaRPr>
          </a:p>
        </p:txBody>
      </p:sp>
      <p:pic>
        <p:nvPicPr>
          <p:cNvPr id="23" name="图片 22">
            <a:extLst>
              <a:ext uri="{FF2B5EF4-FFF2-40B4-BE49-F238E27FC236}">
                <a16:creationId xmlns:a16="http://schemas.microsoft.com/office/drawing/2014/main" id="{A5D42AA4-B2C4-7680-470E-48F7475FB2A4}"/>
              </a:ext>
            </a:extLst>
          </p:cNvPr>
          <p:cNvPicPr>
            <a:picLocks noChangeAspect="1"/>
          </p:cNvPicPr>
          <p:nvPr/>
        </p:nvPicPr>
        <p:blipFill>
          <a:blip r:embed="rId2">
            <a:extLst>
              <a:ext uri="{28A0092B-C50C-407E-A947-70E740481C1C}">
                <a14:useLocalDpi xmlns:a14="http://schemas.microsoft.com/office/drawing/2010/main" val="0"/>
              </a:ext>
            </a:extLst>
          </a:blip>
          <a:srcRect l="4322" t="84281" r="20451" b="7921"/>
          <a:stretch/>
        </p:blipFill>
        <p:spPr>
          <a:xfrm>
            <a:off x="5219405" y="14029920"/>
            <a:ext cx="4368143" cy="639094"/>
          </a:xfrm>
          <a:prstGeom prst="rect">
            <a:avLst/>
          </a:prstGeom>
        </p:spPr>
      </p:pic>
    </p:spTree>
    <p:extLst>
      <p:ext uri="{BB962C8B-B14F-4D97-AF65-F5344CB8AC3E}">
        <p14:creationId xmlns:p14="http://schemas.microsoft.com/office/powerpoint/2010/main" val="384910562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4371EE-0A5E-5B16-3065-DBDAE83D15A9}"/>
            </a:ext>
          </a:extLst>
        </p:cNvPr>
        <p:cNvGrpSpPr/>
        <p:nvPr/>
      </p:nvGrpSpPr>
      <p:grpSpPr>
        <a:xfrm>
          <a:off x="0" y="0"/>
          <a:ext cx="0" cy="0"/>
          <a:chOff x="0" y="0"/>
          <a:chExt cx="0" cy="0"/>
        </a:xfrm>
      </p:grpSpPr>
      <p:pic>
        <p:nvPicPr>
          <p:cNvPr id="5" name="图片 4">
            <a:extLst>
              <a:ext uri="{FF2B5EF4-FFF2-40B4-BE49-F238E27FC236}">
                <a16:creationId xmlns:a16="http://schemas.microsoft.com/office/drawing/2014/main" id="{DB996D45-83F6-4F76-7BCD-C1F15718A39E}"/>
              </a:ext>
            </a:extLst>
          </p:cNvPr>
          <p:cNvPicPr>
            <a:picLocks noChangeAspect="1"/>
          </p:cNvPicPr>
          <p:nvPr/>
        </p:nvPicPr>
        <p:blipFill>
          <a:blip r:embed="rId3">
            <a:extLst>
              <a:ext uri="{28A0092B-C50C-407E-A947-70E740481C1C}">
                <a14:useLocalDpi xmlns:a14="http://schemas.microsoft.com/office/drawing/2010/main" val="0"/>
              </a:ext>
            </a:extLst>
          </a:blip>
          <a:srcRect l="4290" t="11100" r="3526" b="17508"/>
          <a:stretch/>
        </p:blipFill>
        <p:spPr>
          <a:xfrm>
            <a:off x="1204201" y="5176147"/>
            <a:ext cx="8227614" cy="8993244"/>
          </a:xfrm>
          <a:prstGeom prst="rect">
            <a:avLst/>
          </a:prstGeom>
        </p:spPr>
      </p:pic>
      <p:sp>
        <p:nvSpPr>
          <p:cNvPr id="28" name="文本框 3">
            <a:extLst>
              <a:ext uri="{FF2B5EF4-FFF2-40B4-BE49-F238E27FC236}">
                <a16:creationId xmlns:a16="http://schemas.microsoft.com/office/drawing/2014/main" id="{FED7D528-6393-4C19-3CF4-755DDEB82600}"/>
              </a:ext>
            </a:extLst>
          </p:cNvPr>
          <p:cNvSpPr txBox="1">
            <a:spLocks noChangeArrowheads="1"/>
          </p:cNvSpPr>
          <p:nvPr>
            <p:custDataLst>
              <p:tags r:id="rId1"/>
            </p:custDataLst>
          </p:nvPr>
        </p:nvSpPr>
        <p:spPr bwMode="auto">
          <a:xfrm>
            <a:off x="2882348" y="14169390"/>
            <a:ext cx="6730917" cy="4996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gn="r" eaLnBrk="1" hangingPunct="1">
              <a:lnSpc>
                <a:spcPct val="150000"/>
              </a:lnSpc>
            </a:pPr>
            <a:r>
              <a:rPr lang="zh-CN" altLang="en-US" sz="2000" b="1" dirty="0">
                <a:solidFill>
                  <a:srgbClr val="404040"/>
                </a:solidFill>
                <a:latin typeface="微软雅黑" panose="020B0503020204020204" charset="-122"/>
                <a:ea typeface="微软雅黑" panose="020B0503020204020204" charset="-122"/>
              </a:rPr>
              <a:t>南寨镇国土空间生态修复重点区域及重点项目布局图</a:t>
            </a:r>
          </a:p>
        </p:txBody>
      </p:sp>
      <p:sp>
        <p:nvSpPr>
          <p:cNvPr id="2" name="矩形 1">
            <a:extLst>
              <a:ext uri="{FF2B5EF4-FFF2-40B4-BE49-F238E27FC236}">
                <a16:creationId xmlns:a16="http://schemas.microsoft.com/office/drawing/2014/main" id="{F2175A0D-2DE2-321A-31C4-C711BDCF6937}"/>
              </a:ext>
            </a:extLst>
          </p:cNvPr>
          <p:cNvSpPr/>
          <p:nvPr/>
        </p:nvSpPr>
        <p:spPr>
          <a:xfrm>
            <a:off x="-6399644" y="801516"/>
            <a:ext cx="4075926" cy="3004275"/>
          </a:xfrm>
          <a:prstGeom prst="rect">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 name="矩形 3">
            <a:extLst>
              <a:ext uri="{FF2B5EF4-FFF2-40B4-BE49-F238E27FC236}">
                <a16:creationId xmlns:a16="http://schemas.microsoft.com/office/drawing/2014/main" id="{52490824-73BF-D5C5-F258-DB54FA65F6C3}"/>
              </a:ext>
            </a:extLst>
          </p:cNvPr>
          <p:cNvSpPr/>
          <p:nvPr/>
        </p:nvSpPr>
        <p:spPr>
          <a:xfrm>
            <a:off x="-7044914" y="1268839"/>
            <a:ext cx="4075926" cy="3004275"/>
          </a:xfrm>
          <a:prstGeom prst="rect">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 name="文本框 1">
            <a:extLst>
              <a:ext uri="{FF2B5EF4-FFF2-40B4-BE49-F238E27FC236}">
                <a16:creationId xmlns:a16="http://schemas.microsoft.com/office/drawing/2014/main" id="{61C15548-96E7-C74E-C3B8-60AA826B4865}"/>
              </a:ext>
            </a:extLst>
          </p:cNvPr>
          <p:cNvSpPr txBox="1">
            <a:spLocks noChangeArrowheads="1"/>
          </p:cNvSpPr>
          <p:nvPr/>
        </p:nvSpPr>
        <p:spPr bwMode="auto">
          <a:xfrm>
            <a:off x="425803" y="135197"/>
            <a:ext cx="6929153" cy="640816"/>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zh-CN" sz="3600" b="1" dirty="0">
                <a:solidFill>
                  <a:schemeClr val="bg1"/>
                </a:solidFill>
                <a:latin typeface="方正小标宋简体" panose="02010601030101010101" pitchFamily="2" charset="-122"/>
                <a:ea typeface="方正小标宋简体" panose="02010601030101010101" pitchFamily="2" charset="-122"/>
              </a:rPr>
              <a:t>06  </a:t>
            </a:r>
            <a:r>
              <a:rPr lang="zh-CN" altLang="en-US" sz="3600" b="1" dirty="0">
                <a:solidFill>
                  <a:schemeClr val="bg1"/>
                </a:solidFill>
                <a:latin typeface="方正小标宋简体" panose="02010601030101010101" pitchFamily="2" charset="-122"/>
                <a:ea typeface="方正小标宋简体" panose="02010601030101010101" pitchFamily="2" charset="-122"/>
              </a:rPr>
              <a:t>综合整治 保护利用自然资源</a:t>
            </a:r>
          </a:p>
        </p:txBody>
      </p:sp>
      <p:pic>
        <p:nvPicPr>
          <p:cNvPr id="9" name="图片 8">
            <a:extLst>
              <a:ext uri="{FF2B5EF4-FFF2-40B4-BE49-F238E27FC236}">
                <a16:creationId xmlns:a16="http://schemas.microsoft.com/office/drawing/2014/main" id="{7C61DA50-FB1E-DA05-1D8F-C86A3C26BC4C}"/>
              </a:ext>
            </a:extLst>
          </p:cNvPr>
          <p:cNvPicPr>
            <a:picLocks noChangeAspect="1"/>
          </p:cNvPicPr>
          <p:nvPr/>
        </p:nvPicPr>
        <p:blipFill>
          <a:blip r:embed="rId4">
            <a:duotone>
              <a:prstClr val="black"/>
              <a:schemeClr val="accent6">
                <a:tint val="45000"/>
                <a:satMod val="400000"/>
              </a:schemeClr>
            </a:duotone>
            <a:extLst>
              <a:ext uri="{28A0092B-C50C-407E-A947-70E740481C1C}">
                <a14:useLocalDpi xmlns:a14="http://schemas.microsoft.com/office/drawing/2010/main" val="0"/>
              </a:ext>
            </a:extLst>
          </a:blip>
          <a:srcRect/>
          <a:stretch/>
        </p:blipFill>
        <p:spPr>
          <a:xfrm>
            <a:off x="0" y="-7288"/>
            <a:ext cx="10527214" cy="883671"/>
          </a:xfrm>
          <a:prstGeom prst="rect">
            <a:avLst/>
          </a:prstGeom>
        </p:spPr>
      </p:pic>
      <p:sp>
        <p:nvSpPr>
          <p:cNvPr id="11" name="文本框 1">
            <a:extLst>
              <a:ext uri="{FF2B5EF4-FFF2-40B4-BE49-F238E27FC236}">
                <a16:creationId xmlns:a16="http://schemas.microsoft.com/office/drawing/2014/main" id="{221B7962-1C2E-B0AD-DB3B-0DA4B29FB51A}"/>
              </a:ext>
            </a:extLst>
          </p:cNvPr>
          <p:cNvSpPr txBox="1">
            <a:spLocks noChangeArrowheads="1"/>
          </p:cNvSpPr>
          <p:nvPr/>
        </p:nvSpPr>
        <p:spPr bwMode="auto">
          <a:xfrm>
            <a:off x="425802" y="130047"/>
            <a:ext cx="6929153" cy="640816"/>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zh-CN" sz="3600" b="1" dirty="0">
                <a:solidFill>
                  <a:schemeClr val="bg1"/>
                </a:solidFill>
                <a:latin typeface="方正小标宋简体" panose="02010601030101010101" pitchFamily="2" charset="-122"/>
                <a:ea typeface="方正小标宋简体" panose="02010601030101010101" pitchFamily="2" charset="-122"/>
              </a:rPr>
              <a:t>05  </a:t>
            </a:r>
            <a:r>
              <a:rPr lang="zh-CN" altLang="en-US" sz="3600" b="1" dirty="0">
                <a:solidFill>
                  <a:schemeClr val="bg1"/>
                </a:solidFill>
                <a:latin typeface="方正小标宋简体" panose="02010601030101010101" pitchFamily="2" charset="-122"/>
                <a:ea typeface="方正小标宋简体" panose="02010601030101010101" pitchFamily="2" charset="-122"/>
              </a:rPr>
              <a:t>综合整治 保护利用自然资源</a:t>
            </a:r>
            <a:endParaRPr lang="zh-CN" altLang="en-US" sz="3564" b="1" dirty="0">
              <a:solidFill>
                <a:schemeClr val="bg1"/>
              </a:solidFill>
              <a:latin typeface="方正小标宋简体" panose="02010601030101010101" pitchFamily="2" charset="-122"/>
              <a:ea typeface="方正小标宋简体" panose="02010601030101010101" pitchFamily="2" charset="-122"/>
            </a:endParaRPr>
          </a:p>
        </p:txBody>
      </p:sp>
      <p:sp>
        <p:nvSpPr>
          <p:cNvPr id="12" name="文本框 1">
            <a:extLst>
              <a:ext uri="{FF2B5EF4-FFF2-40B4-BE49-F238E27FC236}">
                <a16:creationId xmlns:a16="http://schemas.microsoft.com/office/drawing/2014/main" id="{C7DF3301-FC2F-CBC1-1155-C6647D204AAA}"/>
              </a:ext>
            </a:extLst>
          </p:cNvPr>
          <p:cNvSpPr txBox="1">
            <a:spLocks noChangeArrowheads="1"/>
          </p:cNvSpPr>
          <p:nvPr/>
        </p:nvSpPr>
        <p:spPr bwMode="auto">
          <a:xfrm>
            <a:off x="289923" y="1089431"/>
            <a:ext cx="8227615" cy="6408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defRPr sz="3564" b="1">
                <a:solidFill>
                  <a:schemeClr val="accent6">
                    <a:lumMod val="75000"/>
                  </a:schemeClr>
                </a:solidFill>
                <a:latin typeface="微软雅黑" panose="020B0503020204020204" pitchFamily="34" charset="-122"/>
                <a:ea typeface="微软雅黑" panose="020B0503020204020204" pitchFamily="34" charset="-122"/>
              </a:defRPr>
            </a:lvl1pPr>
            <a:lvl2pPr marL="742950" indent="-285750">
              <a:defRPr>
                <a:latin typeface="Calibri" panose="020F0502020204030204" pitchFamily="34" charset="0"/>
              </a:defRPr>
            </a:lvl2pPr>
            <a:lvl3pPr marL="1143000" indent="-228600">
              <a:defRPr>
                <a:latin typeface="Calibri" panose="020F0502020204030204" pitchFamily="34" charset="0"/>
              </a:defRPr>
            </a:lvl3pPr>
            <a:lvl4pPr marL="1600200" indent="-228600">
              <a:defRPr>
                <a:latin typeface="Calibri" panose="020F0502020204030204" pitchFamily="34" charset="0"/>
              </a:defRPr>
            </a:lvl4pPr>
            <a:lvl5pPr marL="2057400" indent="-228600">
              <a:defRPr>
                <a:latin typeface="Calibri" panose="020F0502020204030204" pitchFamily="34" charset="0"/>
              </a:defRPr>
            </a:lvl5pPr>
            <a:lvl6pPr marL="2514600" indent="-228600" eaLnBrk="0" fontAlgn="base" hangingPunct="0">
              <a:spcBef>
                <a:spcPct val="0"/>
              </a:spcBef>
              <a:spcAft>
                <a:spcPct val="0"/>
              </a:spcAft>
              <a:defRPr>
                <a:latin typeface="Calibri" panose="020F0502020204030204" pitchFamily="34" charset="0"/>
              </a:defRPr>
            </a:lvl6pPr>
            <a:lvl7pPr marL="2971800" indent="-228600" eaLnBrk="0" fontAlgn="base" hangingPunct="0">
              <a:spcBef>
                <a:spcPct val="0"/>
              </a:spcBef>
              <a:spcAft>
                <a:spcPct val="0"/>
              </a:spcAft>
              <a:defRPr>
                <a:latin typeface="Calibri" panose="020F0502020204030204" pitchFamily="34" charset="0"/>
              </a:defRPr>
            </a:lvl7pPr>
            <a:lvl8pPr marL="3429000" indent="-228600" eaLnBrk="0" fontAlgn="base" hangingPunct="0">
              <a:spcBef>
                <a:spcPct val="0"/>
              </a:spcBef>
              <a:spcAft>
                <a:spcPct val="0"/>
              </a:spcAft>
              <a:defRPr>
                <a:latin typeface="Calibri" panose="020F0502020204030204" pitchFamily="34" charset="0"/>
              </a:defRPr>
            </a:lvl8pPr>
            <a:lvl9pPr marL="3886200" indent="-228600" eaLnBrk="0" fontAlgn="base" hangingPunct="0">
              <a:spcBef>
                <a:spcPct val="0"/>
              </a:spcBef>
              <a:spcAft>
                <a:spcPct val="0"/>
              </a:spcAft>
              <a:defRPr>
                <a:latin typeface="Calibri" panose="020F0502020204030204" pitchFamily="34" charset="0"/>
              </a:defRPr>
            </a:lvl9pPr>
          </a:lstStyle>
          <a:p>
            <a:r>
              <a:rPr lang="en-US" altLang="zh-CN" dirty="0"/>
              <a:t>5.4 </a:t>
            </a:r>
            <a:r>
              <a:rPr lang="zh-CN" altLang="en-US" dirty="0"/>
              <a:t>国土空间生态修复重点项目</a:t>
            </a:r>
          </a:p>
        </p:txBody>
      </p:sp>
      <p:pic>
        <p:nvPicPr>
          <p:cNvPr id="3" name="图片 2">
            <a:extLst>
              <a:ext uri="{FF2B5EF4-FFF2-40B4-BE49-F238E27FC236}">
                <a16:creationId xmlns:a16="http://schemas.microsoft.com/office/drawing/2014/main" id="{AAD287A4-3324-3BF4-59A3-33EB5649369D}"/>
              </a:ext>
            </a:extLst>
          </p:cNvPr>
          <p:cNvPicPr>
            <a:picLocks noChangeAspect="1"/>
          </p:cNvPicPr>
          <p:nvPr/>
        </p:nvPicPr>
        <p:blipFill>
          <a:blip r:embed="rId5">
            <a:extLst>
              <a:ext uri="{28A0092B-C50C-407E-A947-70E740481C1C}">
                <a14:useLocalDpi xmlns:a14="http://schemas.microsoft.com/office/drawing/2010/main" val="0"/>
              </a:ext>
            </a:extLst>
          </a:blip>
          <a:srcRect l="4412" t="84593" r="3404" b="7762"/>
          <a:stretch/>
        </p:blipFill>
        <p:spPr>
          <a:xfrm>
            <a:off x="4894729" y="13638388"/>
            <a:ext cx="4537086" cy="531001"/>
          </a:xfrm>
          <a:prstGeom prst="rect">
            <a:avLst/>
          </a:prstGeom>
        </p:spPr>
      </p:pic>
      <p:graphicFrame>
        <p:nvGraphicFramePr>
          <p:cNvPr id="6" name="图示 5">
            <a:extLst>
              <a:ext uri="{FF2B5EF4-FFF2-40B4-BE49-F238E27FC236}">
                <a16:creationId xmlns:a16="http://schemas.microsoft.com/office/drawing/2014/main" id="{E417CD0B-BCAF-4A23-244F-C985369167B4}"/>
              </a:ext>
            </a:extLst>
          </p:cNvPr>
          <p:cNvGraphicFramePr/>
          <p:nvPr>
            <p:extLst>
              <p:ext uri="{D42A27DB-BD31-4B8C-83A1-F6EECF244321}">
                <p14:modId xmlns:p14="http://schemas.microsoft.com/office/powerpoint/2010/main" val="1710521235"/>
              </p:ext>
            </p:extLst>
          </p:nvPr>
        </p:nvGraphicFramePr>
        <p:xfrm>
          <a:off x="1204200" y="1730247"/>
          <a:ext cx="8227615" cy="334038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63638396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rotWithShape="1">
          <a:blip r:embed="rId2">
            <a:extLst>
              <a:ext uri="{28A0092B-C50C-407E-A947-70E740481C1C}">
                <a14:useLocalDpi xmlns:a14="http://schemas.microsoft.com/office/drawing/2010/main" val="0"/>
              </a:ext>
            </a:extLst>
          </a:blip>
          <a:srcRect l="44074" t="13052" r="20208" b="4734"/>
          <a:stretch>
            <a:fillRect/>
          </a:stretch>
        </p:blipFill>
        <p:spPr>
          <a:xfrm>
            <a:off x="0" y="0"/>
            <a:ext cx="10691814" cy="15119350"/>
          </a:xfrm>
          <a:prstGeom prst="rect">
            <a:avLst/>
          </a:prstGeom>
        </p:spPr>
      </p:pic>
      <p:pic>
        <p:nvPicPr>
          <p:cNvPr id="16" name="图片 15"/>
          <p:cNvPicPr>
            <a:picLocks noChangeAspect="1"/>
          </p:cNvPicPr>
          <p:nvPr/>
        </p:nvPicPr>
        <p:blipFill rotWithShape="1">
          <a:blip r:embed="rId3">
            <a:extLst>
              <a:ext uri="{28A0092B-C50C-407E-A947-70E740481C1C}">
                <a14:useLocalDpi xmlns:a14="http://schemas.microsoft.com/office/drawing/2010/main" val="0"/>
              </a:ext>
            </a:extLst>
          </a:blip>
          <a:srcRect b="48358"/>
          <a:stretch>
            <a:fillRect/>
          </a:stretch>
        </p:blipFill>
        <p:spPr>
          <a:xfrm>
            <a:off x="4" y="-493"/>
            <a:ext cx="10691809" cy="7666892"/>
          </a:xfrm>
          <a:prstGeom prst="rect">
            <a:avLst/>
          </a:prstGeom>
        </p:spPr>
      </p:pic>
      <p:sp>
        <p:nvSpPr>
          <p:cNvPr id="5" name="文本框 1"/>
          <p:cNvSpPr txBox="1">
            <a:spLocks noChangeArrowheads="1"/>
          </p:cNvSpPr>
          <p:nvPr/>
        </p:nvSpPr>
        <p:spPr bwMode="auto">
          <a:xfrm>
            <a:off x="971194" y="-1251557"/>
            <a:ext cx="2792256" cy="3436775"/>
          </a:xfrm>
          <a:prstGeom prst="rect">
            <a:avLst/>
          </a:prstGeom>
          <a:noFill/>
        </p:spPr>
        <p:txBody>
          <a:bodyPr wrap="square" rtlCol="0" anchor="ctr">
            <a:spAutoFit/>
          </a:bodyPr>
          <a:lstStyle>
            <a:defPPr>
              <a:defRPr lang="en-US"/>
            </a:defPPr>
            <a:lvl1pPr algn="ctr">
              <a:lnSpc>
                <a:spcPct val="200000"/>
              </a:lnSpc>
              <a:defRPr sz="4500" kern="100">
                <a:solidFill>
                  <a:schemeClr val="bg1"/>
                </a:solidFill>
                <a:effectLst/>
                <a:latin typeface="Agency FB" panose="020B0503020202020204" pitchFamily="34" charset="0"/>
                <a:ea typeface="方正小标宋简体" panose="02010601030101010101" pitchFamily="2" charset="-122"/>
                <a:cs typeface="Arial" panose="020B0604020202020204" pitchFamily="34" charset="0"/>
              </a:defRPr>
            </a:lvl1pPr>
          </a:lstStyle>
          <a:p>
            <a:r>
              <a:rPr lang="en-US" altLang="zh-CN" sz="13000" b="1" dirty="0"/>
              <a:t>06</a:t>
            </a:r>
            <a:endParaRPr lang="zh-CN" altLang="en-US" sz="13000" b="1" dirty="0"/>
          </a:p>
        </p:txBody>
      </p:sp>
      <p:sp>
        <p:nvSpPr>
          <p:cNvPr id="7" name="文本框 6"/>
          <p:cNvSpPr txBox="1"/>
          <p:nvPr/>
        </p:nvSpPr>
        <p:spPr>
          <a:xfrm>
            <a:off x="3413911" y="405529"/>
            <a:ext cx="7277902" cy="2481449"/>
          </a:xfrm>
          <a:prstGeom prst="rect">
            <a:avLst/>
          </a:prstGeom>
          <a:noFill/>
        </p:spPr>
        <p:txBody>
          <a:bodyPr wrap="square" rtlCol="0">
            <a:spAutoFit/>
          </a:bodyPr>
          <a:lstStyle/>
          <a:p>
            <a:pPr algn="ctr">
              <a:lnSpc>
                <a:spcPct val="150000"/>
              </a:lnSpc>
            </a:pPr>
            <a:r>
              <a:rPr lang="zh-CN" altLang="en-US" sz="5400" b="1" kern="100" dirty="0">
                <a:solidFill>
                  <a:schemeClr val="bg1"/>
                </a:solidFill>
                <a:latin typeface="MV Boli" panose="02000500030200090000" pitchFamily="2" charset="0"/>
                <a:ea typeface="方正小标宋简体" panose="02010601030101010101" pitchFamily="2" charset="-122"/>
                <a:cs typeface="MV Boli" panose="02000500030200090000" pitchFamily="2" charset="0"/>
              </a:rPr>
              <a:t>均衡配置 </a:t>
            </a:r>
          </a:p>
          <a:p>
            <a:pPr algn="ctr">
              <a:lnSpc>
                <a:spcPct val="150000"/>
              </a:lnSpc>
            </a:pPr>
            <a:r>
              <a:rPr lang="zh-CN" altLang="en-US" sz="5400" b="1" kern="100" dirty="0">
                <a:solidFill>
                  <a:schemeClr val="bg1"/>
                </a:solidFill>
                <a:latin typeface="MV Boli" panose="02000500030200090000" pitchFamily="2" charset="0"/>
                <a:ea typeface="方正小标宋简体" panose="02010601030101010101" pitchFamily="2" charset="-122"/>
                <a:cs typeface="MV Boli" panose="02000500030200090000" pitchFamily="2" charset="0"/>
              </a:rPr>
              <a:t>构建韧性支撑城市</a:t>
            </a:r>
          </a:p>
        </p:txBody>
      </p:sp>
      <p:sp>
        <p:nvSpPr>
          <p:cNvPr id="8" name="文本框 7"/>
          <p:cNvSpPr txBox="1"/>
          <p:nvPr/>
        </p:nvSpPr>
        <p:spPr>
          <a:xfrm>
            <a:off x="4590161" y="3309875"/>
            <a:ext cx="5562601" cy="1977464"/>
          </a:xfrm>
          <a:prstGeom prst="rect">
            <a:avLst/>
          </a:prstGeom>
          <a:noFill/>
        </p:spPr>
        <p:txBody>
          <a:bodyPr wrap="square" rtlCol="0">
            <a:spAutoFit/>
          </a:bodyPr>
          <a:lstStyle/>
          <a:p>
            <a:pPr marL="685800" indent="-685800">
              <a:lnSpc>
                <a:spcPct val="150000"/>
              </a:lnSpc>
              <a:buFont typeface="Wingdings" panose="05000000000000000000" pitchFamily="2" charset="2"/>
              <a:buChar char="p"/>
            </a:pPr>
            <a:r>
              <a:rPr lang="zh-CN" altLang="en-US" sz="2800" b="1" kern="100" dirty="0">
                <a:solidFill>
                  <a:schemeClr val="bg1"/>
                </a:solidFill>
                <a:latin typeface="MV Boli" panose="02000500030200090000" pitchFamily="2" charset="0"/>
                <a:ea typeface="方正小标宋简体" panose="02010601030101010101" pitchFamily="2" charset="-122"/>
                <a:cs typeface="MV Boli" panose="02000500030200090000" pitchFamily="2" charset="0"/>
              </a:rPr>
              <a:t>智慧绿色交通</a:t>
            </a:r>
          </a:p>
          <a:p>
            <a:pPr marL="685800" indent="-685800">
              <a:lnSpc>
                <a:spcPct val="150000"/>
              </a:lnSpc>
              <a:buFont typeface="Wingdings" panose="05000000000000000000" pitchFamily="2" charset="2"/>
              <a:buChar char="p"/>
            </a:pPr>
            <a:r>
              <a:rPr lang="zh-CN" altLang="en-US" sz="2800" b="1" kern="100" dirty="0">
                <a:solidFill>
                  <a:schemeClr val="bg1"/>
                </a:solidFill>
                <a:latin typeface="MV Boli" panose="02000500030200090000" pitchFamily="2" charset="0"/>
                <a:ea typeface="方正小标宋简体" panose="02010601030101010101" pitchFamily="2" charset="-122"/>
                <a:cs typeface="MV Boli" panose="02000500030200090000" pitchFamily="2" charset="0"/>
              </a:rPr>
              <a:t>市政基础设施</a:t>
            </a:r>
          </a:p>
          <a:p>
            <a:pPr marL="685800" indent="-685800">
              <a:lnSpc>
                <a:spcPct val="150000"/>
              </a:lnSpc>
              <a:buFont typeface="Wingdings" panose="05000000000000000000" pitchFamily="2" charset="2"/>
              <a:buChar char="p"/>
            </a:pPr>
            <a:r>
              <a:rPr lang="zh-CN" altLang="en-US" sz="2800" b="1" kern="100" dirty="0">
                <a:solidFill>
                  <a:schemeClr val="bg1"/>
                </a:solidFill>
                <a:latin typeface="MV Boli" panose="02000500030200090000" pitchFamily="2" charset="0"/>
                <a:ea typeface="方正小标宋简体" panose="02010601030101010101" pitchFamily="2" charset="-122"/>
                <a:cs typeface="MV Boli" panose="02000500030200090000" pitchFamily="2" charset="0"/>
              </a:rPr>
              <a:t>韧性城市建设</a:t>
            </a:r>
          </a:p>
        </p:txBody>
      </p:sp>
      <p:sp>
        <p:nvSpPr>
          <p:cNvPr id="11" name="矩形 10"/>
          <p:cNvSpPr/>
          <p:nvPr/>
        </p:nvSpPr>
        <p:spPr>
          <a:xfrm>
            <a:off x="-4964187" y="457147"/>
            <a:ext cx="4075926" cy="3004275"/>
          </a:xfrm>
          <a:prstGeom prst="rect">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 name="矩形 11"/>
          <p:cNvSpPr/>
          <p:nvPr/>
        </p:nvSpPr>
        <p:spPr>
          <a:xfrm>
            <a:off x="-5609457" y="924470"/>
            <a:ext cx="4075926" cy="3004275"/>
          </a:xfrm>
          <a:prstGeom prst="rect">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17" name="图片 16"/>
          <p:cNvPicPr>
            <a:picLocks noChangeAspect="1"/>
          </p:cNvPicPr>
          <p:nvPr/>
        </p:nvPicPr>
        <p:blipFill rotWithShape="1">
          <a:blip r:embed="rId4">
            <a:extLst>
              <a:ext uri="{28A0092B-C50C-407E-A947-70E740481C1C}">
                <a14:useLocalDpi xmlns:a14="http://schemas.microsoft.com/office/drawing/2010/main" val="0"/>
              </a:ext>
            </a:extLst>
          </a:blip>
          <a:srcRect l="33302" t="19872" r="21776" b="13142"/>
          <a:stretch>
            <a:fillRect/>
          </a:stretch>
        </p:blipFill>
        <p:spPr>
          <a:xfrm>
            <a:off x="773723" y="-867507"/>
            <a:ext cx="3376246" cy="3801378"/>
          </a:xfrm>
          <a:prstGeom prst="rect">
            <a:avLst/>
          </a:prstGeo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文本框 3"/>
          <p:cNvSpPr txBox="1"/>
          <p:nvPr/>
        </p:nvSpPr>
        <p:spPr>
          <a:xfrm>
            <a:off x="454332" y="1225555"/>
            <a:ext cx="3608133" cy="640816"/>
          </a:xfrm>
          <a:prstGeom prst="rect">
            <a:avLst/>
          </a:prstGeom>
          <a:noFill/>
          <a:ln w="9525">
            <a:noFill/>
          </a:ln>
        </p:spPr>
        <p:txBody>
          <a:bodyPr>
            <a:spAutoFit/>
          </a:bodyPr>
          <a:lstStyle/>
          <a:p>
            <a:r>
              <a:rPr lang="en-US" altLang="zh-CN" sz="3565" b="1" dirty="0">
                <a:solidFill>
                  <a:srgbClr val="2E75B6"/>
                </a:solidFill>
                <a:latin typeface="微软雅黑" panose="020B0503020204020204" pitchFamily="34" charset="-122"/>
                <a:ea typeface="微软雅黑" panose="020B0503020204020204" pitchFamily="34" charset="-122"/>
              </a:rPr>
              <a:t>6.1</a:t>
            </a:r>
            <a:r>
              <a:rPr lang="zh-CN" altLang="en-US" sz="3565" b="1" dirty="0">
                <a:solidFill>
                  <a:srgbClr val="2E75B6"/>
                </a:solidFill>
                <a:latin typeface="微软雅黑" panose="020B0503020204020204" pitchFamily="34" charset="-122"/>
                <a:ea typeface="微软雅黑" panose="020B0503020204020204" pitchFamily="34" charset="-122"/>
              </a:rPr>
              <a:t>智慧绿色交通</a:t>
            </a:r>
          </a:p>
        </p:txBody>
      </p:sp>
      <p:sp>
        <p:nvSpPr>
          <p:cNvPr id="100" name="文本框 99"/>
          <p:cNvSpPr txBox="1"/>
          <p:nvPr/>
        </p:nvSpPr>
        <p:spPr bwMode="auto">
          <a:xfrm>
            <a:off x="1104265" y="1700530"/>
            <a:ext cx="8483600" cy="3108325"/>
          </a:xfrm>
          <a:prstGeom prst="rect">
            <a:avLst/>
          </a:prstGeom>
          <a:noFill/>
          <a:ln>
            <a:noFill/>
          </a:ln>
          <a:extLst>
            <a:ext uri="{909E8E84-426E-40DD-AFC4-6F175D3DCCD1}">
              <a14:hiddenFill xmlns:a14="http://schemas.microsoft.com/office/drawing/2010/main">
                <a:solidFill>
                  <a:srgbClr val="FFFFFF"/>
                </a:solidFill>
              </a14:hiddenFill>
            </a:ext>
          </a:extLst>
        </p:spPr>
        <p:txBody>
          <a:bodyPr wrap="square">
            <a:noAutofit/>
          </a:bodyPr>
          <a:lstStyle/>
          <a:p>
            <a:pPr lvl="0" algn="l">
              <a:lnSpc>
                <a:spcPct val="150000"/>
              </a:lnSpc>
              <a:buClrTx/>
              <a:buSzTx/>
              <a:buFontTx/>
            </a:pPr>
            <a:r>
              <a:rPr lang="zh-CN" altLang="en-US" sz="2000" b="1" dirty="0">
                <a:solidFill>
                  <a:srgbClr val="404040"/>
                </a:solidFill>
                <a:latin typeface="微软雅黑" panose="020B0503020204020204" pitchFamily="34" charset="-122"/>
                <a:ea typeface="微软雅黑" panose="020B0503020204020204" pitchFamily="34" charset="-122"/>
                <a:sym typeface="+mn-ea"/>
              </a:rPr>
              <a:t>着力完善国省干线，优化南北向通道，以横穿全镇的国道344与银昆高速为主，共同构建镇域“双线并行”对外交通体系。</a:t>
            </a:r>
            <a:r>
              <a:rPr lang="zh-CN" altLang="en-US" sz="2000" dirty="0">
                <a:solidFill>
                  <a:srgbClr val="404040"/>
                </a:solidFill>
                <a:latin typeface="微软雅黑" panose="020B0503020204020204" pitchFamily="34" charset="-122"/>
                <a:ea typeface="微软雅黑" panose="020B0503020204020204" pitchFamily="34" charset="-122"/>
                <a:sym typeface="+mn-ea"/>
              </a:rPr>
              <a:t>形成</a:t>
            </a:r>
            <a:r>
              <a:rPr lang="zh-CN" altLang="en-US" sz="2000" b="1" dirty="0">
                <a:solidFill>
                  <a:srgbClr val="404040"/>
                </a:solidFill>
                <a:latin typeface="微软雅黑" panose="020B0503020204020204" pitchFamily="34" charset="-122"/>
                <a:ea typeface="微软雅黑" panose="020B0503020204020204" pitchFamily="34" charset="-122"/>
                <a:sym typeface="+mn-ea"/>
              </a:rPr>
              <a:t>“两横一纵”</a:t>
            </a:r>
            <a:r>
              <a:rPr lang="zh-CN" altLang="en-US" sz="2000" dirty="0">
                <a:solidFill>
                  <a:srgbClr val="404040"/>
                </a:solidFill>
                <a:latin typeface="微软雅黑" panose="020B0503020204020204" pitchFamily="34" charset="-122"/>
                <a:ea typeface="微软雅黑" panose="020B0503020204020204" pitchFamily="34" charset="-122"/>
                <a:sym typeface="+mn-ea"/>
              </a:rPr>
              <a:t>的公路网结构</a:t>
            </a:r>
            <a:r>
              <a:rPr lang="en-US" altLang="zh-CN" sz="2000" dirty="0">
                <a:solidFill>
                  <a:srgbClr val="404040"/>
                </a:solidFill>
                <a:latin typeface="微软雅黑" panose="020B0503020204020204" pitchFamily="34" charset="-122"/>
                <a:ea typeface="微软雅黑" panose="020B0503020204020204" pitchFamily="34" charset="-122"/>
                <a:sym typeface="+mn-ea"/>
              </a:rPr>
              <a:t>——</a:t>
            </a:r>
            <a:r>
              <a:rPr lang="zh-CN" altLang="en-US" sz="2000" dirty="0">
                <a:solidFill>
                  <a:srgbClr val="404040"/>
                </a:solidFill>
                <a:latin typeface="微软雅黑" panose="020B0503020204020204" pitchFamily="34" charset="-122"/>
                <a:ea typeface="微软雅黑" panose="020B0503020204020204" pitchFamily="34" charset="-122"/>
                <a:sym typeface="+mn-ea"/>
              </a:rPr>
              <a:t>“一横”为国道344与银昆高速，“一纵”为南高路。</a:t>
            </a:r>
          </a:p>
          <a:p>
            <a:pPr lvl="0" algn="l">
              <a:lnSpc>
                <a:spcPct val="150000"/>
              </a:lnSpc>
              <a:buClrTx/>
              <a:buSzTx/>
              <a:buFontTx/>
            </a:pPr>
            <a:r>
              <a:rPr lang="zh-CN" altLang="en-US" sz="2000" b="1" dirty="0">
                <a:solidFill>
                  <a:srgbClr val="404040"/>
                </a:solidFill>
                <a:latin typeface="微软雅黑" panose="020B0503020204020204" pitchFamily="34" charset="-122"/>
                <a:ea typeface="微软雅黑" panose="020B0503020204020204" pitchFamily="34" charset="-122"/>
                <a:sym typeface="+mn-ea"/>
              </a:rPr>
              <a:t>客运：</a:t>
            </a:r>
            <a:r>
              <a:rPr lang="zh-CN" altLang="en-US" sz="2000" dirty="0">
                <a:solidFill>
                  <a:srgbClr val="404040"/>
                </a:solidFill>
                <a:latin typeface="微软雅黑" panose="020B0503020204020204" pitchFamily="34" charset="-122"/>
                <a:ea typeface="微软雅黑" panose="020B0503020204020204" pitchFamily="34" charset="-122"/>
                <a:sym typeface="+mn-ea"/>
              </a:rPr>
              <a:t>提升完善南寨镇客运功能，占地面积约0.12公顷，完善乡村公共交通设施配套，提高镇村公共交通运行效率。</a:t>
            </a:r>
          </a:p>
          <a:p>
            <a:pPr lvl="0" algn="l">
              <a:lnSpc>
                <a:spcPct val="150000"/>
              </a:lnSpc>
              <a:buClrTx/>
              <a:buSzTx/>
              <a:buFontTx/>
            </a:pPr>
            <a:r>
              <a:rPr lang="zh-CN" altLang="en-US" sz="2000" b="1" dirty="0">
                <a:solidFill>
                  <a:srgbClr val="404040"/>
                </a:solidFill>
                <a:latin typeface="微软雅黑" panose="020B0503020204020204" pitchFamily="34" charset="-122"/>
                <a:ea typeface="微软雅黑" panose="020B0503020204020204" pitchFamily="34" charset="-122"/>
                <a:sym typeface="+mn-ea"/>
              </a:rPr>
              <a:t>物流仓储：</a:t>
            </a:r>
            <a:r>
              <a:rPr lang="zh-CN" altLang="en-US" sz="2000" dirty="0">
                <a:solidFill>
                  <a:srgbClr val="404040"/>
                </a:solidFill>
                <a:latin typeface="微软雅黑" panose="020B0503020204020204" pitchFamily="34" charset="-122"/>
                <a:ea typeface="微软雅黑" panose="020B0503020204020204" pitchFamily="34" charset="-122"/>
                <a:sym typeface="+mn-ea"/>
              </a:rPr>
              <a:t>结合南寨镇十三村联建万吨冷库项目，形成以县级物流为中心、镇分拨中心、农村货运网点3个层级的物流体系。</a:t>
            </a:r>
          </a:p>
        </p:txBody>
      </p:sp>
      <p:sp>
        <p:nvSpPr>
          <p:cNvPr id="28" name="文本框 3"/>
          <p:cNvSpPr txBox="1">
            <a:spLocks noChangeArrowheads="1"/>
          </p:cNvSpPr>
          <p:nvPr>
            <p:custDataLst>
              <p:tags r:id="rId1"/>
            </p:custDataLst>
          </p:nvPr>
        </p:nvSpPr>
        <p:spPr bwMode="auto">
          <a:xfrm>
            <a:off x="6019800" y="14169390"/>
            <a:ext cx="3593465" cy="5530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gn="r" eaLnBrk="1" hangingPunct="1">
              <a:lnSpc>
                <a:spcPct val="150000"/>
              </a:lnSpc>
            </a:pPr>
            <a:r>
              <a:rPr lang="zh-CN" altLang="en-US" sz="2000" b="1" dirty="0">
                <a:solidFill>
                  <a:srgbClr val="404040"/>
                </a:solidFill>
                <a:latin typeface="微软雅黑" panose="020B0503020204020204" pitchFamily="34" charset="-122"/>
                <a:ea typeface="微软雅黑" panose="020B0503020204020204" pitchFamily="34" charset="-122"/>
              </a:rPr>
              <a:t>镇域道路系统建设图</a:t>
            </a:r>
          </a:p>
        </p:txBody>
      </p:sp>
      <p:pic>
        <p:nvPicPr>
          <p:cNvPr id="5" name="图片 4" descr="E:/工作/建大规划院/20230912千阳镇国空总规/03图纸/南寨/05综合交通规划图.jpg05综合交通规划图"/>
          <p:cNvPicPr>
            <a:picLocks noChangeAspect="1"/>
          </p:cNvPicPr>
          <p:nvPr/>
        </p:nvPicPr>
        <p:blipFill rotWithShape="1">
          <a:blip r:embed="rId3"/>
          <a:srcRect l="4156" t="10574" r="3321" b="17106"/>
          <a:stretch>
            <a:fillRect/>
          </a:stretch>
        </p:blipFill>
        <p:spPr>
          <a:xfrm>
            <a:off x="1125855" y="4975860"/>
            <a:ext cx="8275320" cy="9142095"/>
          </a:xfrm>
          <a:prstGeom prst="rect">
            <a:avLst/>
          </a:prstGeom>
        </p:spPr>
      </p:pic>
      <p:pic>
        <p:nvPicPr>
          <p:cNvPr id="6" name="图片 5"/>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a:xfrm>
            <a:off x="0" y="-5855"/>
            <a:ext cx="10527214" cy="883671"/>
          </a:xfrm>
          <a:prstGeom prst="rect">
            <a:avLst/>
          </a:prstGeom>
        </p:spPr>
      </p:pic>
      <p:sp>
        <p:nvSpPr>
          <p:cNvPr id="7" name="文本框 1"/>
          <p:cNvSpPr txBox="1">
            <a:spLocks noChangeArrowheads="1"/>
          </p:cNvSpPr>
          <p:nvPr/>
        </p:nvSpPr>
        <p:spPr bwMode="auto">
          <a:xfrm>
            <a:off x="425803" y="135197"/>
            <a:ext cx="6929153" cy="640816"/>
          </a:xfrm>
          <a:prstGeom prst="rect">
            <a:avLst/>
          </a:prstGeom>
          <a:noFill/>
          <a:ln w="9525">
            <a:noFill/>
            <a:miter lim="800000"/>
          </a:ln>
          <a:extLst>
            <a:ext uri="{909E8E84-426E-40DD-AFC4-6F175D3DCCD1}">
              <a14:hiddenFill xmlns:a14="http://schemas.microsoft.com/office/drawing/2010/main">
                <a:solidFill>
                  <a:srgbClr val="FFFFFF"/>
                </a:solidFill>
              </a14:hiddenFill>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zh-CN" sz="3600" b="1" dirty="0">
                <a:solidFill>
                  <a:schemeClr val="bg1"/>
                </a:solidFill>
                <a:latin typeface="方正小标宋简体" panose="02010601030101010101" pitchFamily="2" charset="-122"/>
                <a:ea typeface="方正小标宋简体" panose="02010601030101010101" pitchFamily="2" charset="-122"/>
              </a:rPr>
              <a:t>06  </a:t>
            </a:r>
            <a:r>
              <a:rPr lang="zh-CN" altLang="en-US" sz="3600" b="1" dirty="0">
                <a:solidFill>
                  <a:schemeClr val="bg1"/>
                </a:solidFill>
                <a:latin typeface="方正小标宋简体" panose="02010601030101010101" pitchFamily="2" charset="-122"/>
                <a:ea typeface="方正小标宋简体" panose="02010601030101010101" pitchFamily="2" charset="-122"/>
              </a:rPr>
              <a:t>均衡配置  构建韧性支撑城市</a:t>
            </a:r>
          </a:p>
        </p:txBody>
      </p:sp>
      <p:pic>
        <p:nvPicPr>
          <p:cNvPr id="2" name="图片 1" descr="E:/工作/建大规划院/20230912千阳镇国空总规/03图纸/南寨/05综合交通规划图.jpg05综合交通规划图"/>
          <p:cNvPicPr>
            <a:picLocks noChangeAspect="1"/>
          </p:cNvPicPr>
          <p:nvPr/>
        </p:nvPicPr>
        <p:blipFill rotWithShape="1">
          <a:blip r:embed="rId3"/>
          <a:srcRect l="4156" t="84225" r="44641" b="7939"/>
          <a:stretch>
            <a:fillRect/>
          </a:stretch>
        </p:blipFill>
        <p:spPr>
          <a:xfrm>
            <a:off x="582295" y="13849350"/>
            <a:ext cx="4579620" cy="990600"/>
          </a:xfrm>
          <a:prstGeom prst="rect">
            <a:avLst/>
          </a:prstGeom>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矩形 14"/>
          <p:cNvSpPr/>
          <p:nvPr/>
        </p:nvSpPr>
        <p:spPr>
          <a:xfrm>
            <a:off x="4383156" y="5380028"/>
            <a:ext cx="5943600" cy="2592071"/>
          </a:xfrm>
          <a:prstGeom prst="rect">
            <a:avLst/>
          </a:prstGeom>
          <a:solidFill>
            <a:srgbClr val="DEEBF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8" name="矩形 17"/>
          <p:cNvSpPr/>
          <p:nvPr/>
        </p:nvSpPr>
        <p:spPr>
          <a:xfrm>
            <a:off x="4383156" y="8503665"/>
            <a:ext cx="5943600" cy="2592071"/>
          </a:xfrm>
          <a:prstGeom prst="rect">
            <a:avLst/>
          </a:prstGeom>
          <a:solidFill>
            <a:srgbClr val="DEEBF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9" name="矩形 18"/>
          <p:cNvSpPr/>
          <p:nvPr/>
        </p:nvSpPr>
        <p:spPr>
          <a:xfrm>
            <a:off x="4383156" y="11553266"/>
            <a:ext cx="5943600" cy="2592071"/>
          </a:xfrm>
          <a:prstGeom prst="rect">
            <a:avLst/>
          </a:prstGeom>
          <a:solidFill>
            <a:srgbClr val="DEEBF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4" name="矩形 13"/>
          <p:cNvSpPr/>
          <p:nvPr/>
        </p:nvSpPr>
        <p:spPr>
          <a:xfrm>
            <a:off x="4383156" y="2108876"/>
            <a:ext cx="5943600" cy="2592071"/>
          </a:xfrm>
          <a:prstGeom prst="rect">
            <a:avLst/>
          </a:prstGeom>
          <a:solidFill>
            <a:srgbClr val="DEEBF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2" name="矩形 21"/>
          <p:cNvSpPr/>
          <p:nvPr/>
        </p:nvSpPr>
        <p:spPr>
          <a:xfrm>
            <a:off x="701982" y="4607234"/>
            <a:ext cx="3115767" cy="503984"/>
          </a:xfrm>
          <a:prstGeom prst="rect">
            <a:avLst/>
          </a:prstGeom>
          <a:solidFill>
            <a:schemeClr val="accent5">
              <a:lumMod val="60000"/>
              <a:lumOff val="40000"/>
              <a:alpha val="50000"/>
            </a:schemeClr>
          </a:solidFill>
        </p:spPr>
        <p:txBody>
          <a:bodyPr wrap="square">
            <a:spAutoFit/>
          </a:bodyPr>
          <a:lstStyle/>
          <a:p>
            <a:pPr algn="ctr"/>
            <a:r>
              <a:rPr lang="zh-CN" altLang="en-US" sz="2675" b="1" dirty="0">
                <a:solidFill>
                  <a:srgbClr val="2E75B6"/>
                </a:solidFill>
                <a:latin typeface="微软雅黑" panose="020B0503020204020204" pitchFamily="34" charset="-122"/>
                <a:ea typeface="微软雅黑" panose="020B0503020204020204" pitchFamily="34" charset="-122"/>
              </a:rPr>
              <a:t>给排水</a:t>
            </a:r>
            <a:r>
              <a:rPr lang="zh-CN" altLang="zh-CN" sz="2675" b="1" dirty="0">
                <a:solidFill>
                  <a:srgbClr val="2E75B6"/>
                </a:solidFill>
                <a:latin typeface="微软雅黑" panose="020B0503020204020204" pitchFamily="34" charset="-122"/>
                <a:ea typeface="微软雅黑" panose="020B0503020204020204" pitchFamily="34" charset="-122"/>
              </a:rPr>
              <a:t>工程</a:t>
            </a:r>
            <a:r>
              <a:rPr lang="zh-CN" altLang="en-US" sz="2675" b="1" dirty="0">
                <a:solidFill>
                  <a:srgbClr val="2E75B6"/>
                </a:solidFill>
                <a:latin typeface="微软雅黑" panose="020B0503020204020204" pitchFamily="34" charset="-122"/>
                <a:ea typeface="微软雅黑" panose="020B0503020204020204" pitchFamily="34" charset="-122"/>
              </a:rPr>
              <a:t>规划</a:t>
            </a:r>
          </a:p>
        </p:txBody>
      </p:sp>
      <p:sp>
        <p:nvSpPr>
          <p:cNvPr id="25" name="矩形 24"/>
          <p:cNvSpPr/>
          <p:nvPr/>
        </p:nvSpPr>
        <p:spPr>
          <a:xfrm>
            <a:off x="4841240" y="2137410"/>
            <a:ext cx="5346065" cy="2136140"/>
          </a:xfrm>
          <a:prstGeom prst="rect">
            <a:avLst/>
          </a:prstGeom>
          <a:noFill/>
        </p:spPr>
        <p:txBody>
          <a:bodyPr wrap="square">
            <a:noAutofit/>
          </a:bodyPr>
          <a:lstStyle/>
          <a:p>
            <a:pPr>
              <a:lnSpc>
                <a:spcPct val="150000"/>
              </a:lnSpc>
            </a:pPr>
            <a:r>
              <a:rPr lang="en-US" altLang="zh-CN" sz="2010" dirty="0">
                <a:solidFill>
                  <a:srgbClr val="404040"/>
                </a:solidFill>
                <a:latin typeface="微软雅黑" panose="020B0503020204020204" pitchFamily="34" charset="-122"/>
                <a:ea typeface="微软雅黑" panose="020B0503020204020204" pitchFamily="34" charset="-122"/>
                <a:cs typeface="微软雅黑" panose="020B0503020204020204" pitchFamily="34" charset="-122"/>
                <a:sym typeface="+mn-ea"/>
              </a:rPr>
              <a:t>2035</a:t>
            </a:r>
            <a:r>
              <a:rPr lang="zh-CN" altLang="zh-CN" sz="2010" dirty="0">
                <a:solidFill>
                  <a:srgbClr val="404040"/>
                </a:solidFill>
                <a:latin typeface="微软雅黑" panose="020B0503020204020204" pitchFamily="34" charset="-122"/>
                <a:ea typeface="微软雅黑" panose="020B0503020204020204" pitchFamily="34" charset="-122"/>
                <a:cs typeface="微软雅黑" panose="020B0503020204020204" pitchFamily="34" charset="-122"/>
                <a:sym typeface="+mn-ea"/>
              </a:rPr>
              <a:t>年城镇</a:t>
            </a:r>
            <a:r>
              <a:rPr lang="zh-CN" altLang="en-US" sz="2010" dirty="0">
                <a:solidFill>
                  <a:srgbClr val="404040"/>
                </a:solidFill>
                <a:latin typeface="微软雅黑" panose="020B0503020204020204" pitchFamily="34" charset="-122"/>
                <a:ea typeface="微软雅黑" panose="020B0503020204020204" pitchFamily="34" charset="-122"/>
                <a:cs typeface="微软雅黑" panose="020B0503020204020204" pitchFamily="34" charset="-122"/>
                <a:sym typeface="+mn-ea"/>
              </a:rPr>
              <a:t>给水普及率</a:t>
            </a:r>
            <a:r>
              <a:rPr lang="en-US" altLang="zh-CN" sz="2010" dirty="0">
                <a:solidFill>
                  <a:srgbClr val="404040"/>
                </a:solidFill>
                <a:latin typeface="微软雅黑" panose="020B0503020204020204" pitchFamily="34" charset="-122"/>
                <a:ea typeface="微软雅黑" panose="020B0503020204020204" pitchFamily="34" charset="-122"/>
                <a:cs typeface="微软雅黑" panose="020B0503020204020204" pitchFamily="34" charset="-122"/>
                <a:sym typeface="+mn-ea"/>
              </a:rPr>
              <a:t>100%</a:t>
            </a:r>
            <a:endParaRPr lang="en-US" altLang="zh-CN" sz="2010" dirty="0">
              <a:solidFill>
                <a:srgbClr val="404040"/>
              </a:solidFill>
              <a:latin typeface="微软雅黑" panose="020B0503020204020204" pitchFamily="34" charset="-122"/>
              <a:ea typeface="微软雅黑" panose="020B0503020204020204" pitchFamily="34" charset="-122"/>
              <a:cs typeface="微软雅黑" panose="020B0503020204020204" pitchFamily="34" charset="-122"/>
            </a:endParaRPr>
          </a:p>
          <a:p>
            <a:pPr>
              <a:lnSpc>
                <a:spcPct val="150000"/>
              </a:lnSpc>
            </a:pPr>
            <a:r>
              <a:rPr lang="en-US" altLang="zh-CN" sz="2010" dirty="0">
                <a:solidFill>
                  <a:srgbClr val="404040"/>
                </a:solidFill>
                <a:latin typeface="微软雅黑" panose="020B0503020204020204" pitchFamily="34" charset="-122"/>
                <a:ea typeface="微软雅黑" panose="020B0503020204020204" pitchFamily="34" charset="-122"/>
                <a:cs typeface="微软雅黑" panose="020B0503020204020204" pitchFamily="34" charset="-122"/>
                <a:sym typeface="+mn-ea"/>
              </a:rPr>
              <a:t>2035</a:t>
            </a:r>
            <a:r>
              <a:rPr lang="zh-CN" altLang="zh-CN" sz="2010" dirty="0">
                <a:solidFill>
                  <a:srgbClr val="404040"/>
                </a:solidFill>
                <a:latin typeface="微软雅黑" panose="020B0503020204020204" pitchFamily="34" charset="-122"/>
                <a:ea typeface="微软雅黑" panose="020B0503020204020204" pitchFamily="34" charset="-122"/>
                <a:cs typeface="微软雅黑" panose="020B0503020204020204" pitchFamily="34" charset="-122"/>
                <a:sym typeface="+mn-ea"/>
              </a:rPr>
              <a:t>年城镇污水处理率</a:t>
            </a:r>
            <a:r>
              <a:rPr lang="en-US" altLang="zh-CN" sz="2010" dirty="0">
                <a:solidFill>
                  <a:srgbClr val="404040"/>
                </a:solidFill>
                <a:latin typeface="微软雅黑" panose="020B0503020204020204" pitchFamily="34" charset="-122"/>
                <a:ea typeface="微软雅黑" panose="020B0503020204020204" pitchFamily="34" charset="-122"/>
                <a:cs typeface="微软雅黑" panose="020B0503020204020204" pitchFamily="34" charset="-122"/>
                <a:sym typeface="+mn-ea"/>
              </a:rPr>
              <a:t>95%</a:t>
            </a:r>
            <a:endParaRPr lang="zh-CN" altLang="zh-CN" sz="2010" dirty="0">
              <a:solidFill>
                <a:srgbClr val="404040"/>
              </a:solidFill>
              <a:latin typeface="微软雅黑" panose="020B0503020204020204" pitchFamily="34" charset="-122"/>
              <a:ea typeface="微软雅黑" panose="020B0503020204020204" pitchFamily="34" charset="-122"/>
              <a:cs typeface="微软雅黑" panose="020B0503020204020204" pitchFamily="34" charset="-122"/>
            </a:endParaRPr>
          </a:p>
          <a:p>
            <a:pPr>
              <a:lnSpc>
                <a:spcPct val="150000"/>
              </a:lnSpc>
            </a:pPr>
            <a:r>
              <a:rPr lang="en-US" altLang="zh-CN" sz="2010" dirty="0">
                <a:solidFill>
                  <a:srgbClr val="404040"/>
                </a:solidFill>
                <a:latin typeface="微软雅黑" panose="020B0503020204020204" pitchFamily="34" charset="-122"/>
                <a:ea typeface="微软雅黑" panose="020B0503020204020204" pitchFamily="34" charset="-122"/>
                <a:sym typeface="+mn-ea"/>
              </a:rPr>
              <a:t>采用雨污分流制排水体制</a:t>
            </a:r>
            <a:endParaRPr lang="zh-CN" altLang="en-US" sz="2010" dirty="0">
              <a:solidFill>
                <a:srgbClr val="404040"/>
              </a:solidFill>
              <a:latin typeface="微软雅黑" panose="020B0503020204020204" pitchFamily="34" charset="-122"/>
              <a:ea typeface="微软雅黑" panose="020B0503020204020204" pitchFamily="34" charset="-122"/>
              <a:sym typeface="+mn-ea"/>
            </a:endParaRPr>
          </a:p>
          <a:p>
            <a:pPr algn="l">
              <a:lnSpc>
                <a:spcPct val="150000"/>
              </a:lnSpc>
              <a:buClrTx/>
              <a:buSzTx/>
              <a:buNone/>
            </a:pPr>
            <a:r>
              <a:rPr lang="zh-CN" altLang="zh-CN" sz="2010" dirty="0">
                <a:solidFill>
                  <a:srgbClr val="404040"/>
                </a:solidFill>
                <a:latin typeface="微软雅黑" panose="020B0503020204020204" pitchFamily="34" charset="-122"/>
                <a:ea typeface="微软雅黑" panose="020B0503020204020204" pitchFamily="34" charset="-122"/>
                <a:cs typeface="微软雅黑" panose="020B0503020204020204" pitchFamily="34" charset="-122"/>
                <a:sym typeface="+mn-ea"/>
              </a:rPr>
              <a:t>雨水排放按照“高水高排，低水低排，就近排放”的原则，采用重力流就近排入水体或河谷</a:t>
            </a:r>
          </a:p>
        </p:txBody>
      </p:sp>
      <p:sp>
        <p:nvSpPr>
          <p:cNvPr id="27" name="矩形 26"/>
          <p:cNvSpPr/>
          <p:nvPr/>
        </p:nvSpPr>
        <p:spPr>
          <a:xfrm>
            <a:off x="701982" y="7704017"/>
            <a:ext cx="3115767" cy="503984"/>
          </a:xfrm>
          <a:prstGeom prst="rect">
            <a:avLst/>
          </a:prstGeom>
          <a:solidFill>
            <a:schemeClr val="accent5">
              <a:lumMod val="60000"/>
              <a:lumOff val="40000"/>
              <a:alpha val="50000"/>
            </a:schemeClr>
          </a:solidFill>
        </p:spPr>
        <p:txBody>
          <a:bodyPr wrap="square">
            <a:spAutoFit/>
          </a:bodyPr>
          <a:lstStyle/>
          <a:p>
            <a:pPr algn="ctr"/>
            <a:r>
              <a:rPr lang="zh-CN" altLang="en-US" sz="2675" b="1" dirty="0">
                <a:solidFill>
                  <a:srgbClr val="2E75B6"/>
                </a:solidFill>
                <a:latin typeface="微软雅黑" panose="020B0503020204020204" pitchFamily="34" charset="-122"/>
                <a:ea typeface="微软雅黑" panose="020B0503020204020204" pitchFamily="34" charset="-122"/>
              </a:rPr>
              <a:t>电力电信</a:t>
            </a:r>
            <a:r>
              <a:rPr lang="zh-CN" altLang="zh-CN" sz="2675" b="1" dirty="0">
                <a:solidFill>
                  <a:srgbClr val="2E75B6"/>
                </a:solidFill>
                <a:latin typeface="微软雅黑" panose="020B0503020204020204" pitchFamily="34" charset="-122"/>
                <a:ea typeface="微软雅黑" panose="020B0503020204020204" pitchFamily="34" charset="-122"/>
              </a:rPr>
              <a:t>工程</a:t>
            </a:r>
            <a:r>
              <a:rPr lang="zh-CN" altLang="en-US" sz="2675" b="1" dirty="0">
                <a:solidFill>
                  <a:srgbClr val="2E75B6"/>
                </a:solidFill>
                <a:latin typeface="微软雅黑" panose="020B0503020204020204" pitchFamily="34" charset="-122"/>
                <a:ea typeface="微软雅黑" panose="020B0503020204020204" pitchFamily="34" charset="-122"/>
              </a:rPr>
              <a:t>规划</a:t>
            </a:r>
          </a:p>
        </p:txBody>
      </p:sp>
      <p:sp>
        <p:nvSpPr>
          <p:cNvPr id="28" name="矩形 27"/>
          <p:cNvSpPr/>
          <p:nvPr/>
        </p:nvSpPr>
        <p:spPr bwMode="auto">
          <a:xfrm>
            <a:off x="4634865" y="5960153"/>
            <a:ext cx="5346700" cy="1018540"/>
          </a:xfrm>
          <a:prstGeom prst="rect">
            <a:avLst/>
          </a:prstGeom>
          <a:noFill/>
        </p:spPr>
        <p:txBody>
          <a:bodyPr wrap="square">
            <a:spAutoFit/>
          </a:bodyPr>
          <a:lstStyle/>
          <a:p>
            <a:pPr>
              <a:lnSpc>
                <a:spcPct val="150000"/>
              </a:lnSpc>
            </a:pPr>
            <a:r>
              <a:rPr lang="zh-CN" altLang="en-US" sz="2010" dirty="0">
                <a:solidFill>
                  <a:srgbClr val="404040"/>
                </a:solidFill>
                <a:latin typeface="微软雅黑" panose="020B0503020204020204" pitchFamily="34" charset="-122"/>
                <a:ea typeface="微软雅黑" panose="020B0503020204020204" pitchFamily="34" charset="-122"/>
                <a:sym typeface="+mn-ea"/>
              </a:rPr>
              <a:t>至</a:t>
            </a:r>
            <a:r>
              <a:rPr lang="en-US" altLang="zh-CN" sz="2010" dirty="0">
                <a:solidFill>
                  <a:srgbClr val="404040"/>
                </a:solidFill>
                <a:latin typeface="微软雅黑" panose="020B0503020204020204" pitchFamily="34" charset="-122"/>
                <a:ea typeface="微软雅黑" panose="020B0503020204020204" pitchFamily="34" charset="-122"/>
                <a:sym typeface="+mn-ea"/>
              </a:rPr>
              <a:t>2035年移动信号覆盖率达到99%</a:t>
            </a:r>
            <a:r>
              <a:rPr lang="zh-CN" altLang="en-US" sz="2010" dirty="0">
                <a:solidFill>
                  <a:srgbClr val="404040"/>
                </a:solidFill>
                <a:latin typeface="微软雅黑" panose="020B0503020204020204" pitchFamily="34" charset="-122"/>
                <a:ea typeface="微软雅黑" panose="020B0503020204020204" pitchFamily="34" charset="-122"/>
                <a:sym typeface="+mn-ea"/>
              </a:rPr>
              <a:t>，</a:t>
            </a:r>
            <a:r>
              <a:rPr lang="en-US" altLang="zh-CN" sz="2010" dirty="0">
                <a:solidFill>
                  <a:srgbClr val="404040"/>
                </a:solidFill>
                <a:latin typeface="微软雅黑" panose="020B0503020204020204" pitchFamily="34" charset="-122"/>
                <a:ea typeface="微软雅黑" panose="020B0503020204020204" pitchFamily="34" charset="-122"/>
                <a:sym typeface="+mn-ea"/>
              </a:rPr>
              <a:t>广播电视信号覆盖率达到99%</a:t>
            </a:r>
            <a:r>
              <a:rPr lang="zh-CN" altLang="en-US" sz="2010" dirty="0">
                <a:solidFill>
                  <a:srgbClr val="404040"/>
                </a:solidFill>
                <a:latin typeface="微软雅黑" panose="020B0503020204020204" pitchFamily="34" charset="-122"/>
                <a:ea typeface="微软雅黑" panose="020B0503020204020204" pitchFamily="34" charset="-122"/>
                <a:sym typeface="+mn-ea"/>
              </a:rPr>
              <a:t>，</a:t>
            </a:r>
            <a:r>
              <a:rPr lang="en-US" altLang="zh-CN" sz="2010" dirty="0">
                <a:solidFill>
                  <a:srgbClr val="404040"/>
                </a:solidFill>
                <a:latin typeface="微软雅黑" panose="020B0503020204020204" pitchFamily="34" charset="-122"/>
                <a:ea typeface="微软雅黑" panose="020B0503020204020204" pitchFamily="34" charset="-122"/>
                <a:sym typeface="+mn-ea"/>
              </a:rPr>
              <a:t>邮政业务实现全覆盖</a:t>
            </a:r>
          </a:p>
        </p:txBody>
      </p:sp>
      <p:sp>
        <p:nvSpPr>
          <p:cNvPr id="30" name="矩形 29"/>
          <p:cNvSpPr/>
          <p:nvPr/>
        </p:nvSpPr>
        <p:spPr>
          <a:xfrm>
            <a:off x="701982" y="10828256"/>
            <a:ext cx="3115767" cy="503984"/>
          </a:xfrm>
          <a:prstGeom prst="rect">
            <a:avLst/>
          </a:prstGeom>
          <a:solidFill>
            <a:schemeClr val="accent5">
              <a:lumMod val="60000"/>
              <a:lumOff val="40000"/>
              <a:alpha val="50000"/>
            </a:schemeClr>
          </a:solidFill>
        </p:spPr>
        <p:txBody>
          <a:bodyPr wrap="square">
            <a:spAutoFit/>
          </a:bodyPr>
          <a:lstStyle/>
          <a:p>
            <a:pPr algn="ctr"/>
            <a:r>
              <a:rPr lang="zh-CN" altLang="en-US" sz="2675" b="1" dirty="0">
                <a:solidFill>
                  <a:srgbClr val="2E75B6"/>
                </a:solidFill>
                <a:latin typeface="微软雅黑" panose="020B0503020204020204" pitchFamily="34" charset="-122"/>
                <a:ea typeface="微软雅黑" panose="020B0503020204020204" pitchFamily="34" charset="-122"/>
              </a:rPr>
              <a:t>供热燃气</a:t>
            </a:r>
            <a:r>
              <a:rPr lang="zh-CN" altLang="zh-CN" sz="2675" b="1" dirty="0">
                <a:solidFill>
                  <a:srgbClr val="2E75B6"/>
                </a:solidFill>
                <a:latin typeface="微软雅黑" panose="020B0503020204020204" pitchFamily="34" charset="-122"/>
                <a:ea typeface="微软雅黑" panose="020B0503020204020204" pitchFamily="34" charset="-122"/>
              </a:rPr>
              <a:t>工程</a:t>
            </a:r>
            <a:r>
              <a:rPr lang="zh-CN" altLang="en-US" sz="2675" b="1" dirty="0">
                <a:solidFill>
                  <a:srgbClr val="2E75B6"/>
                </a:solidFill>
                <a:latin typeface="微软雅黑" panose="020B0503020204020204" pitchFamily="34" charset="-122"/>
                <a:ea typeface="微软雅黑" panose="020B0503020204020204" pitchFamily="34" charset="-122"/>
              </a:rPr>
              <a:t>规划</a:t>
            </a:r>
          </a:p>
        </p:txBody>
      </p:sp>
      <p:sp>
        <p:nvSpPr>
          <p:cNvPr id="31" name="矩形 30"/>
          <p:cNvSpPr/>
          <p:nvPr/>
        </p:nvSpPr>
        <p:spPr bwMode="auto">
          <a:xfrm>
            <a:off x="4634230" y="8570595"/>
            <a:ext cx="5346700" cy="2682875"/>
          </a:xfrm>
          <a:prstGeom prst="rect">
            <a:avLst/>
          </a:prstGeom>
          <a:noFill/>
        </p:spPr>
        <p:txBody>
          <a:bodyPr wrap="square">
            <a:noAutofit/>
          </a:bodyPr>
          <a:lstStyle/>
          <a:p>
            <a:pPr>
              <a:lnSpc>
                <a:spcPct val="150000"/>
              </a:lnSpc>
            </a:pPr>
            <a:r>
              <a:rPr lang="en-US" altLang="zh-CN" sz="2010" dirty="0">
                <a:solidFill>
                  <a:srgbClr val="404040"/>
                </a:solidFill>
                <a:latin typeface="微软雅黑" panose="020B0503020204020204" pitchFamily="34" charset="-122"/>
                <a:ea typeface="微软雅黑" panose="020B0503020204020204" pitchFamily="34" charset="-122"/>
                <a:sym typeface="+mn-ea"/>
              </a:rPr>
              <a:t>天然气与液化石油气气源兼顾，安全供气</a:t>
            </a:r>
          </a:p>
          <a:p>
            <a:pPr>
              <a:lnSpc>
                <a:spcPct val="150000"/>
              </a:lnSpc>
            </a:pPr>
            <a:r>
              <a:rPr lang="en-US" altLang="zh-CN" sz="2010" dirty="0">
                <a:solidFill>
                  <a:srgbClr val="404040"/>
                </a:solidFill>
                <a:latin typeface="微软雅黑" panose="020B0503020204020204" pitchFamily="34" charset="-122"/>
                <a:ea typeface="微软雅黑" panose="020B0503020204020204" pitchFamily="34" charset="-122"/>
                <a:sym typeface="+mn-ea"/>
              </a:rPr>
              <a:t>高中压燃气管网集中化覆盖，智能储输保障</a:t>
            </a:r>
          </a:p>
          <a:p>
            <a:pPr>
              <a:lnSpc>
                <a:spcPct val="150000"/>
              </a:lnSpc>
            </a:pPr>
            <a:r>
              <a:rPr lang="en-US" altLang="zh-CN" sz="2010" dirty="0">
                <a:solidFill>
                  <a:srgbClr val="404040"/>
                </a:solidFill>
                <a:latin typeface="微软雅黑" panose="020B0503020204020204" pitchFamily="34" charset="-122"/>
                <a:ea typeface="微软雅黑" panose="020B0503020204020204" pitchFamily="34" charset="-122"/>
                <a:sym typeface="+mn-ea"/>
              </a:rPr>
              <a:t>镇区采取小型化集中供热为主，家用燃气炉采暖设施为辅，电热取暖设备为补充的供热方式</a:t>
            </a:r>
          </a:p>
          <a:p>
            <a:pPr>
              <a:lnSpc>
                <a:spcPct val="150000"/>
              </a:lnSpc>
            </a:pPr>
            <a:r>
              <a:rPr lang="en-US" altLang="zh-CN" sz="2010" dirty="0">
                <a:solidFill>
                  <a:srgbClr val="404040"/>
                </a:solidFill>
                <a:latin typeface="微软雅黑" panose="020B0503020204020204" pitchFamily="34" charset="-122"/>
                <a:ea typeface="微软雅黑" panose="020B0503020204020204" pitchFamily="34" charset="-122"/>
                <a:sym typeface="+mn-ea"/>
              </a:rPr>
              <a:t>至2035年，镇区燃气气化率达到100%</a:t>
            </a:r>
          </a:p>
        </p:txBody>
      </p:sp>
      <p:sp>
        <p:nvSpPr>
          <p:cNvPr id="17" name="矩形 16"/>
          <p:cNvSpPr/>
          <p:nvPr/>
        </p:nvSpPr>
        <p:spPr bwMode="auto">
          <a:xfrm>
            <a:off x="4634865" y="11560175"/>
            <a:ext cx="5346700" cy="2698115"/>
          </a:xfrm>
          <a:prstGeom prst="rect">
            <a:avLst/>
          </a:prstGeom>
          <a:noFill/>
        </p:spPr>
        <p:txBody>
          <a:bodyPr wrap="square">
            <a:noAutofit/>
          </a:bodyPr>
          <a:lstStyle/>
          <a:p>
            <a:pPr>
              <a:lnSpc>
                <a:spcPct val="150000"/>
              </a:lnSpc>
            </a:pPr>
            <a:r>
              <a:rPr lang="en-US" altLang="zh-CN" sz="2010" dirty="0">
                <a:solidFill>
                  <a:srgbClr val="404040"/>
                </a:solidFill>
                <a:latin typeface="微软雅黑" panose="020B0503020204020204" pitchFamily="34" charset="-122"/>
                <a:ea typeface="微软雅黑" panose="020B0503020204020204" pitchFamily="34" charset="-122"/>
                <a:sym typeface="+mn-ea"/>
              </a:rPr>
              <a:t>环卫设施区域共享，城乡共享，科学合理地处置、处理废弃物</a:t>
            </a:r>
          </a:p>
          <a:p>
            <a:pPr algn="l">
              <a:lnSpc>
                <a:spcPct val="150000"/>
              </a:lnSpc>
              <a:buClrTx/>
              <a:buSzTx/>
              <a:buNone/>
            </a:pPr>
            <a:r>
              <a:rPr lang="en-US" altLang="zh-CN" sz="2010" dirty="0">
                <a:solidFill>
                  <a:srgbClr val="404040"/>
                </a:solidFill>
                <a:latin typeface="微软雅黑" panose="020B0503020204020204" pitchFamily="34" charset="-122"/>
                <a:ea typeface="微软雅黑" panose="020B0503020204020204" pitchFamily="34" charset="-122"/>
                <a:sym typeface="+mn-ea"/>
              </a:rPr>
              <a:t>按照“垃圾处理设施—垃圾中转站—垃圾收集点”三级收集处理工程体系进行生活垃圾废物回收，并按照垃圾分类要求进行投放收集</a:t>
            </a:r>
          </a:p>
        </p:txBody>
      </p:sp>
      <p:sp>
        <p:nvSpPr>
          <p:cNvPr id="4098" name="文本框 3"/>
          <p:cNvSpPr txBox="1"/>
          <p:nvPr>
            <p:custDataLst>
              <p:tags r:id="rId1"/>
            </p:custDataLst>
          </p:nvPr>
        </p:nvSpPr>
        <p:spPr>
          <a:xfrm>
            <a:off x="454332" y="1225555"/>
            <a:ext cx="3608133" cy="640080"/>
          </a:xfrm>
          <a:prstGeom prst="rect">
            <a:avLst/>
          </a:prstGeom>
          <a:noFill/>
          <a:ln w="9525">
            <a:noFill/>
          </a:ln>
        </p:spPr>
        <p:txBody>
          <a:bodyPr>
            <a:spAutoFit/>
          </a:bodyPr>
          <a:lstStyle>
            <a:defPPr>
              <a:defRPr lang="en-US"/>
            </a:defPPr>
            <a:lvl1pPr>
              <a:defRPr sz="3565" b="1">
                <a:solidFill>
                  <a:srgbClr val="2E75B6"/>
                </a:solidFill>
                <a:latin typeface="微软雅黑" panose="020B0503020204020204" pitchFamily="34" charset="-122"/>
                <a:ea typeface="微软雅黑" panose="020B0503020204020204" pitchFamily="34" charset="-122"/>
              </a:defRPr>
            </a:lvl1pPr>
          </a:lstStyle>
          <a:p>
            <a:r>
              <a:rPr lang="en-US" altLang="zh-CN" dirty="0"/>
              <a:t>6.2</a:t>
            </a:r>
            <a:r>
              <a:rPr lang="zh-CN" altLang="en-US" dirty="0"/>
              <a:t>市政基础设施</a:t>
            </a:r>
          </a:p>
        </p:txBody>
      </p:sp>
      <p:sp>
        <p:nvSpPr>
          <p:cNvPr id="16" name="矩形 15"/>
          <p:cNvSpPr/>
          <p:nvPr/>
        </p:nvSpPr>
        <p:spPr>
          <a:xfrm>
            <a:off x="701983" y="13876295"/>
            <a:ext cx="3115767" cy="503984"/>
          </a:xfrm>
          <a:prstGeom prst="rect">
            <a:avLst/>
          </a:prstGeom>
          <a:solidFill>
            <a:schemeClr val="accent5">
              <a:lumMod val="60000"/>
              <a:lumOff val="40000"/>
              <a:alpha val="50000"/>
            </a:schemeClr>
          </a:solidFill>
        </p:spPr>
        <p:txBody>
          <a:bodyPr wrap="square">
            <a:spAutoFit/>
          </a:bodyPr>
          <a:lstStyle/>
          <a:p>
            <a:pPr algn="ctr"/>
            <a:r>
              <a:rPr lang="zh-CN" altLang="en-US" sz="2675" b="1" dirty="0">
                <a:solidFill>
                  <a:srgbClr val="2E75B6"/>
                </a:solidFill>
                <a:latin typeface="微软雅黑" panose="020B0503020204020204" pitchFamily="34" charset="-122"/>
                <a:ea typeface="微软雅黑" panose="020B0503020204020204" pitchFamily="34" charset="-122"/>
              </a:rPr>
              <a:t>环卫</a:t>
            </a:r>
            <a:r>
              <a:rPr lang="zh-CN" altLang="zh-CN" sz="2675" b="1" dirty="0">
                <a:solidFill>
                  <a:srgbClr val="2E75B6"/>
                </a:solidFill>
                <a:latin typeface="微软雅黑" panose="020B0503020204020204" pitchFamily="34" charset="-122"/>
                <a:ea typeface="微软雅黑" panose="020B0503020204020204" pitchFamily="34" charset="-122"/>
              </a:rPr>
              <a:t>工程</a:t>
            </a:r>
            <a:r>
              <a:rPr lang="zh-CN" altLang="en-US" sz="2675" b="1" dirty="0">
                <a:solidFill>
                  <a:srgbClr val="2E75B6"/>
                </a:solidFill>
                <a:latin typeface="微软雅黑" panose="020B0503020204020204" pitchFamily="34" charset="-122"/>
                <a:ea typeface="微软雅黑" panose="020B0503020204020204" pitchFamily="34" charset="-122"/>
              </a:rPr>
              <a:t>规划</a:t>
            </a:r>
          </a:p>
        </p:txBody>
      </p:sp>
      <p:sp>
        <p:nvSpPr>
          <p:cNvPr id="9" name="矩形 8"/>
          <p:cNvSpPr/>
          <p:nvPr/>
        </p:nvSpPr>
        <p:spPr>
          <a:xfrm>
            <a:off x="3512949" y="5065438"/>
            <a:ext cx="7178864" cy="45719"/>
          </a:xfrm>
          <a:prstGeom prst="rect">
            <a:avLst/>
          </a:prstGeom>
          <a:solidFill>
            <a:schemeClr val="accent5">
              <a:lumMod val="60000"/>
              <a:lumOff val="40000"/>
            </a:schemeClr>
          </a:solidFill>
        </p:spPr>
        <p:txBody>
          <a:bodyPr rtlCol="0" anchor="ctr">
            <a:spAutoFit/>
          </a:bodyPr>
          <a:lstStyle/>
          <a:p>
            <a:pPr indent="0" algn="ctr" fontAlgn="auto">
              <a:lnSpc>
                <a:spcPct val="150000"/>
              </a:lnSpc>
            </a:pPr>
            <a:endParaRPr lang="zh-CN" altLang="en-US" sz="2010" dirty="0">
              <a:solidFill>
                <a:srgbClr val="404040"/>
              </a:solidFill>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sp>
        <p:nvSpPr>
          <p:cNvPr id="23" name="矩形 22"/>
          <p:cNvSpPr/>
          <p:nvPr/>
        </p:nvSpPr>
        <p:spPr>
          <a:xfrm>
            <a:off x="3512949" y="8162652"/>
            <a:ext cx="7178864" cy="45719"/>
          </a:xfrm>
          <a:prstGeom prst="rect">
            <a:avLst/>
          </a:prstGeom>
          <a:solidFill>
            <a:schemeClr val="accent5">
              <a:lumMod val="60000"/>
              <a:lumOff val="40000"/>
            </a:schemeClr>
          </a:solidFill>
        </p:spPr>
        <p:txBody>
          <a:bodyPr rtlCol="0" anchor="ctr">
            <a:spAutoFit/>
          </a:bodyPr>
          <a:lstStyle/>
          <a:p>
            <a:pPr indent="0" algn="ctr" fontAlgn="auto">
              <a:lnSpc>
                <a:spcPct val="150000"/>
              </a:lnSpc>
            </a:pPr>
            <a:endParaRPr lang="zh-CN" altLang="en-US" sz="2010" dirty="0">
              <a:solidFill>
                <a:srgbClr val="404040"/>
              </a:solidFill>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sp>
        <p:nvSpPr>
          <p:cNvPr id="24" name="矩形 23"/>
          <p:cNvSpPr/>
          <p:nvPr/>
        </p:nvSpPr>
        <p:spPr>
          <a:xfrm>
            <a:off x="3512949" y="11286057"/>
            <a:ext cx="7178864" cy="45719"/>
          </a:xfrm>
          <a:prstGeom prst="rect">
            <a:avLst/>
          </a:prstGeom>
          <a:solidFill>
            <a:schemeClr val="accent5">
              <a:lumMod val="60000"/>
              <a:lumOff val="40000"/>
            </a:schemeClr>
          </a:solidFill>
        </p:spPr>
        <p:txBody>
          <a:bodyPr rtlCol="0" anchor="ctr">
            <a:spAutoFit/>
          </a:bodyPr>
          <a:lstStyle/>
          <a:p>
            <a:pPr indent="0" algn="ctr" fontAlgn="auto">
              <a:lnSpc>
                <a:spcPct val="150000"/>
              </a:lnSpc>
            </a:pPr>
            <a:endParaRPr lang="zh-CN" altLang="en-US" sz="2010" dirty="0">
              <a:solidFill>
                <a:srgbClr val="404040"/>
              </a:solidFill>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sp>
        <p:nvSpPr>
          <p:cNvPr id="26" name="矩形 25"/>
          <p:cNvSpPr/>
          <p:nvPr/>
        </p:nvSpPr>
        <p:spPr>
          <a:xfrm>
            <a:off x="3512949" y="14334057"/>
            <a:ext cx="7178864" cy="45719"/>
          </a:xfrm>
          <a:prstGeom prst="rect">
            <a:avLst/>
          </a:prstGeom>
          <a:solidFill>
            <a:schemeClr val="accent5">
              <a:lumMod val="60000"/>
              <a:lumOff val="40000"/>
            </a:schemeClr>
          </a:solidFill>
        </p:spPr>
        <p:txBody>
          <a:bodyPr rtlCol="0" anchor="ctr">
            <a:spAutoFit/>
          </a:bodyPr>
          <a:lstStyle/>
          <a:p>
            <a:pPr indent="0" algn="ctr" fontAlgn="auto">
              <a:lnSpc>
                <a:spcPct val="150000"/>
              </a:lnSpc>
            </a:pPr>
            <a:endParaRPr lang="zh-CN" altLang="en-US" sz="2010" dirty="0">
              <a:solidFill>
                <a:srgbClr val="404040"/>
              </a:solidFill>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pic>
        <p:nvPicPr>
          <p:cNvPr id="12" name="图片 1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a:xfrm>
            <a:off x="0" y="-5855"/>
            <a:ext cx="10527214" cy="883671"/>
          </a:xfrm>
          <a:prstGeom prst="rect">
            <a:avLst/>
          </a:prstGeom>
        </p:spPr>
      </p:pic>
      <p:sp>
        <p:nvSpPr>
          <p:cNvPr id="13" name="文本框 1"/>
          <p:cNvSpPr txBox="1">
            <a:spLocks noChangeArrowheads="1"/>
          </p:cNvSpPr>
          <p:nvPr/>
        </p:nvSpPr>
        <p:spPr bwMode="auto">
          <a:xfrm>
            <a:off x="425803" y="135197"/>
            <a:ext cx="6929153" cy="640816"/>
          </a:xfrm>
          <a:prstGeom prst="rect">
            <a:avLst/>
          </a:prstGeom>
          <a:noFill/>
          <a:ln w="9525">
            <a:noFill/>
            <a:miter lim="800000"/>
          </a:ln>
          <a:extLst>
            <a:ext uri="{909E8E84-426E-40DD-AFC4-6F175D3DCCD1}">
              <a14:hiddenFill xmlns:a14="http://schemas.microsoft.com/office/drawing/2010/main">
                <a:solidFill>
                  <a:srgbClr val="FFFFFF"/>
                </a:solidFill>
              </a14:hiddenFill>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zh-CN" sz="3600" b="1" dirty="0">
                <a:solidFill>
                  <a:schemeClr val="bg1"/>
                </a:solidFill>
                <a:latin typeface="方正小标宋简体" panose="02010601030101010101" pitchFamily="2" charset="-122"/>
                <a:ea typeface="方正小标宋简体" panose="02010601030101010101" pitchFamily="2" charset="-122"/>
              </a:rPr>
              <a:t>06  </a:t>
            </a:r>
            <a:r>
              <a:rPr lang="zh-CN" altLang="en-US" sz="3600" b="1" dirty="0">
                <a:solidFill>
                  <a:schemeClr val="bg1"/>
                </a:solidFill>
                <a:latin typeface="方正小标宋简体" panose="02010601030101010101" pitchFamily="2" charset="-122"/>
                <a:ea typeface="方正小标宋简体" panose="02010601030101010101" pitchFamily="2" charset="-122"/>
              </a:rPr>
              <a:t>均衡配置  构建韧性支撑城市</a:t>
            </a:r>
          </a:p>
        </p:txBody>
      </p:sp>
      <p:pic>
        <p:nvPicPr>
          <p:cNvPr id="2" name="图片 1" descr="燃气"/>
          <p:cNvPicPr>
            <a:picLocks noChangeAspect="1"/>
          </p:cNvPicPr>
          <p:nvPr/>
        </p:nvPicPr>
        <p:blipFill>
          <a:blip r:embed="rId4">
            <a:duotone>
              <a:schemeClr val="accent1">
                <a:shade val="45000"/>
                <a:satMod val="135000"/>
              </a:schemeClr>
              <a:prstClr val="white"/>
            </a:duotone>
          </a:blip>
          <a:srcRect l="3769" t="2016" r="5932" b="2354"/>
          <a:stretch>
            <a:fillRect/>
          </a:stretch>
        </p:blipFill>
        <p:spPr>
          <a:xfrm>
            <a:off x="1424008" y="8747146"/>
            <a:ext cx="1668780" cy="1648460"/>
          </a:xfrm>
          <a:prstGeom prst="rect">
            <a:avLst/>
          </a:prstGeom>
        </p:spPr>
      </p:pic>
      <p:pic>
        <p:nvPicPr>
          <p:cNvPr id="5" name="图片 4" descr="水"/>
          <p:cNvPicPr>
            <a:picLocks noChangeAspect="1"/>
          </p:cNvPicPr>
          <p:nvPr/>
        </p:nvPicPr>
        <p:blipFill>
          <a:blip r:embed="rId5">
            <a:duotone>
              <a:schemeClr val="accent1">
                <a:shade val="45000"/>
                <a:satMod val="135000"/>
              </a:schemeClr>
              <a:prstClr val="white"/>
            </a:duotone>
          </a:blip>
          <a:stretch>
            <a:fillRect/>
          </a:stretch>
        </p:blipFill>
        <p:spPr>
          <a:xfrm>
            <a:off x="1400830" y="2564387"/>
            <a:ext cx="1715135" cy="1662430"/>
          </a:xfrm>
          <a:prstGeom prst="rect">
            <a:avLst/>
          </a:prstGeom>
        </p:spPr>
      </p:pic>
      <p:pic>
        <p:nvPicPr>
          <p:cNvPr id="6" name="图片 5" descr="电"/>
          <p:cNvPicPr>
            <a:picLocks noChangeAspect="1"/>
          </p:cNvPicPr>
          <p:nvPr/>
        </p:nvPicPr>
        <p:blipFill>
          <a:blip r:embed="rId6">
            <a:duotone>
              <a:schemeClr val="accent1">
                <a:shade val="45000"/>
                <a:satMod val="135000"/>
              </a:schemeClr>
              <a:prstClr val="white"/>
            </a:duotone>
          </a:blip>
          <a:stretch>
            <a:fillRect/>
          </a:stretch>
        </p:blipFill>
        <p:spPr>
          <a:xfrm>
            <a:off x="1278760" y="5621516"/>
            <a:ext cx="1767205" cy="1782445"/>
          </a:xfrm>
          <a:prstGeom prst="rect">
            <a:avLst/>
          </a:prstGeom>
        </p:spPr>
      </p:pic>
      <p:pic>
        <p:nvPicPr>
          <p:cNvPr id="7" name="图片 6" descr="垃圾"/>
          <p:cNvPicPr>
            <a:picLocks noChangeAspect="1"/>
          </p:cNvPicPr>
          <p:nvPr/>
        </p:nvPicPr>
        <p:blipFill>
          <a:blip r:embed="rId7">
            <a:duotone>
              <a:schemeClr val="accent1">
                <a:shade val="45000"/>
                <a:satMod val="135000"/>
              </a:schemeClr>
              <a:prstClr val="white"/>
            </a:duotone>
          </a:blip>
          <a:stretch>
            <a:fillRect/>
          </a:stretch>
        </p:blipFill>
        <p:spPr>
          <a:xfrm>
            <a:off x="1278760" y="11764890"/>
            <a:ext cx="1873250" cy="1766570"/>
          </a:xfrm>
          <a:prstGeom prst="rect">
            <a:avLst/>
          </a:prstGeom>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6" name="组合 15"/>
          <p:cNvGrpSpPr/>
          <p:nvPr/>
        </p:nvGrpSpPr>
        <p:grpSpPr>
          <a:xfrm>
            <a:off x="2689749" y="4412543"/>
            <a:ext cx="6059171" cy="5984158"/>
            <a:chOff x="1698171" y="3535550"/>
            <a:chExt cx="7823200" cy="7726349"/>
          </a:xfrm>
        </p:grpSpPr>
        <p:grpSp>
          <p:nvGrpSpPr>
            <p:cNvPr id="9" name="组合 8"/>
            <p:cNvGrpSpPr/>
            <p:nvPr/>
          </p:nvGrpSpPr>
          <p:grpSpPr>
            <a:xfrm>
              <a:off x="1698171" y="3827253"/>
              <a:ext cx="7823200" cy="7434646"/>
              <a:chOff x="1698171" y="3480097"/>
              <a:chExt cx="7823200" cy="7434646"/>
            </a:xfrm>
          </p:grpSpPr>
          <p:grpSp>
            <p:nvGrpSpPr>
              <p:cNvPr id="5" name="组合 4"/>
              <p:cNvGrpSpPr/>
              <p:nvPr/>
            </p:nvGrpSpPr>
            <p:grpSpPr>
              <a:xfrm>
                <a:off x="1927194" y="3480097"/>
                <a:ext cx="6807201" cy="6792686"/>
                <a:chOff x="1927194" y="3480097"/>
                <a:chExt cx="6807201" cy="6792686"/>
              </a:xfrm>
            </p:grpSpPr>
            <p:sp>
              <p:nvSpPr>
                <p:cNvPr id="3" name="椭圆 2"/>
                <p:cNvSpPr/>
                <p:nvPr/>
              </p:nvSpPr>
              <p:spPr>
                <a:xfrm>
                  <a:off x="1927194" y="3480097"/>
                  <a:ext cx="6807201" cy="6792686"/>
                </a:xfrm>
                <a:prstGeom prst="ellipse">
                  <a:avLst/>
                </a:prstGeom>
                <a:solidFill>
                  <a:schemeClr val="accent5">
                    <a:lumMod val="40000"/>
                    <a:lumOff val="60000"/>
                    <a:alpha val="50000"/>
                  </a:schemeClr>
                </a:solidFill>
              </p:spPr>
              <p:txBody>
                <a:bodyPr wrap="square" rtlCol="0" anchor="ctr">
                  <a:spAutoFit/>
                </a:bodyPr>
                <a:lstStyle/>
                <a:p>
                  <a:pPr marL="342900" indent="-342900" algn="just">
                    <a:lnSpc>
                      <a:spcPct val="150000"/>
                    </a:lnSpc>
                    <a:buFont typeface="Wingdings" panose="05000000000000000000" pitchFamily="2" charset="2"/>
                    <a:buChar char="p"/>
                  </a:pPr>
                  <a:endParaRPr lang="zh-CN" altLang="en-US" sz="2010" b="1" dirty="0">
                    <a:solidFill>
                      <a:srgbClr val="404040"/>
                    </a:solidFill>
                    <a:latin typeface="微软雅黑" panose="020B0503020204020204" pitchFamily="34" charset="-122"/>
                    <a:ea typeface="微软雅黑" panose="020B0503020204020204" pitchFamily="34" charset="-122"/>
                  </a:endParaRPr>
                </a:p>
              </p:txBody>
            </p:sp>
            <p:sp>
              <p:nvSpPr>
                <p:cNvPr id="8" name="椭圆 7"/>
                <p:cNvSpPr/>
                <p:nvPr/>
              </p:nvSpPr>
              <p:spPr>
                <a:xfrm>
                  <a:off x="2174689" y="3701144"/>
                  <a:ext cx="6341748" cy="6328227"/>
                </a:xfrm>
                <a:prstGeom prst="ellipse">
                  <a:avLst/>
                </a:prstGeom>
                <a:solidFill>
                  <a:schemeClr val="bg1"/>
                </a:solidFill>
              </p:spPr>
              <p:txBody>
                <a:bodyPr wrap="square" rtlCol="0" anchor="ctr">
                  <a:spAutoFit/>
                </a:bodyPr>
                <a:lstStyle/>
                <a:p>
                  <a:pPr marL="342900" indent="-342900" algn="just">
                    <a:lnSpc>
                      <a:spcPct val="150000"/>
                    </a:lnSpc>
                    <a:buFont typeface="Wingdings" panose="05000000000000000000" pitchFamily="2" charset="2"/>
                    <a:buChar char="p"/>
                  </a:pPr>
                  <a:endParaRPr lang="zh-CN" altLang="en-US" sz="2010" b="1" dirty="0">
                    <a:solidFill>
                      <a:srgbClr val="404040"/>
                    </a:solidFill>
                    <a:latin typeface="微软雅黑" panose="020B0503020204020204" pitchFamily="34" charset="-122"/>
                    <a:ea typeface="微软雅黑" panose="020B0503020204020204" pitchFamily="34" charset="-122"/>
                  </a:endParaRPr>
                </a:p>
              </p:txBody>
            </p:sp>
            <p:pic>
              <p:nvPicPr>
                <p:cNvPr id="6" name="图片 5"/>
                <p:cNvPicPr>
                  <a:picLocks noChangeAspect="1"/>
                </p:cNvPicPr>
                <p:nvPr/>
              </p:nvPicPr>
              <p:blipFill rotWithShape="1">
                <a:blip r:embed="rId3" cstate="print">
                  <a:extLst>
                    <a:ext uri="{28A0092B-C50C-407E-A947-70E740481C1C}">
                      <a14:useLocalDpi xmlns:a14="http://schemas.microsoft.com/office/drawing/2010/main" val="0"/>
                    </a:ext>
                  </a:extLst>
                </a:blip>
                <a:srcRect l="-326" t="13591" r="326" b="3692"/>
                <a:stretch>
                  <a:fillRect/>
                </a:stretch>
              </p:blipFill>
              <p:spPr>
                <a:xfrm>
                  <a:off x="2404708" y="3888787"/>
                  <a:ext cx="5852172" cy="2987653"/>
                </a:xfrm>
                <a:prstGeom prst="rect">
                  <a:avLst/>
                </a:prstGeom>
              </p:spPr>
            </p:pic>
          </p:grpSp>
          <p:sp>
            <p:nvSpPr>
              <p:cNvPr id="4" name="矩形 3"/>
              <p:cNvSpPr/>
              <p:nvPr/>
            </p:nvSpPr>
            <p:spPr>
              <a:xfrm>
                <a:off x="1698171" y="6876440"/>
                <a:ext cx="7823200" cy="4038303"/>
              </a:xfrm>
              <a:prstGeom prst="rect">
                <a:avLst/>
              </a:prstGeom>
              <a:solidFill>
                <a:schemeClr val="bg1"/>
              </a:solidFill>
            </p:spPr>
            <p:txBody>
              <a:bodyPr wrap="square" rtlCol="0" anchor="ctr">
                <a:spAutoFit/>
              </a:bodyPr>
              <a:lstStyle/>
              <a:p>
                <a:pPr marL="342900" indent="-342900" algn="just">
                  <a:lnSpc>
                    <a:spcPct val="150000"/>
                  </a:lnSpc>
                  <a:buFont typeface="Wingdings" panose="05000000000000000000" pitchFamily="2" charset="2"/>
                  <a:buChar char="p"/>
                </a:pPr>
                <a:endParaRPr lang="zh-CN" altLang="en-US" sz="2010" b="1" dirty="0">
                  <a:solidFill>
                    <a:srgbClr val="404040"/>
                  </a:solidFill>
                  <a:latin typeface="微软雅黑" panose="020B0503020204020204" pitchFamily="34" charset="-122"/>
                  <a:ea typeface="微软雅黑" panose="020B0503020204020204" pitchFamily="34" charset="-122"/>
                </a:endParaRPr>
              </a:p>
            </p:txBody>
          </p:sp>
        </p:grpSp>
        <p:sp>
          <p:nvSpPr>
            <p:cNvPr id="10" name="椭圆 9"/>
            <p:cNvSpPr/>
            <p:nvPr/>
          </p:nvSpPr>
          <p:spPr>
            <a:xfrm>
              <a:off x="1995209" y="5471408"/>
              <a:ext cx="759143" cy="759143"/>
            </a:xfrm>
            <a:prstGeom prst="ellipse">
              <a:avLst/>
            </a:prstGeom>
            <a:solidFill>
              <a:schemeClr val="accent5">
                <a:lumMod val="60000"/>
                <a:lumOff val="40000"/>
              </a:schemeClr>
            </a:solidFill>
          </p:spPr>
          <p:txBody>
            <a:bodyPr wrap="square" rtlCol="0" anchor="ctr">
              <a:spAutoFit/>
            </a:bodyPr>
            <a:lstStyle/>
            <a:p>
              <a:pPr marL="342900" indent="-342900" algn="just">
                <a:lnSpc>
                  <a:spcPct val="150000"/>
                </a:lnSpc>
                <a:buFont typeface="Wingdings" panose="05000000000000000000" pitchFamily="2" charset="2"/>
                <a:buChar char="p"/>
              </a:pPr>
              <a:endParaRPr lang="zh-CN" altLang="en-US" sz="2010" b="1" dirty="0">
                <a:solidFill>
                  <a:srgbClr val="404040"/>
                </a:solidFill>
                <a:latin typeface="微软雅黑" panose="020B0503020204020204" pitchFamily="34" charset="-122"/>
                <a:ea typeface="微软雅黑" panose="020B0503020204020204" pitchFamily="34" charset="-122"/>
              </a:endParaRPr>
            </a:p>
          </p:txBody>
        </p:sp>
        <p:sp>
          <p:nvSpPr>
            <p:cNvPr id="17" name="椭圆 16"/>
            <p:cNvSpPr/>
            <p:nvPr/>
          </p:nvSpPr>
          <p:spPr>
            <a:xfrm>
              <a:off x="7936774" y="5471408"/>
              <a:ext cx="759143" cy="759143"/>
            </a:xfrm>
            <a:prstGeom prst="ellipse">
              <a:avLst/>
            </a:prstGeom>
            <a:solidFill>
              <a:schemeClr val="accent5">
                <a:lumMod val="60000"/>
                <a:lumOff val="40000"/>
              </a:schemeClr>
            </a:solidFill>
          </p:spPr>
          <p:txBody>
            <a:bodyPr wrap="square" rtlCol="0" anchor="ctr">
              <a:spAutoFit/>
            </a:bodyPr>
            <a:lstStyle/>
            <a:p>
              <a:pPr marL="342900" indent="-342900" algn="just">
                <a:lnSpc>
                  <a:spcPct val="150000"/>
                </a:lnSpc>
                <a:buFont typeface="Wingdings" panose="05000000000000000000" pitchFamily="2" charset="2"/>
                <a:buChar char="p"/>
              </a:pPr>
              <a:endParaRPr lang="zh-CN" altLang="en-US" sz="2010" b="1" dirty="0">
                <a:solidFill>
                  <a:srgbClr val="404040"/>
                </a:solidFill>
                <a:latin typeface="微软雅黑" panose="020B0503020204020204" pitchFamily="34" charset="-122"/>
                <a:ea typeface="微软雅黑" panose="020B0503020204020204" pitchFamily="34" charset="-122"/>
              </a:endParaRPr>
            </a:p>
          </p:txBody>
        </p:sp>
        <p:sp>
          <p:nvSpPr>
            <p:cNvPr id="18" name="椭圆 17"/>
            <p:cNvSpPr/>
            <p:nvPr/>
          </p:nvSpPr>
          <p:spPr>
            <a:xfrm>
              <a:off x="5027422" y="3535550"/>
              <a:ext cx="759143" cy="759143"/>
            </a:xfrm>
            <a:prstGeom prst="ellipse">
              <a:avLst/>
            </a:prstGeom>
            <a:solidFill>
              <a:schemeClr val="accent5">
                <a:lumMod val="60000"/>
                <a:lumOff val="40000"/>
              </a:schemeClr>
            </a:solidFill>
          </p:spPr>
          <p:txBody>
            <a:bodyPr wrap="square" rtlCol="0" anchor="ctr">
              <a:spAutoFit/>
            </a:bodyPr>
            <a:lstStyle/>
            <a:p>
              <a:pPr marL="342900" indent="-342900" algn="just">
                <a:lnSpc>
                  <a:spcPct val="150000"/>
                </a:lnSpc>
                <a:buFont typeface="Wingdings" panose="05000000000000000000" pitchFamily="2" charset="2"/>
                <a:buChar char="p"/>
              </a:pPr>
              <a:endParaRPr lang="zh-CN" altLang="en-US" sz="2010" b="1" dirty="0">
                <a:solidFill>
                  <a:srgbClr val="404040"/>
                </a:solidFill>
                <a:latin typeface="微软雅黑" panose="020B0503020204020204" pitchFamily="34" charset="-122"/>
                <a:ea typeface="微软雅黑" panose="020B0503020204020204" pitchFamily="34" charset="-122"/>
              </a:endParaRPr>
            </a:p>
          </p:txBody>
        </p:sp>
      </p:grpSp>
      <p:sp>
        <p:nvSpPr>
          <p:cNvPr id="4098" name="文本框 3"/>
          <p:cNvSpPr txBox="1"/>
          <p:nvPr>
            <p:custDataLst>
              <p:tags r:id="rId1"/>
            </p:custDataLst>
          </p:nvPr>
        </p:nvSpPr>
        <p:spPr>
          <a:xfrm>
            <a:off x="454332" y="1225555"/>
            <a:ext cx="3608133" cy="640080"/>
          </a:xfrm>
          <a:prstGeom prst="rect">
            <a:avLst/>
          </a:prstGeom>
          <a:noFill/>
          <a:ln w="9525">
            <a:noFill/>
          </a:ln>
        </p:spPr>
        <p:txBody>
          <a:bodyPr>
            <a:spAutoFit/>
          </a:bodyPr>
          <a:lstStyle>
            <a:defPPr>
              <a:defRPr lang="en-US"/>
            </a:defPPr>
            <a:lvl1pPr>
              <a:defRPr sz="3565" b="1">
                <a:solidFill>
                  <a:srgbClr val="2E75B6"/>
                </a:solidFill>
                <a:latin typeface="微软雅黑" panose="020B0503020204020204" pitchFamily="34" charset="-122"/>
                <a:ea typeface="微软雅黑" panose="020B0503020204020204" pitchFamily="34" charset="-122"/>
              </a:defRPr>
            </a:lvl1pPr>
          </a:lstStyle>
          <a:p>
            <a:r>
              <a:rPr lang="en-US" altLang="zh-CN" dirty="0"/>
              <a:t>6.3</a:t>
            </a:r>
            <a:r>
              <a:rPr lang="zh-CN" altLang="en-US" dirty="0"/>
              <a:t>韧性城市建设</a:t>
            </a:r>
          </a:p>
        </p:txBody>
      </p:sp>
      <p:sp>
        <p:nvSpPr>
          <p:cNvPr id="19" name="矩形: 圆角 11"/>
          <p:cNvSpPr/>
          <p:nvPr/>
        </p:nvSpPr>
        <p:spPr>
          <a:xfrm>
            <a:off x="571009" y="2072345"/>
            <a:ext cx="9487391" cy="982911"/>
          </a:xfrm>
          <a:prstGeom prst="roundRect">
            <a:avLst/>
          </a:prstGeom>
          <a:solidFill>
            <a:srgbClr val="9DC3E6"/>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0" hangingPunct="0">
              <a:defRPr/>
            </a:pPr>
            <a:r>
              <a:rPr lang="zh-CN" altLang="en-US" sz="2800" b="1" dirty="0">
                <a:latin typeface="微软雅黑" panose="020B0503020204020204" pitchFamily="34" charset="-122"/>
                <a:ea typeface="微软雅黑" panose="020B0503020204020204" pitchFamily="34" charset="-122"/>
              </a:rPr>
              <a:t>提高防灾减灾救灾和急难险突发公共事件处置保障能力</a:t>
            </a:r>
            <a:endParaRPr lang="zh-CN" altLang="en-US" sz="2800" dirty="0">
              <a:latin typeface="微软雅黑" panose="020B0503020204020204" pitchFamily="34" charset="-122"/>
              <a:ea typeface="微软雅黑" panose="020B0503020204020204" pitchFamily="34" charset="-122"/>
            </a:endParaRPr>
          </a:p>
        </p:txBody>
      </p:sp>
      <p:sp>
        <p:nvSpPr>
          <p:cNvPr id="7" name="矩形 6"/>
          <p:cNvSpPr/>
          <p:nvPr/>
        </p:nvSpPr>
        <p:spPr>
          <a:xfrm>
            <a:off x="679388" y="7654521"/>
            <a:ext cx="9455212" cy="5925820"/>
          </a:xfrm>
          <a:prstGeom prst="rect">
            <a:avLst/>
          </a:prstGeom>
        </p:spPr>
        <p:txBody>
          <a:bodyPr wrap="square">
            <a:spAutoFit/>
          </a:bodyPr>
          <a:lstStyle/>
          <a:p>
            <a:pPr marL="342900" indent="-342900">
              <a:lnSpc>
                <a:spcPct val="150000"/>
              </a:lnSpc>
              <a:buFont typeface="Wingdings" panose="05000000000000000000" pitchFamily="2" charset="2"/>
              <a:buChar char="p"/>
            </a:pPr>
            <a:r>
              <a:rPr lang="zh-CN" altLang="zh-CN" sz="2400" b="1" dirty="0">
                <a:solidFill>
                  <a:srgbClr val="2E75B6"/>
                </a:solidFill>
                <a:latin typeface="微软雅黑" panose="020B0503020204020204" pitchFamily="34" charset="-122"/>
                <a:ea typeface="微软雅黑" panose="020B0503020204020204" pitchFamily="34" charset="-122"/>
              </a:rPr>
              <a:t>防洪排涝工程</a:t>
            </a:r>
            <a:endParaRPr lang="en-US" altLang="zh-CN" sz="2400" b="1" dirty="0">
              <a:solidFill>
                <a:srgbClr val="2E75B6"/>
              </a:solidFill>
              <a:latin typeface="微软雅黑" panose="020B0503020204020204" pitchFamily="34" charset="-122"/>
              <a:ea typeface="微软雅黑" panose="020B0503020204020204" pitchFamily="34" charset="-122"/>
            </a:endParaRPr>
          </a:p>
          <a:p>
            <a:pPr algn="l">
              <a:lnSpc>
                <a:spcPct val="150000"/>
              </a:lnSpc>
              <a:buClrTx/>
              <a:buSzTx/>
              <a:buNone/>
            </a:pPr>
            <a:r>
              <a:rPr lang="zh-CN" altLang="zh-CN" sz="2010" dirty="0">
                <a:solidFill>
                  <a:srgbClr val="404040"/>
                </a:solidFill>
                <a:latin typeface="微软雅黑" panose="020B0503020204020204" pitchFamily="34" charset="-122"/>
                <a:ea typeface="微软雅黑" panose="020B0503020204020204" pitchFamily="34" charset="-122"/>
                <a:sym typeface="+mn-ea"/>
              </a:rPr>
              <a:t>城镇段按30年一遇洪水设防</a:t>
            </a:r>
          </a:p>
          <a:p>
            <a:pPr algn="l">
              <a:lnSpc>
                <a:spcPct val="150000"/>
              </a:lnSpc>
              <a:buClrTx/>
              <a:buSzTx/>
              <a:buNone/>
            </a:pPr>
            <a:r>
              <a:rPr lang="zh-CN" altLang="zh-CN" sz="2010" dirty="0">
                <a:solidFill>
                  <a:srgbClr val="404040"/>
                </a:solidFill>
                <a:latin typeface="微软雅黑" panose="020B0503020204020204" pitchFamily="34" charset="-122"/>
                <a:ea typeface="微软雅黑" panose="020B0503020204020204" pitchFamily="34" charset="-122"/>
                <a:sym typeface="+mn-ea"/>
              </a:rPr>
              <a:t>村庄按10年一遇洪水设防</a:t>
            </a:r>
          </a:p>
          <a:p>
            <a:pPr algn="l">
              <a:lnSpc>
                <a:spcPct val="150000"/>
              </a:lnSpc>
              <a:buClrTx/>
              <a:buSzTx/>
              <a:buNone/>
            </a:pPr>
            <a:r>
              <a:rPr lang="zh-CN" altLang="zh-CN" sz="2010" dirty="0">
                <a:solidFill>
                  <a:srgbClr val="404040"/>
                </a:solidFill>
                <a:latin typeface="微软雅黑" panose="020B0503020204020204" pitchFamily="34" charset="-122"/>
                <a:ea typeface="微软雅黑" panose="020B0503020204020204" pitchFamily="34" charset="-122"/>
                <a:sym typeface="+mn-ea"/>
              </a:rPr>
              <a:t>科学划定洪涝风险控制线，严格落实洪涝风险控制线的管控范围</a:t>
            </a:r>
            <a:endParaRPr lang="zh-CN" altLang="zh-CN" sz="2010" dirty="0">
              <a:solidFill>
                <a:srgbClr val="404040"/>
              </a:solidFill>
              <a:latin typeface="微软雅黑" panose="020B0503020204020204" pitchFamily="34" charset="-122"/>
              <a:ea typeface="微软雅黑" panose="020B0503020204020204" pitchFamily="34" charset="-122"/>
            </a:endParaRPr>
          </a:p>
          <a:p>
            <a:pPr marL="342900" indent="-342900">
              <a:lnSpc>
                <a:spcPct val="150000"/>
              </a:lnSpc>
              <a:buFont typeface="Wingdings" panose="05000000000000000000" pitchFamily="2" charset="2"/>
              <a:buChar char="p"/>
            </a:pPr>
            <a:r>
              <a:rPr lang="zh-CN" altLang="en-US" sz="2400" b="1" dirty="0">
                <a:solidFill>
                  <a:srgbClr val="2E75B6"/>
                </a:solidFill>
                <a:latin typeface="微软雅黑" panose="020B0503020204020204" pitchFamily="34" charset="-122"/>
                <a:ea typeface="微软雅黑" panose="020B0503020204020204" pitchFamily="34" charset="-122"/>
              </a:rPr>
              <a:t>消防</a:t>
            </a:r>
            <a:r>
              <a:rPr lang="zh-CN" altLang="zh-CN" sz="2400" b="1" dirty="0">
                <a:solidFill>
                  <a:srgbClr val="2E75B6"/>
                </a:solidFill>
                <a:latin typeface="微软雅黑" panose="020B0503020204020204" pitchFamily="34" charset="-122"/>
                <a:ea typeface="微软雅黑" panose="020B0503020204020204" pitchFamily="34" charset="-122"/>
              </a:rPr>
              <a:t>工程</a:t>
            </a:r>
            <a:endParaRPr lang="en-US" altLang="zh-CN" sz="2400" b="1" dirty="0">
              <a:solidFill>
                <a:srgbClr val="2E75B6"/>
              </a:solidFill>
              <a:latin typeface="微软雅黑" panose="020B0503020204020204" pitchFamily="34" charset="-122"/>
              <a:ea typeface="微软雅黑" panose="020B0503020204020204" pitchFamily="34" charset="-122"/>
            </a:endParaRPr>
          </a:p>
          <a:p>
            <a:pPr algn="l">
              <a:lnSpc>
                <a:spcPct val="150000"/>
              </a:lnSpc>
              <a:buClrTx/>
              <a:buSzTx/>
              <a:buFontTx/>
            </a:pPr>
            <a:r>
              <a:rPr lang="zh-CN" altLang="zh-CN" sz="2010" dirty="0">
                <a:solidFill>
                  <a:srgbClr val="404040"/>
                </a:solidFill>
                <a:latin typeface="微软雅黑" panose="020B0503020204020204" pitchFamily="34" charset="-122"/>
                <a:ea typeface="微软雅黑" panose="020B0503020204020204" pitchFamily="34" charset="-122"/>
                <a:sym typeface="+mn-ea"/>
              </a:rPr>
              <a:t>镇区新建一级乡镇专职消防队，各行政村分别建设志愿消防队</a:t>
            </a:r>
            <a:endParaRPr lang="zh-CN" altLang="zh-CN" sz="2010" dirty="0">
              <a:solidFill>
                <a:srgbClr val="404040"/>
              </a:solidFill>
              <a:latin typeface="微软雅黑" panose="020B0503020204020204" pitchFamily="34" charset="-122"/>
              <a:ea typeface="微软雅黑" panose="020B0503020204020204" pitchFamily="34" charset="-122"/>
            </a:endParaRPr>
          </a:p>
          <a:p>
            <a:pPr>
              <a:lnSpc>
                <a:spcPct val="150000"/>
              </a:lnSpc>
            </a:pPr>
            <a:r>
              <a:rPr lang="zh-CN" altLang="zh-CN" sz="2010" dirty="0">
                <a:solidFill>
                  <a:srgbClr val="404040"/>
                </a:solidFill>
                <a:latin typeface="微软雅黑" panose="020B0503020204020204" pitchFamily="34" charset="-122"/>
                <a:ea typeface="微软雅黑" panose="020B0503020204020204" pitchFamily="34" charset="-122"/>
                <a:sym typeface="+mn-ea"/>
              </a:rPr>
              <a:t>镇区消防用水按同一时间火灾1次，一次灭火用水量15升/秒考虑</a:t>
            </a:r>
          </a:p>
          <a:p>
            <a:pPr>
              <a:lnSpc>
                <a:spcPct val="150000"/>
              </a:lnSpc>
            </a:pPr>
            <a:r>
              <a:rPr lang="zh-CN" altLang="zh-CN" sz="2010" dirty="0">
                <a:solidFill>
                  <a:srgbClr val="404040"/>
                </a:solidFill>
                <a:latin typeface="微软雅黑" panose="020B0503020204020204" pitchFamily="34" charset="-122"/>
                <a:ea typeface="微软雅黑" panose="020B0503020204020204" pitchFamily="34" charset="-122"/>
                <a:sym typeface="+mn-ea"/>
              </a:rPr>
              <a:t>通信系统采用“集中接警”的方式接警，能在同一时间内，同时受理镇区的2起火警</a:t>
            </a:r>
            <a:endParaRPr lang="zh-CN" altLang="zh-CN" sz="2010" dirty="0">
              <a:solidFill>
                <a:srgbClr val="404040"/>
              </a:solidFill>
              <a:latin typeface="微软雅黑" panose="020B0503020204020204" pitchFamily="34" charset="-122"/>
              <a:ea typeface="微软雅黑" panose="020B0503020204020204" pitchFamily="34" charset="-122"/>
            </a:endParaRPr>
          </a:p>
          <a:p>
            <a:pPr marL="342900" indent="-342900">
              <a:lnSpc>
                <a:spcPct val="150000"/>
              </a:lnSpc>
              <a:buFont typeface="Wingdings" panose="05000000000000000000" pitchFamily="2" charset="2"/>
              <a:buChar char="p"/>
            </a:pPr>
            <a:r>
              <a:rPr lang="zh-CN" altLang="en-US" sz="2400" b="1" dirty="0">
                <a:solidFill>
                  <a:srgbClr val="2E75B6"/>
                </a:solidFill>
                <a:latin typeface="微软雅黑" panose="020B0503020204020204" pitchFamily="34" charset="-122"/>
                <a:ea typeface="微软雅黑" panose="020B0503020204020204" pitchFamily="34" charset="-122"/>
              </a:rPr>
              <a:t>抗震</a:t>
            </a:r>
            <a:r>
              <a:rPr lang="zh-CN" altLang="zh-CN" sz="2400" b="1" dirty="0">
                <a:solidFill>
                  <a:srgbClr val="2E75B6"/>
                </a:solidFill>
                <a:latin typeface="微软雅黑" panose="020B0503020204020204" pitchFamily="34" charset="-122"/>
                <a:ea typeface="微软雅黑" panose="020B0503020204020204" pitchFamily="34" charset="-122"/>
              </a:rPr>
              <a:t>工程规划</a:t>
            </a:r>
            <a:endParaRPr lang="en-US" altLang="zh-CN" sz="2400" b="1" dirty="0">
              <a:solidFill>
                <a:srgbClr val="2E75B6"/>
              </a:solidFill>
              <a:latin typeface="微软雅黑" panose="020B0503020204020204" pitchFamily="34" charset="-122"/>
              <a:ea typeface="微软雅黑" panose="020B0503020204020204" pitchFamily="34" charset="-122"/>
            </a:endParaRPr>
          </a:p>
          <a:p>
            <a:pPr algn="just">
              <a:lnSpc>
                <a:spcPct val="150000"/>
              </a:lnSpc>
            </a:pPr>
            <a:r>
              <a:rPr lang="zh-CN" altLang="zh-CN" sz="2010" dirty="0">
                <a:solidFill>
                  <a:srgbClr val="404040"/>
                </a:solidFill>
                <a:latin typeface="微软雅黑" panose="020B0503020204020204" pitchFamily="34" charset="-122"/>
                <a:ea typeface="微软雅黑" panose="020B0503020204020204" pitchFamily="34" charset="-122"/>
              </a:rPr>
              <a:t>抗震设防烈度为</a:t>
            </a:r>
            <a:r>
              <a:rPr lang="en-US" altLang="zh-CN" sz="2010" dirty="0">
                <a:solidFill>
                  <a:srgbClr val="404040"/>
                </a:solidFill>
                <a:latin typeface="微软雅黑" panose="020B0503020204020204" pitchFamily="34" charset="-122"/>
                <a:ea typeface="微软雅黑" panose="020B0503020204020204" pitchFamily="34" charset="-122"/>
              </a:rPr>
              <a:t>8</a:t>
            </a:r>
            <a:r>
              <a:rPr lang="zh-CN" altLang="zh-CN" sz="2010" dirty="0">
                <a:solidFill>
                  <a:srgbClr val="404040"/>
                </a:solidFill>
                <a:latin typeface="微软雅黑" panose="020B0503020204020204" pitchFamily="34" charset="-122"/>
                <a:ea typeface="微软雅黑" panose="020B0503020204020204" pitchFamily="34" charset="-122"/>
              </a:rPr>
              <a:t>度</a:t>
            </a:r>
          </a:p>
          <a:p>
            <a:pPr algn="just">
              <a:lnSpc>
                <a:spcPct val="150000"/>
              </a:lnSpc>
            </a:pPr>
            <a:r>
              <a:rPr lang="zh-CN" altLang="zh-CN" sz="2010" dirty="0">
                <a:solidFill>
                  <a:srgbClr val="404040"/>
                </a:solidFill>
                <a:latin typeface="微软雅黑" panose="020B0503020204020204" pitchFamily="34" charset="-122"/>
                <a:ea typeface="微软雅黑" panose="020B0503020204020204" pitchFamily="34" charset="-122"/>
                <a:sym typeface="+mn-ea"/>
              </a:rPr>
              <a:t>重大项目及生命线工程应根据“地震安全性评价”结果确定设防标准</a:t>
            </a:r>
            <a:endParaRPr lang="zh-CN" altLang="en-US" sz="2010" b="1" dirty="0">
              <a:solidFill>
                <a:srgbClr val="002060"/>
              </a:solidFill>
              <a:latin typeface="微软雅黑" panose="020B0503020204020204" pitchFamily="34" charset="-122"/>
              <a:ea typeface="微软雅黑" panose="020B0503020204020204" pitchFamily="34" charset="-122"/>
            </a:endParaRPr>
          </a:p>
        </p:txBody>
      </p:sp>
      <p:sp>
        <p:nvSpPr>
          <p:cNvPr id="15" name="文本框 14"/>
          <p:cNvSpPr txBox="1"/>
          <p:nvPr/>
        </p:nvSpPr>
        <p:spPr>
          <a:xfrm>
            <a:off x="799608" y="5244684"/>
            <a:ext cx="1896071" cy="1754326"/>
          </a:xfrm>
          <a:prstGeom prst="rect">
            <a:avLst/>
          </a:prstGeom>
          <a:noFill/>
        </p:spPr>
        <p:txBody>
          <a:bodyPr wrap="square" rtlCol="0">
            <a:spAutoFit/>
          </a:bodyPr>
          <a:lstStyle/>
          <a:p>
            <a:pPr algn="just">
              <a:lnSpc>
                <a:spcPct val="150000"/>
              </a:lnSpc>
            </a:pPr>
            <a:r>
              <a:rPr lang="zh-CN" altLang="en-US" b="1" dirty="0">
                <a:solidFill>
                  <a:srgbClr val="404040"/>
                </a:solidFill>
                <a:latin typeface="微软雅黑" panose="020B0503020204020204" pitchFamily="34" charset="-122"/>
                <a:ea typeface="微软雅黑" panose="020B0503020204020204" pitchFamily="34" charset="-122"/>
              </a:rPr>
              <a:t>相当于工程抗灾设防标准的较大灾害影响时间保持城市正常运行</a:t>
            </a:r>
          </a:p>
        </p:txBody>
      </p:sp>
      <p:sp>
        <p:nvSpPr>
          <p:cNvPr id="20" name="矩形 19"/>
          <p:cNvSpPr/>
          <p:nvPr/>
        </p:nvSpPr>
        <p:spPr>
          <a:xfrm>
            <a:off x="8350135" y="5280703"/>
            <a:ext cx="1572211" cy="1754326"/>
          </a:xfrm>
          <a:prstGeom prst="rect">
            <a:avLst/>
          </a:prstGeom>
          <a:noFill/>
        </p:spPr>
        <p:txBody>
          <a:bodyPr wrap="square" rtlCol="0">
            <a:spAutoFit/>
          </a:bodyPr>
          <a:lstStyle/>
          <a:p>
            <a:pPr algn="just">
              <a:lnSpc>
                <a:spcPct val="150000"/>
              </a:lnSpc>
            </a:pPr>
            <a:r>
              <a:rPr lang="zh-CN" altLang="en-US" b="1" dirty="0">
                <a:solidFill>
                  <a:srgbClr val="404040"/>
                </a:solidFill>
                <a:latin typeface="微软雅黑" panose="020B0503020204020204" pitchFamily="34" charset="-122"/>
                <a:ea typeface="微软雅黑" panose="020B0503020204020204" pitchFamily="34" charset="-122"/>
              </a:rPr>
              <a:t>相当于设定防御标准的重大灾害影响时无特大人员伤亡</a:t>
            </a:r>
          </a:p>
        </p:txBody>
      </p:sp>
      <p:sp>
        <p:nvSpPr>
          <p:cNvPr id="21" name="矩形 20"/>
          <p:cNvSpPr/>
          <p:nvPr/>
        </p:nvSpPr>
        <p:spPr>
          <a:xfrm>
            <a:off x="3843629" y="3256281"/>
            <a:ext cx="3399204" cy="923330"/>
          </a:xfrm>
          <a:prstGeom prst="rect">
            <a:avLst/>
          </a:prstGeom>
          <a:noFill/>
        </p:spPr>
        <p:txBody>
          <a:bodyPr wrap="square" rtlCol="0">
            <a:spAutoFit/>
          </a:bodyPr>
          <a:lstStyle/>
          <a:p>
            <a:pPr algn="just">
              <a:lnSpc>
                <a:spcPct val="150000"/>
              </a:lnSpc>
            </a:pPr>
            <a:r>
              <a:rPr lang="zh-CN" altLang="en-US" b="1" dirty="0">
                <a:solidFill>
                  <a:srgbClr val="404040"/>
                </a:solidFill>
                <a:latin typeface="微软雅黑" panose="020B0503020204020204" pitchFamily="34" charset="-122"/>
                <a:ea typeface="微软雅黑" panose="020B0503020204020204" pitchFamily="34" charset="-122"/>
              </a:rPr>
              <a:t>高于设定防御标准的特大灾害影响时能保证对外疏散和对内救援</a:t>
            </a:r>
          </a:p>
        </p:txBody>
      </p:sp>
      <p:pic>
        <p:nvPicPr>
          <p:cNvPr id="13" name="图片 12"/>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a:xfrm>
            <a:off x="0" y="-5855"/>
            <a:ext cx="10527214" cy="883671"/>
          </a:xfrm>
          <a:prstGeom prst="rect">
            <a:avLst/>
          </a:prstGeom>
        </p:spPr>
      </p:pic>
      <p:sp>
        <p:nvSpPr>
          <p:cNvPr id="14" name="文本框 1"/>
          <p:cNvSpPr txBox="1">
            <a:spLocks noChangeArrowheads="1"/>
          </p:cNvSpPr>
          <p:nvPr/>
        </p:nvSpPr>
        <p:spPr bwMode="auto">
          <a:xfrm>
            <a:off x="425803" y="135197"/>
            <a:ext cx="6929153" cy="640816"/>
          </a:xfrm>
          <a:prstGeom prst="rect">
            <a:avLst/>
          </a:prstGeom>
          <a:noFill/>
          <a:ln w="9525">
            <a:noFill/>
            <a:miter lim="800000"/>
          </a:ln>
          <a:extLst>
            <a:ext uri="{909E8E84-426E-40DD-AFC4-6F175D3DCCD1}">
              <a14:hiddenFill xmlns:a14="http://schemas.microsoft.com/office/drawing/2010/main">
                <a:solidFill>
                  <a:srgbClr val="FFFFFF"/>
                </a:solidFill>
              </a14:hiddenFill>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zh-CN" sz="3600" b="1" dirty="0">
                <a:solidFill>
                  <a:schemeClr val="bg1"/>
                </a:solidFill>
                <a:latin typeface="方正小标宋简体" panose="02010601030101010101" pitchFamily="2" charset="-122"/>
                <a:ea typeface="方正小标宋简体" panose="02010601030101010101" pitchFamily="2" charset="-122"/>
              </a:rPr>
              <a:t>06  </a:t>
            </a:r>
            <a:r>
              <a:rPr lang="zh-CN" altLang="en-US" sz="3600" b="1" dirty="0">
                <a:solidFill>
                  <a:schemeClr val="bg1"/>
                </a:solidFill>
                <a:latin typeface="方正小标宋简体" panose="02010601030101010101" pitchFamily="2" charset="-122"/>
                <a:ea typeface="方正小标宋简体" panose="02010601030101010101" pitchFamily="2" charset="-122"/>
              </a:rPr>
              <a:t>均衡配置  构建韧性支撑城市</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AD6528-B470-B212-DD9C-711D630C49D3}"/>
            </a:ext>
          </a:extLst>
        </p:cNvPr>
        <p:cNvGrpSpPr/>
        <p:nvPr/>
      </p:nvGrpSpPr>
      <p:grpSpPr>
        <a:xfrm>
          <a:off x="0" y="0"/>
          <a:ext cx="0" cy="0"/>
          <a:chOff x="0" y="0"/>
          <a:chExt cx="0" cy="0"/>
        </a:xfrm>
      </p:grpSpPr>
      <p:pic>
        <p:nvPicPr>
          <p:cNvPr id="2" name="图片 1">
            <a:extLst>
              <a:ext uri="{FF2B5EF4-FFF2-40B4-BE49-F238E27FC236}">
                <a16:creationId xmlns:a16="http://schemas.microsoft.com/office/drawing/2014/main" id="{1FEB79DA-BBB7-9EF2-CC0B-3D63E490ABA4}"/>
              </a:ext>
            </a:extLst>
          </p:cNvPr>
          <p:cNvPicPr>
            <a:picLocks noChangeAspect="1"/>
          </p:cNvPicPr>
          <p:nvPr/>
        </p:nvPicPr>
        <p:blipFill>
          <a:blip r:embed="rId2">
            <a:extLst>
              <a:ext uri="{BEBA8EAE-BF5A-486C-A8C5-ECC9F3942E4B}">
                <a14:imgProps xmlns:a14="http://schemas.microsoft.com/office/drawing/2010/main">
                  <a14:imgLayer r:embed="rId3">
                    <a14:imgEffect>
                      <a14:saturation sat="66000"/>
                    </a14:imgEffect>
                  </a14:imgLayer>
                </a14:imgProps>
              </a:ext>
              <a:ext uri="{28A0092B-C50C-407E-A947-70E740481C1C}">
                <a14:useLocalDpi xmlns:a14="http://schemas.microsoft.com/office/drawing/2010/main" val="0"/>
              </a:ext>
            </a:extLst>
          </a:blip>
          <a:srcRect l="28627" t="26636" r="21590" b="-21721"/>
          <a:stretch/>
        </p:blipFill>
        <p:spPr>
          <a:xfrm>
            <a:off x="0" y="-190078"/>
            <a:ext cx="10691812" cy="15309428"/>
          </a:xfrm>
          <a:prstGeom prst="rect">
            <a:avLst/>
          </a:prstGeom>
        </p:spPr>
      </p:pic>
      <p:pic>
        <p:nvPicPr>
          <p:cNvPr id="15" name="图片 14">
            <a:extLst>
              <a:ext uri="{FF2B5EF4-FFF2-40B4-BE49-F238E27FC236}">
                <a16:creationId xmlns:a16="http://schemas.microsoft.com/office/drawing/2014/main" id="{647CD028-2932-1C80-EAD3-EC37D498E0FE}"/>
              </a:ext>
            </a:extLst>
          </p:cNvPr>
          <p:cNvPicPr>
            <a:picLocks noChangeAspect="1"/>
          </p:cNvPicPr>
          <p:nvPr/>
        </p:nvPicPr>
        <p:blipFill rotWithShape="1">
          <a:blip r:embed="rId4">
            <a:duotone>
              <a:schemeClr val="accent3">
                <a:shade val="45000"/>
                <a:satMod val="135000"/>
              </a:schemeClr>
              <a:prstClr val="white"/>
            </a:duotone>
            <a:extLst>
              <a:ext uri="{BEBA8EAE-BF5A-486C-A8C5-ECC9F3942E4B}">
                <a14:imgProps xmlns:a14="http://schemas.microsoft.com/office/drawing/2010/main">
                  <a14:imgLayer r:embed="rId5">
                    <a14:imgEffect>
                      <a14:saturation sat="33000"/>
                    </a14:imgEffect>
                  </a14:imgLayer>
                </a14:imgProps>
              </a:ext>
              <a:ext uri="{28A0092B-C50C-407E-A947-70E740481C1C}">
                <a14:useLocalDpi xmlns:a14="http://schemas.microsoft.com/office/drawing/2010/main" val="0"/>
              </a:ext>
            </a:extLst>
          </a:blip>
          <a:srcRect t="48842"/>
          <a:stretch/>
        </p:blipFill>
        <p:spPr>
          <a:xfrm>
            <a:off x="0" y="7170067"/>
            <a:ext cx="10712738" cy="7949283"/>
          </a:xfrm>
          <a:prstGeom prst="rect">
            <a:avLst/>
          </a:prstGeom>
        </p:spPr>
      </p:pic>
      <p:sp>
        <p:nvSpPr>
          <p:cNvPr id="4" name="文本框 1">
            <a:extLst>
              <a:ext uri="{FF2B5EF4-FFF2-40B4-BE49-F238E27FC236}">
                <a16:creationId xmlns:a16="http://schemas.microsoft.com/office/drawing/2014/main" id="{C047C742-915A-9318-E828-887DA70EC617}"/>
              </a:ext>
            </a:extLst>
          </p:cNvPr>
          <p:cNvSpPr txBox="1">
            <a:spLocks noChangeArrowheads="1"/>
          </p:cNvSpPr>
          <p:nvPr/>
        </p:nvSpPr>
        <p:spPr bwMode="auto">
          <a:xfrm>
            <a:off x="971194" y="7427236"/>
            <a:ext cx="2792256" cy="3436775"/>
          </a:xfrm>
          <a:prstGeom prst="rect">
            <a:avLst/>
          </a:prstGeom>
          <a:noFill/>
        </p:spPr>
        <p:txBody>
          <a:bodyPr wrap="square" rtlCol="0" anchor="ctr">
            <a:spAutoFit/>
          </a:bodyPr>
          <a:lstStyle>
            <a:defPPr>
              <a:defRPr lang="en-US"/>
            </a:defPPr>
            <a:lvl1pPr algn="ctr">
              <a:lnSpc>
                <a:spcPct val="200000"/>
              </a:lnSpc>
              <a:defRPr sz="4500" kern="100">
                <a:solidFill>
                  <a:schemeClr val="bg1"/>
                </a:solidFill>
                <a:effectLst/>
                <a:latin typeface="Agency FB" panose="020B0503020202020204" pitchFamily="34" charset="0"/>
                <a:ea typeface="方正小标宋简体" panose="02010601030101010101" pitchFamily="2" charset="-122"/>
                <a:cs typeface="Arial" panose="020B0604020202020204" pitchFamily="34" charset="0"/>
              </a:defRPr>
            </a:lvl1pPr>
          </a:lstStyle>
          <a:p>
            <a:r>
              <a:rPr lang="en-US" altLang="zh-CN" sz="13000" b="1" dirty="0"/>
              <a:t>07</a:t>
            </a:r>
            <a:endParaRPr lang="zh-CN" altLang="en-US" sz="13000" b="1" dirty="0"/>
          </a:p>
        </p:txBody>
      </p:sp>
      <p:sp>
        <p:nvSpPr>
          <p:cNvPr id="6" name="文本框 5">
            <a:extLst>
              <a:ext uri="{FF2B5EF4-FFF2-40B4-BE49-F238E27FC236}">
                <a16:creationId xmlns:a16="http://schemas.microsoft.com/office/drawing/2014/main" id="{C505B217-F86A-7E51-CAF7-7701A42DF028}"/>
              </a:ext>
            </a:extLst>
          </p:cNvPr>
          <p:cNvSpPr txBox="1"/>
          <p:nvPr/>
        </p:nvSpPr>
        <p:spPr>
          <a:xfrm>
            <a:off x="3413911" y="9066143"/>
            <a:ext cx="7277902" cy="2481449"/>
          </a:xfrm>
          <a:prstGeom prst="rect">
            <a:avLst/>
          </a:prstGeom>
          <a:noFill/>
        </p:spPr>
        <p:txBody>
          <a:bodyPr wrap="square" rtlCol="0">
            <a:spAutoFit/>
          </a:bodyPr>
          <a:lstStyle/>
          <a:p>
            <a:pPr algn="ctr">
              <a:lnSpc>
                <a:spcPct val="150000"/>
              </a:lnSpc>
            </a:pPr>
            <a:r>
              <a:rPr lang="zh-CN" altLang="en-US" sz="5400" b="1" kern="100" dirty="0">
                <a:solidFill>
                  <a:schemeClr val="bg1"/>
                </a:solidFill>
                <a:latin typeface="MV Boli" panose="02000500030200090000" pitchFamily="2" charset="0"/>
                <a:ea typeface="方正小标宋简体" panose="02010601030101010101" pitchFamily="2" charset="-122"/>
                <a:cs typeface="MV Boli" panose="02000500030200090000" pitchFamily="2" charset="0"/>
              </a:rPr>
              <a:t>刚性管控</a:t>
            </a:r>
          </a:p>
          <a:p>
            <a:pPr algn="ctr">
              <a:lnSpc>
                <a:spcPct val="150000"/>
              </a:lnSpc>
            </a:pPr>
            <a:r>
              <a:rPr lang="zh-CN" altLang="en-US" sz="5400" b="1" kern="100" dirty="0">
                <a:solidFill>
                  <a:schemeClr val="bg1"/>
                </a:solidFill>
                <a:latin typeface="MV Boli" panose="02000500030200090000" pitchFamily="2" charset="0"/>
                <a:ea typeface="方正小标宋简体" panose="02010601030101010101" pitchFamily="2" charset="-122"/>
                <a:cs typeface="MV Boli" panose="02000500030200090000" pitchFamily="2" charset="0"/>
              </a:rPr>
              <a:t>提升空间治理能力</a:t>
            </a:r>
          </a:p>
        </p:txBody>
      </p:sp>
      <p:sp>
        <p:nvSpPr>
          <p:cNvPr id="11" name="文本框 10">
            <a:extLst>
              <a:ext uri="{FF2B5EF4-FFF2-40B4-BE49-F238E27FC236}">
                <a16:creationId xmlns:a16="http://schemas.microsoft.com/office/drawing/2014/main" id="{A24A0F38-E660-EED3-39F2-EFA9DFFF3992}"/>
              </a:ext>
            </a:extLst>
          </p:cNvPr>
          <p:cNvSpPr txBox="1"/>
          <p:nvPr/>
        </p:nvSpPr>
        <p:spPr>
          <a:xfrm>
            <a:off x="4590161" y="11533510"/>
            <a:ext cx="5562601" cy="2031325"/>
          </a:xfrm>
          <a:prstGeom prst="rect">
            <a:avLst/>
          </a:prstGeom>
          <a:noFill/>
        </p:spPr>
        <p:txBody>
          <a:bodyPr wrap="square" rtlCol="0">
            <a:spAutoFit/>
          </a:bodyPr>
          <a:lstStyle/>
          <a:p>
            <a:pPr marL="685800" indent="-685800">
              <a:lnSpc>
                <a:spcPct val="150000"/>
              </a:lnSpc>
              <a:buFont typeface="Wingdings" panose="05000000000000000000" pitchFamily="2" charset="2"/>
              <a:buChar char="p"/>
            </a:pPr>
            <a:r>
              <a:rPr lang="zh-CN" altLang="en-US" sz="2800" b="1" kern="100" dirty="0">
                <a:solidFill>
                  <a:schemeClr val="bg1"/>
                </a:solidFill>
                <a:latin typeface="MV Boli" panose="02000500030200090000" pitchFamily="2" charset="0"/>
                <a:ea typeface="方正小标宋简体" panose="02010601030101010101" pitchFamily="2" charset="-122"/>
                <a:cs typeface="MV Boli" panose="02000500030200090000" pitchFamily="2" charset="0"/>
              </a:rPr>
              <a:t>重点项目</a:t>
            </a:r>
            <a:endParaRPr lang="en-US" altLang="zh-CN" sz="2800" b="1" kern="100" dirty="0">
              <a:solidFill>
                <a:schemeClr val="bg1"/>
              </a:solidFill>
              <a:latin typeface="MV Boli" panose="02000500030200090000" pitchFamily="2" charset="0"/>
              <a:ea typeface="方正小标宋简体" panose="02010601030101010101" pitchFamily="2" charset="-122"/>
              <a:cs typeface="MV Boli" panose="02000500030200090000" pitchFamily="2" charset="0"/>
            </a:endParaRPr>
          </a:p>
          <a:p>
            <a:pPr marL="685800" indent="-685800">
              <a:lnSpc>
                <a:spcPct val="150000"/>
              </a:lnSpc>
              <a:buFont typeface="Wingdings" panose="05000000000000000000" pitchFamily="2" charset="2"/>
              <a:buChar char="p"/>
            </a:pPr>
            <a:r>
              <a:rPr lang="zh-CN" altLang="en-US" sz="2800" b="1" kern="100" dirty="0">
                <a:solidFill>
                  <a:schemeClr val="bg1"/>
                </a:solidFill>
                <a:latin typeface="MV Boli" panose="02000500030200090000" pitchFamily="2" charset="0"/>
                <a:ea typeface="方正小标宋简体" panose="02010601030101010101" pitchFamily="2" charset="-122"/>
                <a:cs typeface="MV Boli" panose="02000500030200090000" pitchFamily="2" charset="0"/>
              </a:rPr>
              <a:t>分区规划指引</a:t>
            </a:r>
          </a:p>
          <a:p>
            <a:pPr marL="685800" indent="-685800">
              <a:lnSpc>
                <a:spcPct val="150000"/>
              </a:lnSpc>
              <a:buFont typeface="Wingdings" panose="05000000000000000000" pitchFamily="2" charset="2"/>
              <a:buChar char="p"/>
            </a:pPr>
            <a:r>
              <a:rPr lang="zh-CN" altLang="en-US" sz="2800" b="1" kern="100" dirty="0">
                <a:solidFill>
                  <a:schemeClr val="bg1"/>
                </a:solidFill>
                <a:latin typeface="MV Boli" panose="02000500030200090000" pitchFamily="2" charset="0"/>
                <a:ea typeface="方正小标宋简体" panose="02010601030101010101" pitchFamily="2" charset="-122"/>
                <a:cs typeface="MV Boli" panose="02000500030200090000" pitchFamily="2" charset="0"/>
              </a:rPr>
              <a:t>实施保障机制</a:t>
            </a:r>
          </a:p>
        </p:txBody>
      </p:sp>
      <p:pic>
        <p:nvPicPr>
          <p:cNvPr id="16" name="图片 15">
            <a:extLst>
              <a:ext uri="{FF2B5EF4-FFF2-40B4-BE49-F238E27FC236}">
                <a16:creationId xmlns:a16="http://schemas.microsoft.com/office/drawing/2014/main" id="{904DFB0B-6BE7-CDD6-69AA-1A28CCB52081}"/>
              </a:ext>
            </a:extLst>
          </p:cNvPr>
          <p:cNvPicPr>
            <a:picLocks noChangeAspect="1"/>
          </p:cNvPicPr>
          <p:nvPr/>
        </p:nvPicPr>
        <p:blipFill rotWithShape="1">
          <a:blip r:embed="rId6">
            <a:extLst>
              <a:ext uri="{28A0092B-C50C-407E-A947-70E740481C1C}">
                <a14:useLocalDpi xmlns:a14="http://schemas.microsoft.com/office/drawing/2010/main" val="0"/>
              </a:ext>
            </a:extLst>
          </a:blip>
          <a:srcRect l="33302" t="19872" r="21776" b="13142"/>
          <a:stretch/>
        </p:blipFill>
        <p:spPr>
          <a:xfrm>
            <a:off x="730602" y="8160324"/>
            <a:ext cx="3376246" cy="3436776"/>
          </a:xfrm>
          <a:prstGeom prst="rect">
            <a:avLst/>
          </a:prstGeom>
        </p:spPr>
      </p:pic>
    </p:spTree>
    <p:extLst>
      <p:ext uri="{BB962C8B-B14F-4D97-AF65-F5344CB8AC3E}">
        <p14:creationId xmlns:p14="http://schemas.microsoft.com/office/powerpoint/2010/main" val="132074818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矩形 8">
            <a:extLst>
              <a:ext uri="{FF2B5EF4-FFF2-40B4-BE49-F238E27FC236}">
                <a16:creationId xmlns:a16="http://schemas.microsoft.com/office/drawing/2014/main" id="{44D0779A-5E72-9A23-8048-5C0078060739}"/>
              </a:ext>
            </a:extLst>
          </p:cNvPr>
          <p:cNvSpPr/>
          <p:nvPr/>
        </p:nvSpPr>
        <p:spPr>
          <a:xfrm>
            <a:off x="679938" y="1941862"/>
            <a:ext cx="9097108" cy="2459907"/>
          </a:xfrm>
          <a:prstGeom prst="rect">
            <a:avLst/>
          </a:prstGeom>
          <a:solidFill>
            <a:schemeClr val="bg1">
              <a:lumMod val="95000"/>
            </a:schemeClr>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2" name="图片 1">
            <a:extLst>
              <a:ext uri="{FF2B5EF4-FFF2-40B4-BE49-F238E27FC236}">
                <a16:creationId xmlns:a16="http://schemas.microsoft.com/office/drawing/2014/main" id="{A73D186B-CDC6-1347-6CA3-1CBF9766850E}"/>
              </a:ext>
            </a:extLst>
          </p:cNvPr>
          <p:cNvPicPr>
            <a:picLocks noChangeAspect="1"/>
          </p:cNvPicPr>
          <p:nvPr/>
        </p:nvPicPr>
        <p:blipFill>
          <a:blip r:embed="rId2">
            <a:duotone>
              <a:prstClr val="black"/>
              <a:srgbClr val="D9C3A5">
                <a:tint val="50000"/>
                <a:satMod val="180000"/>
              </a:srgbClr>
            </a:duotone>
            <a:extLst>
              <a:ext uri="{28A0092B-C50C-407E-A947-70E740481C1C}">
                <a14:useLocalDpi xmlns:a14="http://schemas.microsoft.com/office/drawing/2010/main" val="0"/>
              </a:ext>
            </a:extLst>
          </a:blip>
          <a:srcRect/>
          <a:stretch/>
        </p:blipFill>
        <p:spPr>
          <a:xfrm>
            <a:off x="0" y="-5855"/>
            <a:ext cx="10527214" cy="883671"/>
          </a:xfrm>
          <a:prstGeom prst="rect">
            <a:avLst/>
          </a:prstGeom>
        </p:spPr>
      </p:pic>
      <p:sp>
        <p:nvSpPr>
          <p:cNvPr id="3" name="文本框 1">
            <a:extLst>
              <a:ext uri="{FF2B5EF4-FFF2-40B4-BE49-F238E27FC236}">
                <a16:creationId xmlns:a16="http://schemas.microsoft.com/office/drawing/2014/main" id="{CE4B9B0C-527C-9372-9D1D-31D71D12D316}"/>
              </a:ext>
            </a:extLst>
          </p:cNvPr>
          <p:cNvSpPr txBox="1">
            <a:spLocks noChangeArrowheads="1"/>
          </p:cNvSpPr>
          <p:nvPr/>
        </p:nvSpPr>
        <p:spPr bwMode="auto">
          <a:xfrm>
            <a:off x="425803" y="135197"/>
            <a:ext cx="6929153" cy="640816"/>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zh-CN" sz="3600" b="1" dirty="0">
                <a:solidFill>
                  <a:schemeClr val="bg1"/>
                </a:solidFill>
                <a:latin typeface="方正小标宋简体" panose="02010601030101010101" pitchFamily="2" charset="-122"/>
                <a:ea typeface="方正小标宋简体" panose="02010601030101010101" pitchFamily="2" charset="-122"/>
              </a:rPr>
              <a:t>07  </a:t>
            </a:r>
            <a:r>
              <a:rPr lang="zh-CN" altLang="en-US" sz="3600" b="1" dirty="0">
                <a:solidFill>
                  <a:schemeClr val="bg1"/>
                </a:solidFill>
                <a:latin typeface="方正小标宋简体" panose="02010601030101010101" pitchFamily="2" charset="-122"/>
                <a:ea typeface="方正小标宋简体" panose="02010601030101010101" pitchFamily="2" charset="-122"/>
              </a:rPr>
              <a:t>刚性管控  提升空间治理能力</a:t>
            </a:r>
          </a:p>
        </p:txBody>
      </p:sp>
      <p:sp>
        <p:nvSpPr>
          <p:cNvPr id="5" name="文本框 1">
            <a:extLst>
              <a:ext uri="{FF2B5EF4-FFF2-40B4-BE49-F238E27FC236}">
                <a16:creationId xmlns:a16="http://schemas.microsoft.com/office/drawing/2014/main" id="{1664156F-F735-DA25-9644-EAB200C53177}"/>
              </a:ext>
            </a:extLst>
          </p:cNvPr>
          <p:cNvSpPr txBox="1">
            <a:spLocks noChangeArrowheads="1"/>
          </p:cNvSpPr>
          <p:nvPr/>
        </p:nvSpPr>
        <p:spPr bwMode="auto">
          <a:xfrm>
            <a:off x="289924" y="1089431"/>
            <a:ext cx="5457280" cy="6408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zh-CN" sz="3564" b="1" dirty="0">
                <a:solidFill>
                  <a:srgbClr val="8B8176"/>
                </a:solidFill>
                <a:latin typeface="微软雅黑" panose="020B0503020204020204" pitchFamily="34" charset="-122"/>
                <a:ea typeface="微软雅黑" panose="020B0503020204020204" pitchFamily="34" charset="-122"/>
              </a:rPr>
              <a:t>7.1 </a:t>
            </a:r>
            <a:r>
              <a:rPr lang="zh-CN" altLang="en-US" sz="3564" b="1" dirty="0">
                <a:solidFill>
                  <a:srgbClr val="8B8176"/>
                </a:solidFill>
                <a:latin typeface="微软雅黑" panose="020B0503020204020204" pitchFamily="34" charset="-122"/>
                <a:ea typeface="微软雅黑" panose="020B0503020204020204" pitchFamily="34" charset="-122"/>
              </a:rPr>
              <a:t>重点项目</a:t>
            </a:r>
          </a:p>
        </p:txBody>
      </p:sp>
      <p:pic>
        <p:nvPicPr>
          <p:cNvPr id="7" name="图片 6">
            <a:extLst>
              <a:ext uri="{FF2B5EF4-FFF2-40B4-BE49-F238E27FC236}">
                <a16:creationId xmlns:a16="http://schemas.microsoft.com/office/drawing/2014/main" id="{8E93BFDE-2CFE-330D-6EF0-93389FB2120B}"/>
              </a:ext>
            </a:extLst>
          </p:cNvPr>
          <p:cNvPicPr>
            <a:picLocks noChangeAspect="1"/>
          </p:cNvPicPr>
          <p:nvPr/>
        </p:nvPicPr>
        <p:blipFill>
          <a:blip r:embed="rId3">
            <a:extLst>
              <a:ext uri="{28A0092B-C50C-407E-A947-70E740481C1C}">
                <a14:useLocalDpi xmlns:a14="http://schemas.microsoft.com/office/drawing/2010/main" val="0"/>
              </a:ext>
            </a:extLst>
          </a:blip>
          <a:srcRect l="5224" t="11118" r="4106" b="18052"/>
          <a:stretch/>
        </p:blipFill>
        <p:spPr>
          <a:xfrm>
            <a:off x="679938" y="4401769"/>
            <a:ext cx="9097108" cy="10057225"/>
          </a:xfrm>
          <a:prstGeom prst="rect">
            <a:avLst/>
          </a:prstGeom>
        </p:spPr>
      </p:pic>
      <p:pic>
        <p:nvPicPr>
          <p:cNvPr id="8" name="图片 7">
            <a:extLst>
              <a:ext uri="{FF2B5EF4-FFF2-40B4-BE49-F238E27FC236}">
                <a16:creationId xmlns:a16="http://schemas.microsoft.com/office/drawing/2014/main" id="{E0E5212C-2B99-76C5-7F9B-9FE21FB812CC}"/>
              </a:ext>
            </a:extLst>
          </p:cNvPr>
          <p:cNvPicPr>
            <a:picLocks noChangeAspect="1"/>
          </p:cNvPicPr>
          <p:nvPr/>
        </p:nvPicPr>
        <p:blipFill>
          <a:blip r:embed="rId4"/>
          <a:srcRect l="4168" t="84704" r="29988" b="7566"/>
          <a:stretch/>
        </p:blipFill>
        <p:spPr>
          <a:xfrm>
            <a:off x="6424246" y="13782238"/>
            <a:ext cx="3841764" cy="637147"/>
          </a:xfrm>
          <a:prstGeom prst="rect">
            <a:avLst/>
          </a:prstGeom>
        </p:spPr>
      </p:pic>
      <p:sp>
        <p:nvSpPr>
          <p:cNvPr id="6" name="文本框 5">
            <a:extLst>
              <a:ext uri="{FF2B5EF4-FFF2-40B4-BE49-F238E27FC236}">
                <a16:creationId xmlns:a16="http://schemas.microsoft.com/office/drawing/2014/main" id="{E8AEFDD1-E2C5-8EF9-1D56-D9DF59B33431}"/>
              </a:ext>
            </a:extLst>
          </p:cNvPr>
          <p:cNvSpPr txBox="1"/>
          <p:nvPr/>
        </p:nvSpPr>
        <p:spPr>
          <a:xfrm>
            <a:off x="679938" y="1950885"/>
            <a:ext cx="8912296" cy="2243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marL="285750" indent="-285750" algn="just">
              <a:lnSpc>
                <a:spcPct val="250000"/>
              </a:lnSpc>
              <a:buFont typeface="Wingdings" panose="05000000000000000000" pitchFamily="2" charset="2"/>
              <a:buChar char="p"/>
              <a:defRPr sz="1600" b="1">
                <a:solidFill>
                  <a:schemeClr val="accent6">
                    <a:lumMod val="75000"/>
                  </a:schemeClr>
                </a:solidFill>
                <a:latin typeface="微软雅黑" panose="020B0503020204020204" charset="-122"/>
                <a:ea typeface="微软雅黑" panose="020B0503020204020204" charset="-122"/>
              </a:defRPr>
            </a:lvl1pPr>
            <a:lvl2pPr marL="742950" indent="-285750">
              <a:defRPr>
                <a:latin typeface="Calibri" panose="020F0502020204030204" pitchFamily="34" charset="0"/>
              </a:defRPr>
            </a:lvl2pPr>
            <a:lvl3pPr marL="1143000" indent="-228600">
              <a:defRPr>
                <a:latin typeface="Calibri" panose="020F0502020204030204" pitchFamily="34" charset="0"/>
              </a:defRPr>
            </a:lvl3pPr>
            <a:lvl4pPr marL="1600200" indent="-228600">
              <a:defRPr>
                <a:latin typeface="Calibri" panose="020F0502020204030204" pitchFamily="34" charset="0"/>
              </a:defRPr>
            </a:lvl4pPr>
            <a:lvl5pPr marL="2057400" indent="-228600">
              <a:defRPr>
                <a:latin typeface="Calibri" panose="020F0502020204030204" pitchFamily="34" charset="0"/>
              </a:defRPr>
            </a:lvl5pPr>
            <a:lvl6pPr marL="2514600" indent="-228600" eaLnBrk="0" fontAlgn="base" hangingPunct="0">
              <a:spcBef>
                <a:spcPct val="0"/>
              </a:spcBef>
              <a:spcAft>
                <a:spcPct val="0"/>
              </a:spcAft>
              <a:defRPr>
                <a:latin typeface="Calibri" panose="020F0502020204030204" pitchFamily="34" charset="0"/>
              </a:defRPr>
            </a:lvl6pPr>
            <a:lvl7pPr marL="2971800" indent="-228600" eaLnBrk="0" fontAlgn="base" hangingPunct="0">
              <a:spcBef>
                <a:spcPct val="0"/>
              </a:spcBef>
              <a:spcAft>
                <a:spcPct val="0"/>
              </a:spcAft>
              <a:defRPr>
                <a:latin typeface="Calibri" panose="020F0502020204030204" pitchFamily="34" charset="0"/>
              </a:defRPr>
            </a:lvl7pPr>
            <a:lvl8pPr marL="3429000" indent="-228600" eaLnBrk="0" fontAlgn="base" hangingPunct="0">
              <a:spcBef>
                <a:spcPct val="0"/>
              </a:spcBef>
              <a:spcAft>
                <a:spcPct val="0"/>
              </a:spcAft>
              <a:defRPr>
                <a:latin typeface="Calibri" panose="020F0502020204030204" pitchFamily="34" charset="0"/>
              </a:defRPr>
            </a:lvl8pPr>
            <a:lvl9pPr marL="3886200" indent="-228600" eaLnBrk="0" fontAlgn="base" hangingPunct="0">
              <a:spcBef>
                <a:spcPct val="0"/>
              </a:spcBef>
              <a:spcAft>
                <a:spcPct val="0"/>
              </a:spcAft>
              <a:defRPr>
                <a:latin typeface="Calibri" panose="020F0502020204030204" pitchFamily="34" charset="0"/>
              </a:defRPr>
            </a:lvl9pPr>
          </a:lstStyle>
          <a:p>
            <a:pPr marL="0" indent="0">
              <a:lnSpc>
                <a:spcPct val="150000"/>
              </a:lnSpc>
              <a:buNone/>
            </a:pPr>
            <a:r>
              <a:rPr lang="zh-CN" altLang="zh-CN" sz="2400" dirty="0">
                <a:solidFill>
                  <a:schemeClr val="tx2">
                    <a:lumMod val="75000"/>
                  </a:schemeClr>
                </a:solidFill>
              </a:rPr>
              <a:t>（一）生态保护修复和国土综合整治</a:t>
            </a:r>
          </a:p>
          <a:p>
            <a:pPr marL="0" indent="0">
              <a:lnSpc>
                <a:spcPct val="150000"/>
              </a:lnSpc>
              <a:buNone/>
            </a:pPr>
            <a:r>
              <a:rPr lang="zh-CN" altLang="zh-CN" sz="2400" dirty="0">
                <a:solidFill>
                  <a:schemeClr val="tx2">
                    <a:lumMod val="75000"/>
                  </a:schemeClr>
                </a:solidFill>
              </a:rPr>
              <a:t>（二）农田整理及改造提升</a:t>
            </a:r>
          </a:p>
          <a:p>
            <a:pPr marL="0" indent="0">
              <a:lnSpc>
                <a:spcPct val="150000"/>
              </a:lnSpc>
              <a:buNone/>
            </a:pPr>
            <a:r>
              <a:rPr lang="zh-CN" altLang="zh-CN" sz="2400" dirty="0">
                <a:solidFill>
                  <a:schemeClr val="tx2">
                    <a:lumMod val="75000"/>
                  </a:schemeClr>
                </a:solidFill>
              </a:rPr>
              <a:t>（三）基础设施补足及公共服务体系完善</a:t>
            </a:r>
          </a:p>
          <a:p>
            <a:pPr marL="0" indent="0">
              <a:lnSpc>
                <a:spcPct val="150000"/>
              </a:lnSpc>
              <a:buNone/>
            </a:pPr>
            <a:r>
              <a:rPr lang="zh-CN" altLang="zh-CN" sz="2400" dirty="0">
                <a:solidFill>
                  <a:schemeClr val="tx2">
                    <a:lumMod val="75000"/>
                  </a:schemeClr>
                </a:solidFill>
              </a:rPr>
              <a:t>（四）</a:t>
            </a:r>
            <a:r>
              <a:rPr lang="zh-CN" altLang="en-US" sz="2400" dirty="0">
                <a:solidFill>
                  <a:schemeClr val="tx2">
                    <a:lumMod val="75000"/>
                  </a:schemeClr>
                </a:solidFill>
              </a:rPr>
              <a:t>产业发展</a:t>
            </a:r>
            <a:endParaRPr lang="zh-CN" altLang="zh-CN" sz="2400" dirty="0">
              <a:solidFill>
                <a:schemeClr val="tx2">
                  <a:lumMod val="75000"/>
                </a:schemeClr>
              </a:solidFill>
            </a:endParaRPr>
          </a:p>
        </p:txBody>
      </p:sp>
    </p:spTree>
    <p:extLst>
      <p:ext uri="{BB962C8B-B14F-4D97-AF65-F5344CB8AC3E}">
        <p14:creationId xmlns:p14="http://schemas.microsoft.com/office/powerpoint/2010/main" val="255856018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 name="图片 80">
            <a:extLst>
              <a:ext uri="{FF2B5EF4-FFF2-40B4-BE49-F238E27FC236}">
                <a16:creationId xmlns:a16="http://schemas.microsoft.com/office/drawing/2014/main" id="{24AB5A83-170F-2591-AD1C-5586934E61F7}"/>
              </a:ext>
            </a:extLst>
          </p:cNvPr>
          <p:cNvPicPr>
            <a:picLocks noChangeAspect="1"/>
          </p:cNvPicPr>
          <p:nvPr/>
        </p:nvPicPr>
        <p:blipFill>
          <a:blip r:embed="rId2">
            <a:extLst>
              <a:ext uri="{28A0092B-C50C-407E-A947-70E740481C1C}">
                <a14:useLocalDpi xmlns:a14="http://schemas.microsoft.com/office/drawing/2010/main" val="0"/>
              </a:ext>
            </a:extLst>
          </a:blip>
          <a:srcRect t="14511" b="14511"/>
          <a:stretch/>
        </p:blipFill>
        <p:spPr>
          <a:xfrm>
            <a:off x="0" y="10850613"/>
            <a:ext cx="10691813" cy="4268737"/>
          </a:xfrm>
          <a:prstGeom prst="rect">
            <a:avLst/>
          </a:prstGeom>
        </p:spPr>
      </p:pic>
      <p:sp>
        <p:nvSpPr>
          <p:cNvPr id="72" name="矩形 71">
            <a:extLst>
              <a:ext uri="{FF2B5EF4-FFF2-40B4-BE49-F238E27FC236}">
                <a16:creationId xmlns:a16="http://schemas.microsoft.com/office/drawing/2014/main" id="{5AFD8FB1-A5FC-19E1-9D74-293D4BF2068A}"/>
              </a:ext>
            </a:extLst>
          </p:cNvPr>
          <p:cNvSpPr/>
          <p:nvPr/>
        </p:nvSpPr>
        <p:spPr>
          <a:xfrm>
            <a:off x="1072896" y="8163200"/>
            <a:ext cx="3797808" cy="601254"/>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3" name="矩形 72">
            <a:extLst>
              <a:ext uri="{FF2B5EF4-FFF2-40B4-BE49-F238E27FC236}">
                <a16:creationId xmlns:a16="http://schemas.microsoft.com/office/drawing/2014/main" id="{10E2B9BF-47BE-CE8C-5AA1-ECE52370CBF3}"/>
              </a:ext>
            </a:extLst>
          </p:cNvPr>
          <p:cNvSpPr/>
          <p:nvPr/>
        </p:nvSpPr>
        <p:spPr>
          <a:xfrm>
            <a:off x="5882354" y="8182784"/>
            <a:ext cx="3797808" cy="601254"/>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4" name="矩形 73">
            <a:extLst>
              <a:ext uri="{FF2B5EF4-FFF2-40B4-BE49-F238E27FC236}">
                <a16:creationId xmlns:a16="http://schemas.microsoft.com/office/drawing/2014/main" id="{20830494-ADDC-B928-0EB5-BC87ACBCB731}"/>
              </a:ext>
            </a:extLst>
          </p:cNvPr>
          <p:cNvSpPr/>
          <p:nvPr/>
        </p:nvSpPr>
        <p:spPr>
          <a:xfrm>
            <a:off x="5882354" y="8916783"/>
            <a:ext cx="3797808" cy="601254"/>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5" name="矩形 74">
            <a:extLst>
              <a:ext uri="{FF2B5EF4-FFF2-40B4-BE49-F238E27FC236}">
                <a16:creationId xmlns:a16="http://schemas.microsoft.com/office/drawing/2014/main" id="{4DB90439-06A9-242A-9730-88818CA30031}"/>
              </a:ext>
            </a:extLst>
          </p:cNvPr>
          <p:cNvSpPr/>
          <p:nvPr/>
        </p:nvSpPr>
        <p:spPr>
          <a:xfrm>
            <a:off x="1072896" y="8916783"/>
            <a:ext cx="3797808" cy="601254"/>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6" name="矩形 75">
            <a:extLst>
              <a:ext uri="{FF2B5EF4-FFF2-40B4-BE49-F238E27FC236}">
                <a16:creationId xmlns:a16="http://schemas.microsoft.com/office/drawing/2014/main" id="{B46B3D8B-87FB-B350-B5E2-F2D3891638AE}"/>
              </a:ext>
            </a:extLst>
          </p:cNvPr>
          <p:cNvSpPr/>
          <p:nvPr/>
        </p:nvSpPr>
        <p:spPr>
          <a:xfrm>
            <a:off x="2772770" y="9697596"/>
            <a:ext cx="4713118" cy="601254"/>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 name="文本框 1">
            <a:extLst>
              <a:ext uri="{FF2B5EF4-FFF2-40B4-BE49-F238E27FC236}">
                <a16:creationId xmlns:a16="http://schemas.microsoft.com/office/drawing/2014/main" id="{1664156F-F735-DA25-9644-EAB200C53177}"/>
              </a:ext>
            </a:extLst>
          </p:cNvPr>
          <p:cNvSpPr txBox="1">
            <a:spLocks noChangeArrowheads="1"/>
          </p:cNvSpPr>
          <p:nvPr/>
        </p:nvSpPr>
        <p:spPr bwMode="auto">
          <a:xfrm>
            <a:off x="289924" y="1089431"/>
            <a:ext cx="5457280" cy="6408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zh-CN" sz="3564" b="1" dirty="0">
                <a:solidFill>
                  <a:srgbClr val="008080"/>
                </a:solidFill>
                <a:latin typeface="微软雅黑" panose="020B0503020204020204" pitchFamily="34" charset="-122"/>
                <a:ea typeface="微软雅黑" panose="020B0503020204020204" pitchFamily="34" charset="-122"/>
              </a:rPr>
              <a:t>7.2 </a:t>
            </a:r>
            <a:r>
              <a:rPr lang="zh-CN" altLang="en-US" sz="3564" b="1" dirty="0">
                <a:solidFill>
                  <a:srgbClr val="008080"/>
                </a:solidFill>
                <a:latin typeface="微软雅黑" panose="020B0503020204020204" pitchFamily="34" charset="-122"/>
                <a:ea typeface="微软雅黑" panose="020B0503020204020204" pitchFamily="34" charset="-122"/>
              </a:rPr>
              <a:t>规划传导</a:t>
            </a:r>
          </a:p>
        </p:txBody>
      </p:sp>
      <p:sp>
        <p:nvSpPr>
          <p:cNvPr id="5" name="文本框 1">
            <a:extLst>
              <a:ext uri="{FF2B5EF4-FFF2-40B4-BE49-F238E27FC236}">
                <a16:creationId xmlns:a16="http://schemas.microsoft.com/office/drawing/2014/main" id="{624FB9A2-FAEE-87F7-5779-D1121B09FD00}"/>
              </a:ext>
            </a:extLst>
          </p:cNvPr>
          <p:cNvSpPr txBox="1">
            <a:spLocks noChangeArrowheads="1"/>
          </p:cNvSpPr>
          <p:nvPr/>
        </p:nvSpPr>
        <p:spPr bwMode="auto">
          <a:xfrm>
            <a:off x="307306" y="7459483"/>
            <a:ext cx="4083728" cy="6408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zh-CN" sz="3564" b="1" dirty="0">
                <a:solidFill>
                  <a:srgbClr val="008080"/>
                </a:solidFill>
                <a:latin typeface="微软雅黑" panose="020B0503020204020204" pitchFamily="34" charset="-122"/>
                <a:ea typeface="微软雅黑" panose="020B0503020204020204" pitchFamily="34" charset="-122"/>
              </a:rPr>
              <a:t>7.3 </a:t>
            </a:r>
            <a:r>
              <a:rPr lang="zh-CN" altLang="en-US" sz="3564" b="1" dirty="0">
                <a:solidFill>
                  <a:srgbClr val="008080"/>
                </a:solidFill>
                <a:latin typeface="微软雅黑" panose="020B0503020204020204" pitchFamily="34" charset="-122"/>
                <a:ea typeface="微软雅黑" panose="020B0503020204020204" pitchFamily="34" charset="-122"/>
              </a:rPr>
              <a:t>实施保障机制</a:t>
            </a:r>
          </a:p>
        </p:txBody>
      </p:sp>
      <p:sp>
        <p:nvSpPr>
          <p:cNvPr id="67" name="文本框 6">
            <a:extLst>
              <a:ext uri="{FF2B5EF4-FFF2-40B4-BE49-F238E27FC236}">
                <a16:creationId xmlns:a16="http://schemas.microsoft.com/office/drawing/2014/main" id="{710E8CE8-0745-B532-B005-9E858B9CF1EF}"/>
              </a:ext>
            </a:extLst>
          </p:cNvPr>
          <p:cNvSpPr txBox="1">
            <a:spLocks noChangeArrowheads="1"/>
          </p:cNvSpPr>
          <p:nvPr/>
        </p:nvSpPr>
        <p:spPr bwMode="auto">
          <a:xfrm>
            <a:off x="1301479" y="8264786"/>
            <a:ext cx="3265441"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r>
              <a:rPr lang="zh-CN" altLang="en-US" sz="2400" b="1" dirty="0">
                <a:solidFill>
                  <a:srgbClr val="404040"/>
                </a:solidFill>
                <a:latin typeface="微软雅黑" panose="020B0503020204020204" pitchFamily="34" charset="-122"/>
                <a:ea typeface="微软雅黑" panose="020B0503020204020204" pitchFamily="34" charset="-122"/>
              </a:rPr>
              <a:t>制定协调机构和机制</a:t>
            </a:r>
          </a:p>
        </p:txBody>
      </p:sp>
      <p:sp>
        <p:nvSpPr>
          <p:cNvPr id="68" name="文本框 6">
            <a:extLst>
              <a:ext uri="{FF2B5EF4-FFF2-40B4-BE49-F238E27FC236}">
                <a16:creationId xmlns:a16="http://schemas.microsoft.com/office/drawing/2014/main" id="{4F8F8489-6CCF-4893-D4D8-09F99B41C385}"/>
              </a:ext>
            </a:extLst>
          </p:cNvPr>
          <p:cNvSpPr txBox="1">
            <a:spLocks noChangeArrowheads="1"/>
          </p:cNvSpPr>
          <p:nvPr/>
        </p:nvSpPr>
        <p:spPr bwMode="auto">
          <a:xfrm>
            <a:off x="1623970" y="8987268"/>
            <a:ext cx="2695659"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r>
              <a:rPr lang="zh-CN" altLang="en-US" sz="2400" b="1" dirty="0">
                <a:solidFill>
                  <a:srgbClr val="404040"/>
                </a:solidFill>
                <a:latin typeface="微软雅黑" panose="020B0503020204020204" pitchFamily="34" charset="-122"/>
                <a:ea typeface="微软雅黑" panose="020B0503020204020204" pitchFamily="34" charset="-122"/>
              </a:rPr>
              <a:t>完善区域政策体系</a:t>
            </a:r>
          </a:p>
        </p:txBody>
      </p:sp>
      <p:sp>
        <p:nvSpPr>
          <p:cNvPr id="69" name="文本框 6">
            <a:extLst>
              <a:ext uri="{FF2B5EF4-FFF2-40B4-BE49-F238E27FC236}">
                <a16:creationId xmlns:a16="http://schemas.microsoft.com/office/drawing/2014/main" id="{9D4DC2F1-67F7-4C50-A5A1-6E47D7FF3BC7}"/>
              </a:ext>
            </a:extLst>
          </p:cNvPr>
          <p:cNvSpPr txBox="1">
            <a:spLocks noChangeArrowheads="1"/>
          </p:cNvSpPr>
          <p:nvPr/>
        </p:nvSpPr>
        <p:spPr bwMode="auto">
          <a:xfrm>
            <a:off x="6165818" y="8264786"/>
            <a:ext cx="323088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r>
              <a:rPr lang="zh-CN" altLang="en-US" sz="2400" b="1" dirty="0">
                <a:solidFill>
                  <a:srgbClr val="404040"/>
                </a:solidFill>
                <a:latin typeface="微软雅黑" panose="020B0503020204020204" pitchFamily="34" charset="-122"/>
                <a:ea typeface="微软雅黑" panose="020B0503020204020204" pitchFamily="34" charset="-122"/>
              </a:rPr>
              <a:t>纳入绩效考核政策体系</a:t>
            </a:r>
          </a:p>
        </p:txBody>
      </p:sp>
      <p:sp>
        <p:nvSpPr>
          <p:cNvPr id="70" name="文本框 6">
            <a:extLst>
              <a:ext uri="{FF2B5EF4-FFF2-40B4-BE49-F238E27FC236}">
                <a16:creationId xmlns:a16="http://schemas.microsoft.com/office/drawing/2014/main" id="{536ACD9E-7D9B-EB5F-949E-DFB2161AE139}"/>
              </a:ext>
            </a:extLst>
          </p:cNvPr>
          <p:cNvSpPr txBox="1">
            <a:spLocks noChangeArrowheads="1"/>
          </p:cNvSpPr>
          <p:nvPr/>
        </p:nvSpPr>
        <p:spPr bwMode="auto">
          <a:xfrm>
            <a:off x="5979822" y="8986577"/>
            <a:ext cx="363909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r>
              <a:rPr lang="zh-CN" altLang="en-US" sz="2400" b="1" dirty="0">
                <a:solidFill>
                  <a:srgbClr val="404040"/>
                </a:solidFill>
                <a:latin typeface="微软雅黑" panose="020B0503020204020204" pitchFamily="34" charset="-122"/>
                <a:ea typeface="微软雅黑" panose="020B0503020204020204" pitchFamily="34" charset="-122"/>
              </a:rPr>
              <a:t>构建合理的监督管理体系</a:t>
            </a:r>
          </a:p>
        </p:txBody>
      </p:sp>
      <p:sp>
        <p:nvSpPr>
          <p:cNvPr id="71" name="文本框 6">
            <a:extLst>
              <a:ext uri="{FF2B5EF4-FFF2-40B4-BE49-F238E27FC236}">
                <a16:creationId xmlns:a16="http://schemas.microsoft.com/office/drawing/2014/main" id="{D2F4F184-D786-E497-02A7-987B611BBF48}"/>
              </a:ext>
            </a:extLst>
          </p:cNvPr>
          <p:cNvSpPr txBox="1">
            <a:spLocks noChangeArrowheads="1"/>
          </p:cNvSpPr>
          <p:nvPr/>
        </p:nvSpPr>
        <p:spPr bwMode="auto">
          <a:xfrm>
            <a:off x="3075550" y="9767390"/>
            <a:ext cx="4102666"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r>
              <a:rPr lang="zh-CN" altLang="en-US" sz="2400" b="1" dirty="0">
                <a:solidFill>
                  <a:srgbClr val="404040"/>
                </a:solidFill>
                <a:latin typeface="微软雅黑" panose="020B0503020204020204" pitchFamily="34" charset="-122"/>
                <a:ea typeface="微软雅黑" panose="020B0503020204020204" pitchFamily="34" charset="-122"/>
              </a:rPr>
              <a:t>健全责任追责制度</a:t>
            </a:r>
          </a:p>
        </p:txBody>
      </p:sp>
      <p:sp>
        <p:nvSpPr>
          <p:cNvPr id="31" name="文本框 1">
            <a:extLst>
              <a:ext uri="{FF2B5EF4-FFF2-40B4-BE49-F238E27FC236}">
                <a16:creationId xmlns:a16="http://schemas.microsoft.com/office/drawing/2014/main" id="{CE4B9B0C-527C-9372-9D1D-31D71D12D316}"/>
              </a:ext>
            </a:extLst>
          </p:cNvPr>
          <p:cNvSpPr txBox="1">
            <a:spLocks noChangeArrowheads="1"/>
          </p:cNvSpPr>
          <p:nvPr/>
        </p:nvSpPr>
        <p:spPr bwMode="auto">
          <a:xfrm>
            <a:off x="425803" y="135197"/>
            <a:ext cx="6929153" cy="640816"/>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zh-CN" sz="3600" b="1" dirty="0">
                <a:solidFill>
                  <a:schemeClr val="bg1"/>
                </a:solidFill>
                <a:latin typeface="方正小标宋简体" panose="02010601030101010101" pitchFamily="2" charset="-122"/>
                <a:ea typeface="方正小标宋简体" panose="02010601030101010101" pitchFamily="2" charset="-122"/>
              </a:rPr>
              <a:t>07  </a:t>
            </a:r>
            <a:r>
              <a:rPr lang="zh-CN" altLang="en-US" sz="3600" b="1" dirty="0">
                <a:solidFill>
                  <a:schemeClr val="bg1"/>
                </a:solidFill>
                <a:latin typeface="方正小标宋简体" panose="02010601030101010101" pitchFamily="2" charset="-122"/>
                <a:ea typeface="方正小标宋简体" panose="02010601030101010101" pitchFamily="2" charset="-122"/>
              </a:rPr>
              <a:t>刚性管控  提升空间治理能力</a:t>
            </a:r>
          </a:p>
        </p:txBody>
      </p:sp>
      <p:pic>
        <p:nvPicPr>
          <p:cNvPr id="2" name="图片 1">
            <a:extLst>
              <a:ext uri="{FF2B5EF4-FFF2-40B4-BE49-F238E27FC236}">
                <a16:creationId xmlns:a16="http://schemas.microsoft.com/office/drawing/2014/main" id="{A5072BFC-B206-61F4-692F-82E42E99340A}"/>
              </a:ext>
            </a:extLst>
          </p:cNvPr>
          <p:cNvPicPr>
            <a:picLocks noChangeAspect="1"/>
          </p:cNvPicPr>
          <p:nvPr/>
        </p:nvPicPr>
        <p:blipFill>
          <a:blip r:embed="rId3">
            <a:duotone>
              <a:prstClr val="black"/>
              <a:srgbClr val="D9C3A5">
                <a:tint val="50000"/>
                <a:satMod val="180000"/>
              </a:srgbClr>
            </a:duotone>
            <a:extLst>
              <a:ext uri="{28A0092B-C50C-407E-A947-70E740481C1C}">
                <a14:useLocalDpi xmlns:a14="http://schemas.microsoft.com/office/drawing/2010/main" val="0"/>
              </a:ext>
            </a:extLst>
          </a:blip>
          <a:srcRect/>
          <a:stretch/>
        </p:blipFill>
        <p:spPr>
          <a:xfrm>
            <a:off x="0" y="-5855"/>
            <a:ext cx="10527214" cy="883671"/>
          </a:xfrm>
          <a:prstGeom prst="rect">
            <a:avLst/>
          </a:prstGeom>
        </p:spPr>
      </p:pic>
      <p:sp>
        <p:nvSpPr>
          <p:cNvPr id="4" name="文本框 1">
            <a:extLst>
              <a:ext uri="{FF2B5EF4-FFF2-40B4-BE49-F238E27FC236}">
                <a16:creationId xmlns:a16="http://schemas.microsoft.com/office/drawing/2014/main" id="{31A12F4C-9508-5E59-2DAF-DB1033B13A7C}"/>
              </a:ext>
            </a:extLst>
          </p:cNvPr>
          <p:cNvSpPr txBox="1">
            <a:spLocks noChangeArrowheads="1"/>
          </p:cNvSpPr>
          <p:nvPr/>
        </p:nvSpPr>
        <p:spPr bwMode="auto">
          <a:xfrm>
            <a:off x="578203" y="287597"/>
            <a:ext cx="6929153" cy="640816"/>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zh-CN" sz="3600" b="1" dirty="0">
                <a:solidFill>
                  <a:schemeClr val="bg1"/>
                </a:solidFill>
                <a:latin typeface="方正小标宋简体" panose="02010601030101010101" pitchFamily="2" charset="-122"/>
                <a:ea typeface="方正小标宋简体" panose="02010601030101010101" pitchFamily="2" charset="-122"/>
              </a:rPr>
              <a:t>07  </a:t>
            </a:r>
            <a:r>
              <a:rPr lang="zh-CN" altLang="en-US" sz="3600" b="1" dirty="0">
                <a:solidFill>
                  <a:schemeClr val="bg1"/>
                </a:solidFill>
                <a:latin typeface="方正小标宋简体" panose="02010601030101010101" pitchFamily="2" charset="-122"/>
                <a:ea typeface="方正小标宋简体" panose="02010601030101010101" pitchFamily="2" charset="-122"/>
              </a:rPr>
              <a:t>刚性管控  提升空间治理能力</a:t>
            </a:r>
          </a:p>
        </p:txBody>
      </p:sp>
      <p:pic>
        <p:nvPicPr>
          <p:cNvPr id="1026" name="Picture 2">
            <a:extLst>
              <a:ext uri="{FF2B5EF4-FFF2-40B4-BE49-F238E27FC236}">
                <a16:creationId xmlns:a16="http://schemas.microsoft.com/office/drawing/2014/main" id="{A138790C-9A10-08E3-FC76-55FAAFBE895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08148" y="1563557"/>
            <a:ext cx="7875515" cy="50680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115835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KSO_WM_UNIT_PLACING_PICTURE_USER_VIEWPORT" val="{&quot;height&quot;:5576,&quot;width&quot;:14511}"/>
</p:tagLst>
</file>

<file path=ppt/tags/tag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1.xml><?xml version="1.0" encoding="utf-8"?>
<p:tagLst xmlns:a="http://schemas.openxmlformats.org/drawingml/2006/main" xmlns:r="http://schemas.openxmlformats.org/officeDocument/2006/relationships" xmlns:p="http://schemas.openxmlformats.org/presentationml/2006/main">
  <p:tag name="KSO_WM_DIAGRAM_VIRTUALLY_FRAME" val="{&quot;height&quot;:814.0559055118113,&quot;left&quot;:27.561338582677127,&quot;top&quot;:370.2685039370077,&quot;width&quot;:795.8002362204727}"/>
</p:tagLst>
</file>

<file path=ppt/tags/tag22.xml><?xml version="1.0" encoding="utf-8"?>
<p:tagLst xmlns:a="http://schemas.openxmlformats.org/drawingml/2006/main" xmlns:r="http://schemas.openxmlformats.org/officeDocument/2006/relationships" xmlns:p="http://schemas.openxmlformats.org/presentationml/2006/main">
  <p:tag name="KSO_WM_DIAGRAM_VIRTUALLY_FRAME" val="{&quot;height&quot;:814.0559055118113,&quot;left&quot;:27.561338582677127,&quot;top&quot;:370.2685039370077,&quot;width&quot;:795.8002362204727}"/>
</p:tagLst>
</file>

<file path=ppt/tags/tag23.xml><?xml version="1.0" encoding="utf-8"?>
<p:tagLst xmlns:a="http://schemas.openxmlformats.org/drawingml/2006/main" xmlns:r="http://schemas.openxmlformats.org/officeDocument/2006/relationships" xmlns:p="http://schemas.openxmlformats.org/presentationml/2006/main">
  <p:tag name="KSO_WM_DIAGRAM_VIRTUALLY_FRAME" val="{&quot;height&quot;:814.0559055118113,&quot;left&quot;:27.561338582677127,&quot;top&quot;:370.2685039370077,&quot;width&quot;:795.8002362204727}"/>
</p:tagLst>
</file>

<file path=ppt/tags/tag24.xml><?xml version="1.0" encoding="utf-8"?>
<p:tagLst xmlns:a="http://schemas.openxmlformats.org/drawingml/2006/main" xmlns:r="http://schemas.openxmlformats.org/officeDocument/2006/relationships" xmlns:p="http://schemas.openxmlformats.org/presentationml/2006/main">
  <p:tag name="KSO_WM_DIAGRAM_VIRTUALLY_FRAME" val="{&quot;height&quot;:814.0559055118113,&quot;left&quot;:27.561338582677127,&quot;top&quot;:370.2685039370077,&quot;width&quot;:795.8002362204727}"/>
</p:tagLst>
</file>

<file path=ppt/tags/tag25.xml><?xml version="1.0" encoding="utf-8"?>
<p:tagLst xmlns:a="http://schemas.openxmlformats.org/drawingml/2006/main" xmlns:r="http://schemas.openxmlformats.org/officeDocument/2006/relationships" xmlns:p="http://schemas.openxmlformats.org/presentationml/2006/main">
  <p:tag name="KSO_WM_DIAGRAM_VIRTUALLY_FRAME" val="{&quot;height&quot;:814.0559055118113,&quot;left&quot;:27.561338582677127,&quot;top&quot;:370.2685039370077,&quot;width&quot;:795.8002362204727}"/>
</p:tagLst>
</file>

<file path=ppt/tags/tag26.xml><?xml version="1.0" encoding="utf-8"?>
<p:tagLst xmlns:a="http://schemas.openxmlformats.org/drawingml/2006/main" xmlns:r="http://schemas.openxmlformats.org/officeDocument/2006/relationships" xmlns:p="http://schemas.openxmlformats.org/presentationml/2006/main">
  <p:tag name="KSO_WM_DIAGRAM_VIRTUALLY_FRAME" val="{&quot;height&quot;:814.0559055118113,&quot;left&quot;:27.561338582677127,&quot;top&quot;:370.2685039370077,&quot;width&quot;:795.8002362204727}"/>
</p:tagLst>
</file>

<file path=ppt/tags/tag27.xml><?xml version="1.0" encoding="utf-8"?>
<p:tagLst xmlns:a="http://schemas.openxmlformats.org/drawingml/2006/main" xmlns:r="http://schemas.openxmlformats.org/officeDocument/2006/relationships" xmlns:p="http://schemas.openxmlformats.org/presentationml/2006/main">
  <p:tag name="KSO_WM_DIAGRAM_VIRTUALLY_FRAME" val="{&quot;height&quot;:814.0559055118113,&quot;left&quot;:27.561338582677127,&quot;top&quot;:370.2685039370077,&quot;width&quot;:795.8002362204727}"/>
</p:tagLst>
</file>

<file path=ppt/tags/tag28.xml><?xml version="1.0" encoding="utf-8"?>
<p:tagLst xmlns:a="http://schemas.openxmlformats.org/drawingml/2006/main" xmlns:r="http://schemas.openxmlformats.org/officeDocument/2006/relationships" xmlns:p="http://schemas.openxmlformats.org/presentationml/2006/main">
  <p:tag name="KSO_WM_DIAGRAM_VIRTUALLY_FRAME" val="{&quot;height&quot;:814.0559055118113,&quot;left&quot;:27.561338582677127,&quot;top&quot;:370.2685039370077,&quot;width&quot;:795.8002362204727}"/>
</p:tagLst>
</file>

<file path=ppt/tags/tag29.xml><?xml version="1.0" encoding="utf-8"?>
<p:tagLst xmlns:a="http://schemas.openxmlformats.org/drawingml/2006/main" xmlns:r="http://schemas.openxmlformats.org/officeDocument/2006/relationships" xmlns:p="http://schemas.openxmlformats.org/presentationml/2006/main">
  <p:tag name="KSO_WM_DIAGRAM_VIRTUALLY_FRAME" val="{&quot;height&quot;:814.0559055118113,&quot;left&quot;:27.561338582677127,&quot;top&quot;:370.2685039370077,&quot;width&quot;:795.8002362204727}"/>
</p:tagLst>
</file>

<file path=ppt/tags/tag30.xml><?xml version="1.0" encoding="utf-8"?>
<p:tagLst xmlns:a="http://schemas.openxmlformats.org/drawingml/2006/main" xmlns:r="http://schemas.openxmlformats.org/officeDocument/2006/relationships" xmlns:p="http://schemas.openxmlformats.org/presentationml/2006/main">
  <p:tag name="KSO_WM_DIAGRAM_VIRTUALLY_FRAME" val="{&quot;height&quot;:814.0559055118113,&quot;left&quot;:27.561338582677127,&quot;top&quot;:370.2685039370077,&quot;width&quot;:795.8002362204727}"/>
</p:tagLst>
</file>

<file path=ppt/tags/tag31.xml><?xml version="1.0" encoding="utf-8"?>
<p:tagLst xmlns:a="http://schemas.openxmlformats.org/drawingml/2006/main" xmlns:r="http://schemas.openxmlformats.org/officeDocument/2006/relationships" xmlns:p="http://schemas.openxmlformats.org/presentationml/2006/main">
  <p:tag name="KSO_WM_DIAGRAM_VIRTUALLY_FRAME" val="{&quot;height&quot;:814.0559055118113,&quot;left&quot;:27.561338582677127,&quot;top&quot;:370.2685039370077,&quot;width&quot;:795.8002362204727}"/>
</p:tagLst>
</file>

<file path=ppt/tags/tag32.xml><?xml version="1.0" encoding="utf-8"?>
<p:tagLst xmlns:a="http://schemas.openxmlformats.org/drawingml/2006/main" xmlns:r="http://schemas.openxmlformats.org/officeDocument/2006/relationships" xmlns:p="http://schemas.openxmlformats.org/presentationml/2006/main">
  <p:tag name="KSO_WM_DIAGRAM_VIRTUALLY_FRAME" val="{&quot;height&quot;:814.0559055118113,&quot;left&quot;:27.561338582677127,&quot;top&quot;:370.2685039370077,&quot;width&quot;:795.8002362204727}"/>
</p:tagLst>
</file>

<file path=ppt/tags/tag33.xml><?xml version="1.0" encoding="utf-8"?>
<p:tagLst xmlns:a="http://schemas.openxmlformats.org/drawingml/2006/main" xmlns:r="http://schemas.openxmlformats.org/officeDocument/2006/relationships" xmlns:p="http://schemas.openxmlformats.org/presentationml/2006/main">
  <p:tag name="KSO_WM_DIAGRAM_VIRTUALLY_FRAME" val="{&quot;height&quot;:814.0559055118113,&quot;left&quot;:27.561338582677127,&quot;top&quot;:370.2685039370077,&quot;width&quot;:795.8002362204727}"/>
</p:tagLst>
</file>

<file path=ppt/tags/tag34.xml><?xml version="1.0" encoding="utf-8"?>
<p:tagLst xmlns:a="http://schemas.openxmlformats.org/drawingml/2006/main" xmlns:r="http://schemas.openxmlformats.org/officeDocument/2006/relationships" xmlns:p="http://schemas.openxmlformats.org/presentationml/2006/main">
  <p:tag name="KSO_WM_DIAGRAM_VIRTUALLY_FRAME" val="{&quot;height&quot;:814.0559055118113,&quot;left&quot;:27.561338582677127,&quot;top&quot;:370.2685039370077,&quot;width&quot;:795.8002362204727}"/>
</p:tagLst>
</file>

<file path=ppt/tags/tag35.xml><?xml version="1.0" encoding="utf-8"?>
<p:tagLst xmlns:a="http://schemas.openxmlformats.org/drawingml/2006/main" xmlns:r="http://schemas.openxmlformats.org/officeDocument/2006/relationships" xmlns:p="http://schemas.openxmlformats.org/presentationml/2006/main">
  <p:tag name="KSO_WM_DIAGRAM_VIRTUALLY_FRAME" val="{&quot;height&quot;:814.0559055118113,&quot;left&quot;:27.561338582677127,&quot;top&quot;:370.2685039370077,&quot;width&quot;:795.8002362204727}"/>
</p:tagLst>
</file>

<file path=ppt/tags/tag36.xml><?xml version="1.0" encoding="utf-8"?>
<p:tagLst xmlns:a="http://schemas.openxmlformats.org/drawingml/2006/main" xmlns:r="http://schemas.openxmlformats.org/officeDocument/2006/relationships" xmlns:p="http://schemas.openxmlformats.org/presentationml/2006/main">
  <p:tag name="KSO_WM_DIAGRAM_VIRTUALLY_FRAME" val="{&quot;height&quot;:814.0559055118113,&quot;left&quot;:27.561338582677127,&quot;top&quot;:370.2685039370077,&quot;width&quot;:795.8002362204727}"/>
</p:tagLst>
</file>

<file path=ppt/tags/tag37.xml><?xml version="1.0" encoding="utf-8"?>
<p:tagLst xmlns:a="http://schemas.openxmlformats.org/drawingml/2006/main" xmlns:r="http://schemas.openxmlformats.org/officeDocument/2006/relationships" xmlns:p="http://schemas.openxmlformats.org/presentationml/2006/main">
  <p:tag name="KSO_WM_DIAGRAM_VIRTUALLY_FRAME" val="{&quot;height&quot;:814.0559055118113,&quot;left&quot;:27.561338582677127,&quot;top&quot;:370.2685039370077,&quot;width&quot;:795.8002362204727}"/>
</p:tagLst>
</file>

<file path=ppt/tags/tag38.xml><?xml version="1.0" encoding="utf-8"?>
<p:tagLst xmlns:a="http://schemas.openxmlformats.org/drawingml/2006/main" xmlns:r="http://schemas.openxmlformats.org/officeDocument/2006/relationships" xmlns:p="http://schemas.openxmlformats.org/presentationml/2006/main">
  <p:tag name="KSO_WM_DIAGRAM_VIRTUALLY_FRAME" val="{&quot;height&quot;:814.0559055118113,&quot;left&quot;:27.561338582677127,&quot;top&quot;:370.2685039370077,&quot;width&quot;:795.8002362204727}"/>
</p:tagLst>
</file>

<file path=ppt/tags/tag39.xml><?xml version="1.0" encoding="utf-8"?>
<p:tagLst xmlns:a="http://schemas.openxmlformats.org/drawingml/2006/main" xmlns:r="http://schemas.openxmlformats.org/officeDocument/2006/relationships" xmlns:p="http://schemas.openxmlformats.org/presentationml/2006/main">
  <p:tag name="KSO_WM_DIAGRAM_VIRTUALLY_FRAME" val="{&quot;height&quot;:814.0559055118113,&quot;left&quot;:27.561338582677127,&quot;top&quot;:370.2685039370077,&quot;width&quot;:795.8002362204727}"/>
</p:tagLst>
</file>

<file path=ppt/tags/tag40.xml><?xml version="1.0" encoding="utf-8"?>
<p:tagLst xmlns:a="http://schemas.openxmlformats.org/drawingml/2006/main" xmlns:r="http://schemas.openxmlformats.org/officeDocument/2006/relationships" xmlns:p="http://schemas.openxmlformats.org/presentationml/2006/main">
  <p:tag name="KSO_WM_DIAGRAM_VIRTUALLY_FRAME" val="{&quot;height&quot;:814.0559055118113,&quot;left&quot;:27.561338582677127,&quot;top&quot;:370.2685039370077,&quot;width&quot;:795.8002362204727}"/>
</p:tagLst>
</file>

<file path=ppt/tags/tag41.xml><?xml version="1.0" encoding="utf-8"?>
<p:tagLst xmlns:a="http://schemas.openxmlformats.org/drawingml/2006/main" xmlns:r="http://schemas.openxmlformats.org/officeDocument/2006/relationships" xmlns:p="http://schemas.openxmlformats.org/presentationml/2006/main">
  <p:tag name="KSO_WM_DIAGRAM_VIRTUALLY_FRAME" val="{&quot;height&quot;:814.0559055118113,&quot;left&quot;:27.561338582677127,&quot;top&quot;:370.2685039370077,&quot;width&quot;:795.8002362204727}"/>
</p:tagLst>
</file>

<file path=ppt/tags/tag42.xml><?xml version="1.0" encoding="utf-8"?>
<p:tagLst xmlns:a="http://schemas.openxmlformats.org/drawingml/2006/main" xmlns:r="http://schemas.openxmlformats.org/officeDocument/2006/relationships" xmlns:p="http://schemas.openxmlformats.org/presentationml/2006/main">
  <p:tag name="KSO_WM_DIAGRAM_VIRTUALLY_FRAME" val="{&quot;height&quot;:814.0559055118113,&quot;left&quot;:27.561338582677127,&quot;top&quot;:370.2685039370077,&quot;width&quot;:795.8002362204727}"/>
</p:tagLst>
</file>

<file path=ppt/tags/tag43.xml><?xml version="1.0" encoding="utf-8"?>
<p:tagLst xmlns:a="http://schemas.openxmlformats.org/drawingml/2006/main" xmlns:r="http://schemas.openxmlformats.org/officeDocument/2006/relationships" xmlns:p="http://schemas.openxmlformats.org/presentationml/2006/main">
  <p:tag name="KSO_WM_DIAGRAM_VIRTUALLY_FRAME" val="{&quot;height&quot;:814.0559055118113,&quot;left&quot;:27.561338582677127,&quot;top&quot;:370.2685039370077,&quot;width&quot;:795.8002362204727}"/>
</p:tagLst>
</file>

<file path=ppt/tags/tag44.xml><?xml version="1.0" encoding="utf-8"?>
<p:tagLst xmlns:a="http://schemas.openxmlformats.org/drawingml/2006/main" xmlns:r="http://schemas.openxmlformats.org/officeDocument/2006/relationships" xmlns:p="http://schemas.openxmlformats.org/presentationml/2006/main">
  <p:tag name="KSO_WM_DIAGRAM_VIRTUALLY_FRAME" val="{&quot;height&quot;:814.0559055118113,&quot;left&quot;:27.561338582677127,&quot;top&quot;:370.2685039370077,&quot;width&quot;:795.8002362204727}"/>
</p:tagLst>
</file>

<file path=ppt/tags/tag45.xml><?xml version="1.0" encoding="utf-8"?>
<p:tagLst xmlns:a="http://schemas.openxmlformats.org/drawingml/2006/main" xmlns:r="http://schemas.openxmlformats.org/officeDocument/2006/relationships" xmlns:p="http://schemas.openxmlformats.org/presentationml/2006/main">
  <p:tag name="KSO_WM_DIAGRAM_VIRTUALLY_FRAME" val="{&quot;height&quot;:814.0559055118113,&quot;left&quot;:27.561338582677127,&quot;top&quot;:370.2685039370077,&quot;width&quot;:795.8002362204727}"/>
</p:tagLst>
</file>

<file path=ppt/tags/tag46.xml><?xml version="1.0" encoding="utf-8"?>
<p:tagLst xmlns:a="http://schemas.openxmlformats.org/drawingml/2006/main" xmlns:r="http://schemas.openxmlformats.org/officeDocument/2006/relationships" xmlns:p="http://schemas.openxmlformats.org/presentationml/2006/main">
  <p:tag name="KSO_WM_DIAGRAM_VIRTUALLY_FRAME" val="{&quot;height&quot;:814.0559055118113,&quot;left&quot;:27.561338582677127,&quot;top&quot;:370.2685039370077,&quot;width&quot;:795.8002362204727}"/>
</p:tagLst>
</file>

<file path=ppt/tags/tag47.xml><?xml version="1.0" encoding="utf-8"?>
<p:tagLst xmlns:a="http://schemas.openxmlformats.org/drawingml/2006/main" xmlns:r="http://schemas.openxmlformats.org/officeDocument/2006/relationships" xmlns:p="http://schemas.openxmlformats.org/presentationml/2006/main">
  <p:tag name="KSO_WM_DIAGRAM_VIRTUALLY_FRAME" val="{&quot;height&quot;:814.0559055118113,&quot;left&quot;:27.561338582677127,&quot;top&quot;:370.2685039370077,&quot;width&quot;:795.8002362204727}"/>
</p:tagLst>
</file>

<file path=ppt/tags/tag48.xml><?xml version="1.0" encoding="utf-8"?>
<p:tagLst xmlns:a="http://schemas.openxmlformats.org/drawingml/2006/main" xmlns:r="http://schemas.openxmlformats.org/officeDocument/2006/relationships" xmlns:p="http://schemas.openxmlformats.org/presentationml/2006/main">
  <p:tag name="KSO_WM_DIAGRAM_VIRTUALLY_FRAME" val="{&quot;height&quot;:814.0559055118113,&quot;left&quot;:27.561338582677127,&quot;top&quot;:370.2685039370077,&quot;width&quot;:795.8002362204727}"/>
</p:tagLst>
</file>

<file path=ppt/tags/tag49.xml><?xml version="1.0" encoding="utf-8"?>
<p:tagLst xmlns:a="http://schemas.openxmlformats.org/drawingml/2006/main" xmlns:r="http://schemas.openxmlformats.org/officeDocument/2006/relationships" xmlns:p="http://schemas.openxmlformats.org/presentationml/2006/main">
  <p:tag name="KSO_WM_DIAGRAM_VIRTUALLY_FRAME" val="{&quot;height&quot;:814.0559055118113,&quot;left&quot;:27.561338582677127,&quot;top&quot;:370.2685039370077,&quot;width&quot;:795.8002362204727}"/>
</p:tagLst>
</file>

<file path=ppt/tags/tag50.xml><?xml version="1.0" encoding="utf-8"?>
<p:tagLst xmlns:a="http://schemas.openxmlformats.org/drawingml/2006/main" xmlns:r="http://schemas.openxmlformats.org/officeDocument/2006/relationships" xmlns:p="http://schemas.openxmlformats.org/presentationml/2006/main">
  <p:tag name="KSO_WM_DIAGRAM_VIRTUALLY_FRAME" val="{&quot;height&quot;:814.0559055118113,&quot;left&quot;:27.561338582677127,&quot;top&quot;:370.2685039370077,&quot;width&quot;:795.8002362204727}"/>
</p:tagLst>
</file>

<file path=ppt/tags/tag5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0.xml><?xml version="1.0" encoding="utf-8"?>
<p:tagLst xmlns:a="http://schemas.openxmlformats.org/drawingml/2006/main" xmlns:r="http://schemas.openxmlformats.org/officeDocument/2006/relationships" xmlns:p="http://schemas.openxmlformats.org/presentationml/2006/main">
  <p:tag name="KSO_WM_DIAGRAM_VIRTUALLY_FRAME" val="{&quot;height&quot;:241.5,&quot;left&quot;:86.15,&quot;top&quot;:261.45,&quot;width&quot;:651.5}"/>
</p:tagLst>
</file>

<file path=ppt/tags/tag61.xml><?xml version="1.0" encoding="utf-8"?>
<p:tagLst xmlns:a="http://schemas.openxmlformats.org/drawingml/2006/main" xmlns:r="http://schemas.openxmlformats.org/officeDocument/2006/relationships" xmlns:p="http://schemas.openxmlformats.org/presentationml/2006/main">
  <p:tag name="KSO_WM_DIAGRAM_VIRTUALLY_FRAME" val="{&quot;height&quot;:241.5,&quot;left&quot;:86.15,&quot;top&quot;:261.45,&quot;width&quot;:651.5}"/>
</p:tagLst>
</file>

<file path=ppt/tags/tag62.xml><?xml version="1.0" encoding="utf-8"?>
<p:tagLst xmlns:a="http://schemas.openxmlformats.org/drawingml/2006/main" xmlns:r="http://schemas.openxmlformats.org/officeDocument/2006/relationships" xmlns:p="http://schemas.openxmlformats.org/presentationml/2006/main">
  <p:tag name="KSO_WM_DIAGRAM_VIRTUALLY_FRAME" val="{&quot;height&quot;:241.5,&quot;left&quot;:86.15,&quot;top&quot;:261.45,&quot;width&quot;:651.5}"/>
</p:tagLst>
</file>

<file path=ppt/tags/tag63.xml><?xml version="1.0" encoding="utf-8"?>
<p:tagLst xmlns:a="http://schemas.openxmlformats.org/drawingml/2006/main" xmlns:r="http://schemas.openxmlformats.org/officeDocument/2006/relationships" xmlns:p="http://schemas.openxmlformats.org/presentationml/2006/main">
  <p:tag name="KSO_WM_DIAGRAM_VIRTUALLY_FRAME" val="{&quot;height&quot;:241.5,&quot;left&quot;:86.15,&quot;top&quot;:261.45,&quot;width&quot;:651.5}"/>
</p:tagLst>
</file>

<file path=ppt/tags/tag64.xml><?xml version="1.0" encoding="utf-8"?>
<p:tagLst xmlns:a="http://schemas.openxmlformats.org/drawingml/2006/main" xmlns:r="http://schemas.openxmlformats.org/officeDocument/2006/relationships" xmlns:p="http://schemas.openxmlformats.org/presentationml/2006/main">
  <p:tag name="KSO_WM_DIAGRAM_VIRTUALLY_FRAME" val="{&quot;height&quot;:241.5,&quot;left&quot;:86.15,&quot;top&quot;:261.45,&quot;width&quot;:651.5}"/>
</p:tagLst>
</file>

<file path=ppt/tags/tag65.xml><?xml version="1.0" encoding="utf-8"?>
<p:tagLst xmlns:a="http://schemas.openxmlformats.org/drawingml/2006/main" xmlns:r="http://schemas.openxmlformats.org/officeDocument/2006/relationships" xmlns:p="http://schemas.openxmlformats.org/presentationml/2006/main">
  <p:tag name="KSO_WM_DIAGRAM_VIRTUALLY_FRAME" val="{&quot;height&quot;:241.5,&quot;left&quot;:86.15,&quot;top&quot;:261.45,&quot;width&quot;:651.5}"/>
</p:tagLst>
</file>

<file path=ppt/tags/tag66.xml><?xml version="1.0" encoding="utf-8"?>
<p:tagLst xmlns:a="http://schemas.openxmlformats.org/drawingml/2006/main" xmlns:r="http://schemas.openxmlformats.org/officeDocument/2006/relationships" xmlns:p="http://schemas.openxmlformats.org/presentationml/2006/main">
  <p:tag name="KSO_WM_DIAGRAM_VIRTUALLY_FRAME" val="{&quot;height&quot;:241.5,&quot;left&quot;:86.15,&quot;top&quot;:261.45,&quot;width&quot;:651.5}"/>
</p:tagLst>
</file>

<file path=ppt/tags/tag67.xml><?xml version="1.0" encoding="utf-8"?>
<p:tagLst xmlns:a="http://schemas.openxmlformats.org/drawingml/2006/main" xmlns:r="http://schemas.openxmlformats.org/officeDocument/2006/relationships" xmlns:p="http://schemas.openxmlformats.org/presentationml/2006/main">
  <p:tag name="KSO_WM_DIAGRAM_VIRTUALLY_FRAME" val="{&quot;height&quot;:241.5,&quot;left&quot;:86.15,&quot;top&quot;:261.45,&quot;width&quot;:651.5}"/>
</p:tagLst>
</file>

<file path=ppt/tags/tag68.xml><?xml version="1.0" encoding="utf-8"?>
<p:tagLst xmlns:a="http://schemas.openxmlformats.org/drawingml/2006/main" xmlns:r="http://schemas.openxmlformats.org/officeDocument/2006/relationships" xmlns:p="http://schemas.openxmlformats.org/presentationml/2006/main">
  <p:tag name="KSO_WM_DIAGRAM_VIRTUALLY_FRAME" val="{&quot;height&quot;:241.5,&quot;left&quot;:86.15,&quot;top&quot;:261.45,&quot;width&quot;:651.5}"/>
</p:tagLst>
</file>

<file path=ppt/tags/tag69.xml><?xml version="1.0" encoding="utf-8"?>
<p:tagLst xmlns:a="http://schemas.openxmlformats.org/drawingml/2006/main" xmlns:r="http://schemas.openxmlformats.org/officeDocument/2006/relationships" xmlns:p="http://schemas.openxmlformats.org/presentationml/2006/main">
  <p:tag name="TABLE_ENDDRAG_ORIGIN_RECT" val="306*177"/>
  <p:tag name="TABLE_ENDDRAG_RECT" val="434*244*306*177"/>
</p:tagLst>
</file>

<file path=ppt/tags/tag70.xml><?xml version="1.0" encoding="utf-8"?>
<p:tagLst xmlns:a="http://schemas.openxmlformats.org/drawingml/2006/main" xmlns:r="http://schemas.openxmlformats.org/officeDocument/2006/relationships" xmlns:p="http://schemas.openxmlformats.org/presentationml/2006/main">
  <p:tag name="TABLE_ENDDRAG_ORIGIN_RECT" val="306*172"/>
  <p:tag name="TABLE_ENDDRAG_RECT" val="89*244*306*172"/>
</p:tagLst>
</file>

<file path=ppt/tags/tag7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7.xml><?xml version="1.0" encoding="utf-8"?>
<p:tagLst xmlns:a="http://schemas.openxmlformats.org/drawingml/2006/main" xmlns:r="http://schemas.openxmlformats.org/officeDocument/2006/relationships" xmlns:p="http://schemas.openxmlformats.org/presentationml/2006/main">
  <p:tag name="KSO_WM_BEAUTIFY_FLAG" val=""/>
</p:tagLst>
</file>

<file path=ppt/theme/theme1.xml><?xml version="1.0" encoding="utf-8"?>
<a:theme xmlns:a="http://schemas.openxmlformats.org/drawingml/2006/main" name="Office 主题​​">
  <a:themeElements>
    <a:clrScheme name="Office 主题​​">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主题​​">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7527</TotalTime>
  <Words>3352</Words>
  <Application>Microsoft Office PowerPoint</Application>
  <PresentationFormat>自定义</PresentationFormat>
  <Paragraphs>325</Paragraphs>
  <Slides>32</Slides>
  <Notes>0</Notes>
  <HiddenSlides>0</HiddenSlides>
  <MMClips>0</MMClips>
  <ScaleCrop>false</ScaleCrop>
  <HeadingPairs>
    <vt:vector size="6" baseType="variant">
      <vt:variant>
        <vt:lpstr>已用的字体</vt:lpstr>
      </vt:variant>
      <vt:variant>
        <vt:i4>14</vt:i4>
      </vt:variant>
      <vt:variant>
        <vt:lpstr>主题</vt:lpstr>
      </vt:variant>
      <vt:variant>
        <vt:i4>1</vt:i4>
      </vt:variant>
      <vt:variant>
        <vt:lpstr>幻灯片标题</vt:lpstr>
      </vt:variant>
      <vt:variant>
        <vt:i4>32</vt:i4>
      </vt:variant>
    </vt:vector>
  </HeadingPairs>
  <TitlesOfParts>
    <vt:vector size="47" baseType="lpstr">
      <vt:lpstr>等线</vt:lpstr>
      <vt:lpstr>等线 Light</vt:lpstr>
      <vt:lpstr>方正小标宋简体</vt:lpstr>
      <vt:lpstr>黑体</vt:lpstr>
      <vt:lpstr>Microsoft YaHei</vt:lpstr>
      <vt:lpstr>Microsoft YaHei</vt:lpstr>
      <vt:lpstr>字魂71号-御守锦书</vt:lpstr>
      <vt:lpstr>Agency FB</vt:lpstr>
      <vt:lpstr>Arial</vt:lpstr>
      <vt:lpstr>Calibri</vt:lpstr>
      <vt:lpstr>Calibri Light</vt:lpstr>
      <vt:lpstr>MV Boli</vt:lpstr>
      <vt:lpstr>Times New Roman</vt:lpstr>
      <vt:lpstr>Wingdings</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1661943495@qq.com</dc:creator>
  <cp:lastModifiedBy>DELL</cp:lastModifiedBy>
  <cp:revision>306</cp:revision>
  <dcterms:created xsi:type="dcterms:W3CDTF">2022-12-12T02:37:28Z</dcterms:created>
  <dcterms:modified xsi:type="dcterms:W3CDTF">2025-05-09T01:39:25Z</dcterms:modified>
</cp:coreProperties>
</file>